
<file path=[Content_Types].xml><?xml version="1.0" encoding="utf-8"?>
<Types xmlns="http://schemas.openxmlformats.org/package/2006/content-types">
  <Default Extension="png" ContentType="image/png"/>
  <Default Extension="tmp"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120"/>
  </p:notesMasterIdLst>
  <p:sldIdLst>
    <p:sldId id="419" r:id="rId4"/>
    <p:sldId id="420" r:id="rId5"/>
    <p:sldId id="421" r:id="rId6"/>
    <p:sldId id="422" r:id="rId7"/>
    <p:sldId id="423" r:id="rId8"/>
    <p:sldId id="269" r:id="rId9"/>
    <p:sldId id="270" r:id="rId10"/>
    <p:sldId id="271" r:id="rId11"/>
    <p:sldId id="267" r:id="rId12"/>
    <p:sldId id="280" r:id="rId13"/>
    <p:sldId id="281" r:id="rId14"/>
    <p:sldId id="283" r:id="rId15"/>
    <p:sldId id="284" r:id="rId16"/>
    <p:sldId id="285" r:id="rId17"/>
    <p:sldId id="286" r:id="rId18"/>
    <p:sldId id="414" r:id="rId19"/>
    <p:sldId id="287" r:id="rId20"/>
    <p:sldId id="288" r:id="rId21"/>
    <p:sldId id="415" r:id="rId22"/>
    <p:sldId id="295" r:id="rId23"/>
    <p:sldId id="296" r:id="rId24"/>
    <p:sldId id="297" r:id="rId25"/>
    <p:sldId id="298" r:id="rId26"/>
    <p:sldId id="299" r:id="rId27"/>
    <p:sldId id="416" r:id="rId28"/>
    <p:sldId id="301" r:id="rId29"/>
    <p:sldId id="303" r:id="rId30"/>
    <p:sldId id="304" r:id="rId31"/>
    <p:sldId id="305" r:id="rId32"/>
    <p:sldId id="306" r:id="rId33"/>
    <p:sldId id="307" r:id="rId34"/>
    <p:sldId id="308" r:id="rId35"/>
    <p:sldId id="309" r:id="rId36"/>
    <p:sldId id="417" r:id="rId37"/>
    <p:sldId id="310" r:id="rId38"/>
    <p:sldId id="311" r:id="rId39"/>
    <p:sldId id="312" r:id="rId40"/>
    <p:sldId id="313" r:id="rId41"/>
    <p:sldId id="314" r:id="rId42"/>
    <p:sldId id="315" r:id="rId43"/>
    <p:sldId id="316" r:id="rId44"/>
    <p:sldId id="317" r:id="rId45"/>
    <p:sldId id="318" r:id="rId46"/>
    <p:sldId id="319" r:id="rId47"/>
    <p:sldId id="320" r:id="rId48"/>
    <p:sldId id="321" r:id="rId49"/>
    <p:sldId id="322" r:id="rId50"/>
    <p:sldId id="323" r:id="rId51"/>
    <p:sldId id="324" r:id="rId52"/>
    <p:sldId id="325" r:id="rId53"/>
    <p:sldId id="326" r:id="rId54"/>
    <p:sldId id="327" r:id="rId55"/>
    <p:sldId id="328" r:id="rId56"/>
    <p:sldId id="329" r:id="rId57"/>
    <p:sldId id="330" r:id="rId58"/>
    <p:sldId id="331" r:id="rId59"/>
    <p:sldId id="332" r:id="rId60"/>
    <p:sldId id="333" r:id="rId61"/>
    <p:sldId id="334" r:id="rId62"/>
    <p:sldId id="335" r:id="rId63"/>
    <p:sldId id="336" r:id="rId64"/>
    <p:sldId id="337" r:id="rId65"/>
    <p:sldId id="338" r:id="rId66"/>
    <p:sldId id="339" r:id="rId67"/>
    <p:sldId id="340" r:id="rId68"/>
    <p:sldId id="341" r:id="rId69"/>
    <p:sldId id="342" r:id="rId70"/>
    <p:sldId id="343" r:id="rId71"/>
    <p:sldId id="344" r:id="rId72"/>
    <p:sldId id="345" r:id="rId73"/>
    <p:sldId id="346" r:id="rId74"/>
    <p:sldId id="347" r:id="rId75"/>
    <p:sldId id="348" r:id="rId76"/>
    <p:sldId id="349" r:id="rId77"/>
    <p:sldId id="350" r:id="rId78"/>
    <p:sldId id="351" r:id="rId79"/>
    <p:sldId id="352" r:id="rId80"/>
    <p:sldId id="353" r:id="rId81"/>
    <p:sldId id="354" r:id="rId82"/>
    <p:sldId id="355" r:id="rId83"/>
    <p:sldId id="356" r:id="rId84"/>
    <p:sldId id="357" r:id="rId85"/>
    <p:sldId id="358" r:id="rId86"/>
    <p:sldId id="359" r:id="rId87"/>
    <p:sldId id="360" r:id="rId88"/>
    <p:sldId id="361" r:id="rId89"/>
    <p:sldId id="362" r:id="rId90"/>
    <p:sldId id="363" r:id="rId91"/>
    <p:sldId id="364" r:id="rId92"/>
    <p:sldId id="365" r:id="rId93"/>
    <p:sldId id="366" r:id="rId94"/>
    <p:sldId id="367" r:id="rId95"/>
    <p:sldId id="368" r:id="rId96"/>
    <p:sldId id="369" r:id="rId97"/>
    <p:sldId id="370" r:id="rId98"/>
    <p:sldId id="418" r:id="rId99"/>
    <p:sldId id="372" r:id="rId100"/>
    <p:sldId id="373" r:id="rId101"/>
    <p:sldId id="374" r:id="rId102"/>
    <p:sldId id="375" r:id="rId103"/>
    <p:sldId id="412" r:id="rId104"/>
    <p:sldId id="413" r:id="rId105"/>
    <p:sldId id="376" r:id="rId106"/>
    <p:sldId id="407" r:id="rId107"/>
    <p:sldId id="378" r:id="rId108"/>
    <p:sldId id="408" r:id="rId109"/>
    <p:sldId id="410" r:id="rId110"/>
    <p:sldId id="379" r:id="rId111"/>
    <p:sldId id="411" r:id="rId112"/>
    <p:sldId id="380" r:id="rId113"/>
    <p:sldId id="386" r:id="rId114"/>
    <p:sldId id="382" r:id="rId115"/>
    <p:sldId id="383" r:id="rId116"/>
    <p:sldId id="384" r:id="rId117"/>
    <p:sldId id="385" r:id="rId118"/>
    <p:sldId id="424" r:id="rId119"/>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FF00FF"/>
    <a:srgbClr val="3333FF"/>
    <a:srgbClr val="33CC33"/>
    <a:srgbClr val="CC00CC"/>
    <a:srgbClr val="FF0066"/>
    <a:srgbClr val="FFFF99"/>
    <a:srgbClr val="FFCC66"/>
    <a:srgbClr val="CC33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15" autoAdjust="0"/>
    <p:restoredTop sz="91297" autoAdjust="0"/>
  </p:normalViewPr>
  <p:slideViewPr>
    <p:cSldViewPr>
      <p:cViewPr>
        <p:scale>
          <a:sx n="95" d="100"/>
          <a:sy n="95" d="100"/>
        </p:scale>
        <p:origin x="-378" y="-12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112" Type="http://schemas.openxmlformats.org/officeDocument/2006/relationships/slide" Target="slides/slide109.xml"/><Relationship Id="rId16" Type="http://schemas.openxmlformats.org/officeDocument/2006/relationships/slide" Target="slides/slide13.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37" Type="http://schemas.openxmlformats.org/officeDocument/2006/relationships/slide" Target="slides/slide34.xml"/><Relationship Id="rId53" Type="http://schemas.openxmlformats.org/officeDocument/2006/relationships/slide" Target="slides/slide50.xml"/><Relationship Id="rId58" Type="http://schemas.openxmlformats.org/officeDocument/2006/relationships/slide" Target="slides/slide55.xml"/><Relationship Id="rId74" Type="http://schemas.openxmlformats.org/officeDocument/2006/relationships/slide" Target="slides/slide71.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theme" Target="theme/theme1.xml"/><Relationship Id="rId5" Type="http://schemas.openxmlformats.org/officeDocument/2006/relationships/slide" Target="slides/slide2.xml"/><Relationship Id="rId90" Type="http://schemas.openxmlformats.org/officeDocument/2006/relationships/slide" Target="slides/slide87.xml"/><Relationship Id="rId95" Type="http://schemas.openxmlformats.org/officeDocument/2006/relationships/slide" Target="slides/slide92.xml"/><Relationship Id="rId22" Type="http://schemas.openxmlformats.org/officeDocument/2006/relationships/slide" Target="slides/slide19.xml"/><Relationship Id="rId27" Type="http://schemas.openxmlformats.org/officeDocument/2006/relationships/slide" Target="slides/slide24.xml"/><Relationship Id="rId43" Type="http://schemas.openxmlformats.org/officeDocument/2006/relationships/slide" Target="slides/slide40.xml"/><Relationship Id="rId48" Type="http://schemas.openxmlformats.org/officeDocument/2006/relationships/slide" Target="slides/slide45.xml"/><Relationship Id="rId64" Type="http://schemas.openxmlformats.org/officeDocument/2006/relationships/slide" Target="slides/slide61.xml"/><Relationship Id="rId69" Type="http://schemas.openxmlformats.org/officeDocument/2006/relationships/slide" Target="slides/slide66.xml"/><Relationship Id="rId113" Type="http://schemas.openxmlformats.org/officeDocument/2006/relationships/slide" Target="slides/slide110.xml"/><Relationship Id="rId118" Type="http://schemas.openxmlformats.org/officeDocument/2006/relationships/slide" Target="slides/slide115.xml"/><Relationship Id="rId80" Type="http://schemas.openxmlformats.org/officeDocument/2006/relationships/slide" Target="slides/slide77.xml"/><Relationship Id="rId85" Type="http://schemas.openxmlformats.org/officeDocument/2006/relationships/slide" Target="slides/slide82.xml"/><Relationship Id="rId12" Type="http://schemas.openxmlformats.org/officeDocument/2006/relationships/slide" Target="slides/slide9.xml"/><Relationship Id="rId17" Type="http://schemas.openxmlformats.org/officeDocument/2006/relationships/slide" Target="slides/slide14.xml"/><Relationship Id="rId33" Type="http://schemas.openxmlformats.org/officeDocument/2006/relationships/slide" Target="slides/slide30.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08" Type="http://schemas.openxmlformats.org/officeDocument/2006/relationships/slide" Target="slides/slide105.xml"/><Relationship Id="rId124" Type="http://schemas.openxmlformats.org/officeDocument/2006/relationships/tableStyles" Target="tableStyles.xml"/><Relationship Id="rId54" Type="http://schemas.openxmlformats.org/officeDocument/2006/relationships/slide" Target="slides/slide51.xml"/><Relationship Id="rId70" Type="http://schemas.openxmlformats.org/officeDocument/2006/relationships/slide" Target="slides/slide67.xml"/><Relationship Id="rId75" Type="http://schemas.openxmlformats.org/officeDocument/2006/relationships/slide" Target="slides/slide72.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5B2E23-B4B0-462B-A15F-F2758C24D2E0}" type="datetimeFigureOut">
              <a:rPr kumimoji="1" lang="ja-JP" altLang="en-US" smtClean="0"/>
              <a:t>2016/9/26</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93FA5A-E595-43A3-A17A-97DCFFC3BE1E}" type="slidenum">
              <a:rPr kumimoji="1" lang="ja-JP" altLang="en-US" smtClean="0"/>
              <a:t>‹#›</a:t>
            </a:fld>
            <a:endParaRPr kumimoji="1" lang="ja-JP" altLang="en-US"/>
          </a:p>
        </p:txBody>
      </p:sp>
    </p:spTree>
    <p:extLst>
      <p:ext uri="{BB962C8B-B14F-4D97-AF65-F5344CB8AC3E}">
        <p14:creationId xmlns:p14="http://schemas.microsoft.com/office/powerpoint/2010/main" val="317246364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lang="ja-JP" altLang="en-US" smtClean="0">
                <a:solidFill>
                  <a:prstClr val="black"/>
                </a:solidFill>
              </a:rPr>
              <a:pPr/>
              <a:t>1</a:t>
            </a:fld>
            <a:endParaRPr lang="ja-JP" altLang="en-US">
              <a:solidFill>
                <a:prstClr val="black"/>
              </a:solidFill>
            </a:endParaRPr>
          </a:p>
        </p:txBody>
      </p:sp>
    </p:spTree>
    <p:extLst>
      <p:ext uri="{BB962C8B-B14F-4D97-AF65-F5344CB8AC3E}">
        <p14:creationId xmlns:p14="http://schemas.microsoft.com/office/powerpoint/2010/main" val="20150547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smtClean="0">
              <a:latin typeface="Arial" charset="0"/>
              <a:ea typeface="ＭＳ Ｐゴシック" charset="-128"/>
              <a:cs typeface="ＤＦＧ華康ゴシック体W5"/>
              <a:sym typeface="Wingdings" pitchFamily="2" charset="2"/>
            </a:endParaRPr>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10</a:t>
            </a:fld>
            <a:endParaRPr kumimoji="1" lang="ja-JP" altLang="en-US"/>
          </a:p>
        </p:txBody>
      </p:sp>
    </p:spTree>
    <p:extLst>
      <p:ext uri="{BB962C8B-B14F-4D97-AF65-F5344CB8AC3E}">
        <p14:creationId xmlns:p14="http://schemas.microsoft.com/office/powerpoint/2010/main" val="2366671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smtClean="0">
              <a:latin typeface="Arial" charset="0"/>
              <a:ea typeface="ＭＳ Ｐゴシック" charset="-128"/>
              <a:cs typeface="ＤＦＧ華康ゴシック体W5"/>
              <a:sym typeface="Wingdings" pitchFamily="2" charset="2"/>
            </a:endParaRPr>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11</a:t>
            </a:fld>
            <a:endParaRPr kumimoji="1" lang="ja-JP" altLang="en-US"/>
          </a:p>
        </p:txBody>
      </p:sp>
    </p:spTree>
    <p:extLst>
      <p:ext uri="{BB962C8B-B14F-4D97-AF65-F5344CB8AC3E}">
        <p14:creationId xmlns:p14="http://schemas.microsoft.com/office/powerpoint/2010/main" val="2366671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altLang="ja-JP" sz="1000" baseline="0" dirty="0" smtClean="0">
              <a:latin typeface="Arial" charset="0"/>
              <a:ea typeface="ＭＳ Ｐゴシック" charset="-128"/>
              <a:cs typeface="ＤＦＧ華康ゴシック体W5"/>
            </a:endParaRPr>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12</a:t>
            </a:fld>
            <a:endParaRPr kumimoji="1" lang="ja-JP" altLang="en-US"/>
          </a:p>
        </p:txBody>
      </p:sp>
    </p:spTree>
    <p:extLst>
      <p:ext uri="{BB962C8B-B14F-4D97-AF65-F5344CB8AC3E}">
        <p14:creationId xmlns:p14="http://schemas.microsoft.com/office/powerpoint/2010/main" val="23666712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13</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15</a:t>
            </a:fld>
            <a:endParaRPr kumimoji="1" lang="ja-JP" altLang="en-US"/>
          </a:p>
        </p:txBody>
      </p:sp>
    </p:spTree>
    <p:extLst>
      <p:ext uri="{BB962C8B-B14F-4D97-AF65-F5344CB8AC3E}">
        <p14:creationId xmlns:p14="http://schemas.microsoft.com/office/powerpoint/2010/main" val="3312719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スライド番号プレースホルダ 6"/>
          <p:cNvSpPr>
            <a:spLocks noGrp="1"/>
          </p:cNvSpPr>
          <p:nvPr>
            <p:ph type="sldNum" sz="quarter" idx="5"/>
          </p:nvPr>
        </p:nvSpPr>
        <p:spPr>
          <a:noFill/>
        </p:spPr>
        <p:txBody>
          <a:bodyPr/>
          <a:lstStyle/>
          <a:p>
            <a:fld id="{A1A4484D-2822-4A32-BD63-6120E83CAACE}" type="slidenum">
              <a:rPr lang="ja-JP" altLang="en-US" smtClean="0"/>
              <a:pPr/>
              <a:t>16</a:t>
            </a:fld>
            <a:endParaRPr lang="en-US" altLang="ja-JP" smtClean="0"/>
          </a:p>
        </p:txBody>
      </p:sp>
      <p:sp>
        <p:nvSpPr>
          <p:cNvPr id="41986"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CE87571A-EDBD-4EA4-BB87-F12B5806FBC3}" type="slidenum">
              <a:rPr lang="ja-JP" altLang="en-US" sz="1100">
                <a:latin typeface="Arial" charset="0"/>
                <a:cs typeface="Arial" charset="0"/>
              </a:rPr>
              <a:pPr algn="r" defTabSz="882654"/>
              <a:t>16</a:t>
            </a:fld>
            <a:endParaRPr lang="en-US" altLang="ja-JP" sz="1100">
              <a:latin typeface="Arial" charset="0"/>
              <a:cs typeface="Arial" charset="0"/>
            </a:endParaRPr>
          </a:p>
        </p:txBody>
      </p:sp>
      <p:sp>
        <p:nvSpPr>
          <p:cNvPr id="41987"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CE7E754D-FBCA-464B-92EB-C9175E57AB1E}" type="slidenum">
              <a:rPr lang="ja-JP" altLang="en-US" sz="1100">
                <a:latin typeface="Arial" charset="0"/>
                <a:cs typeface="Arial" charset="0"/>
              </a:rPr>
              <a:pPr algn="r" defTabSz="882654"/>
              <a:t>16</a:t>
            </a:fld>
            <a:endParaRPr lang="en-US" altLang="ja-JP" sz="1100">
              <a:latin typeface="Arial" charset="0"/>
              <a:cs typeface="Arial" charset="0"/>
            </a:endParaRPr>
          </a:p>
        </p:txBody>
      </p:sp>
      <p:sp>
        <p:nvSpPr>
          <p:cNvPr id="4198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3C7999A-4D8A-4CD1-9F92-74FDF1F76844}" type="slidenum">
              <a:rPr lang="ja-JP" altLang="en-US" sz="1100">
                <a:latin typeface="Arial" charset="0"/>
                <a:cs typeface="Arial" charset="0"/>
              </a:rPr>
              <a:pPr algn="r" defTabSz="882654"/>
              <a:t>16</a:t>
            </a:fld>
            <a:endParaRPr lang="en-US" altLang="ja-JP" sz="1100">
              <a:latin typeface="Arial" charset="0"/>
              <a:cs typeface="Arial" charset="0"/>
            </a:endParaRPr>
          </a:p>
        </p:txBody>
      </p:sp>
      <p:sp>
        <p:nvSpPr>
          <p:cNvPr id="41989" name="Rectangle 2"/>
          <p:cNvSpPr>
            <a:spLocks noGrp="1" noRot="1" noChangeAspect="1" noChangeArrowheads="1" noTextEdit="1"/>
          </p:cNvSpPr>
          <p:nvPr>
            <p:ph type="sldImg"/>
          </p:nvPr>
        </p:nvSpPr>
        <p:spPr>
          <a:ln/>
        </p:spPr>
      </p:sp>
      <p:sp>
        <p:nvSpPr>
          <p:cNvPr id="41990" name="Rectangle 3"/>
          <p:cNvSpPr>
            <a:spLocks noGrp="1" noChangeArrowheads="1"/>
          </p:cNvSpPr>
          <p:nvPr>
            <p:ph type="body" idx="1"/>
          </p:nvPr>
        </p:nvSpPr>
        <p:spPr>
          <a:noFill/>
          <a:ln/>
        </p:spPr>
        <p:txBody>
          <a:bodyPr/>
          <a:lstStyle/>
          <a:p>
            <a:endParaRPr lang="ja-JP" altLang="en-US" sz="900" dirty="0" smtClean="0">
              <a:latin typeface="Arial" charset="0"/>
              <a:ea typeface="ＭＳ Ｐゴシック" charset="-128"/>
              <a:cs typeface="ＤＦＧ華康ゴシック体W5"/>
            </a:endParaRPr>
          </a:p>
        </p:txBody>
      </p:sp>
      <p:sp>
        <p:nvSpPr>
          <p:cNvPr id="41991"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17</a:t>
            </a:fld>
            <a:endParaRPr kumimoji="1" lang="ja-JP" altLang="en-US"/>
          </a:p>
        </p:txBody>
      </p:sp>
    </p:spTree>
    <p:extLst>
      <p:ext uri="{BB962C8B-B14F-4D97-AF65-F5344CB8AC3E}">
        <p14:creationId xmlns:p14="http://schemas.microsoft.com/office/powerpoint/2010/main" val="2286168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18</a:t>
            </a:fld>
            <a:endParaRPr kumimoji="1" lang="ja-JP" altLang="en-US"/>
          </a:p>
        </p:txBody>
      </p:sp>
    </p:spTree>
    <p:extLst>
      <p:ext uri="{BB962C8B-B14F-4D97-AF65-F5344CB8AC3E}">
        <p14:creationId xmlns:p14="http://schemas.microsoft.com/office/powerpoint/2010/main" val="23931598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スライド番号プレースホルダ 6"/>
          <p:cNvSpPr>
            <a:spLocks noGrp="1"/>
          </p:cNvSpPr>
          <p:nvPr>
            <p:ph type="sldNum" sz="quarter" idx="5"/>
          </p:nvPr>
        </p:nvSpPr>
        <p:spPr>
          <a:noFill/>
        </p:spPr>
        <p:txBody>
          <a:bodyPr/>
          <a:lstStyle/>
          <a:p>
            <a:fld id="{2D765713-F9BE-4211-B6CF-37D840F5780E}" type="slidenum">
              <a:rPr lang="ja-JP" altLang="en-US" smtClean="0"/>
              <a:pPr/>
              <a:t>19</a:t>
            </a:fld>
            <a:endParaRPr lang="en-US" altLang="ja-JP" smtClean="0"/>
          </a:p>
        </p:txBody>
      </p:sp>
      <p:sp>
        <p:nvSpPr>
          <p:cNvPr id="4813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A96399DB-49C7-44CD-BCB3-670683ADC25E}" type="slidenum">
              <a:rPr lang="ja-JP" altLang="en-US" sz="1100">
                <a:latin typeface="Arial" charset="0"/>
                <a:cs typeface="Arial" charset="0"/>
              </a:rPr>
              <a:pPr algn="r" defTabSz="882654"/>
              <a:t>19</a:t>
            </a:fld>
            <a:endParaRPr lang="en-US" altLang="ja-JP" sz="1100">
              <a:latin typeface="Arial" charset="0"/>
              <a:cs typeface="Arial" charset="0"/>
            </a:endParaRPr>
          </a:p>
        </p:txBody>
      </p:sp>
      <p:sp>
        <p:nvSpPr>
          <p:cNvPr id="48131"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4D050D97-D6CF-42F8-BEDA-DE84465B48FB}" type="slidenum">
              <a:rPr lang="ja-JP" altLang="en-US" sz="1100">
                <a:latin typeface="Arial" charset="0"/>
                <a:cs typeface="Arial" charset="0"/>
              </a:rPr>
              <a:pPr algn="r" defTabSz="882654"/>
              <a:t>19</a:t>
            </a:fld>
            <a:endParaRPr lang="en-US" altLang="ja-JP" sz="1100">
              <a:latin typeface="Arial" charset="0"/>
              <a:cs typeface="Arial" charset="0"/>
            </a:endParaRPr>
          </a:p>
        </p:txBody>
      </p:sp>
      <p:sp>
        <p:nvSpPr>
          <p:cNvPr id="48132"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BDCDDB39-EAC9-4A60-8F70-675B8E1B9968}" type="slidenum">
              <a:rPr lang="ja-JP" altLang="en-US" sz="1100">
                <a:latin typeface="Arial" charset="0"/>
                <a:cs typeface="Arial" charset="0"/>
              </a:rPr>
              <a:pPr algn="r" defTabSz="882654"/>
              <a:t>19</a:t>
            </a:fld>
            <a:endParaRPr lang="en-US" altLang="ja-JP" sz="1100">
              <a:latin typeface="Arial" charset="0"/>
              <a:cs typeface="Arial" charset="0"/>
            </a:endParaRPr>
          </a:p>
        </p:txBody>
      </p:sp>
      <p:sp>
        <p:nvSpPr>
          <p:cNvPr id="48133" name="Rectangle 2"/>
          <p:cNvSpPr>
            <a:spLocks noGrp="1" noRot="1" noChangeAspect="1" noChangeArrowheads="1" noTextEdit="1"/>
          </p:cNvSpPr>
          <p:nvPr>
            <p:ph type="sldImg"/>
          </p:nvPr>
        </p:nvSpPr>
        <p:spPr>
          <a:xfrm>
            <a:off x="1141413" y="684213"/>
            <a:ext cx="4575175" cy="3432175"/>
          </a:xfrm>
          <a:ln/>
        </p:spPr>
      </p:sp>
      <p:sp>
        <p:nvSpPr>
          <p:cNvPr id="48134" name="Rectangle 3"/>
          <p:cNvSpPr>
            <a:spLocks noGrp="1" noChangeArrowheads="1"/>
          </p:cNvSpPr>
          <p:nvPr>
            <p:ph type="body" idx="1"/>
          </p:nvPr>
        </p:nvSpPr>
        <p:spPr>
          <a:xfrm>
            <a:off x="683700" y="4343216"/>
            <a:ext cx="5490601" cy="4115168"/>
          </a:xfrm>
          <a:noFill/>
          <a:ln/>
        </p:spPr>
        <p:txBody>
          <a:bodyPr/>
          <a:lstStyle/>
          <a:p>
            <a:endParaRPr lang="ja-JP" altLang="en-US" sz="900" dirty="0" smtClean="0">
              <a:latin typeface="Arial" charset="0"/>
              <a:ea typeface="ＭＳ Ｐゴシック" charset="-128"/>
              <a:cs typeface="ＤＦＧ華康ゴシック体W5"/>
            </a:endParaRPr>
          </a:p>
        </p:txBody>
      </p:sp>
      <p:sp>
        <p:nvSpPr>
          <p:cNvPr id="48135"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スライド番号プレースホルダ 6"/>
          <p:cNvSpPr>
            <a:spLocks noGrp="1"/>
          </p:cNvSpPr>
          <p:nvPr>
            <p:ph type="sldNum" sz="quarter" idx="5"/>
          </p:nvPr>
        </p:nvSpPr>
        <p:spPr>
          <a:noFill/>
        </p:spPr>
        <p:txBody>
          <a:bodyPr/>
          <a:lstStyle/>
          <a:p>
            <a:fld id="{0FEE5D93-8A32-4F3F-A853-CFA250CFA834}" type="slidenum">
              <a:rPr lang="ja-JP" altLang="en-US" smtClean="0"/>
              <a:pPr/>
              <a:t>20</a:t>
            </a:fld>
            <a:endParaRPr lang="en-US" altLang="ja-JP" smtClean="0"/>
          </a:p>
        </p:txBody>
      </p:sp>
      <p:sp>
        <p:nvSpPr>
          <p:cNvPr id="5017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74B28805-C35A-4E9A-B8B9-5AF698FF9D0F}" type="slidenum">
              <a:rPr lang="ja-JP" altLang="en-US" sz="1100">
                <a:latin typeface="Arial" charset="0"/>
                <a:cs typeface="Arial" charset="0"/>
              </a:rPr>
              <a:pPr algn="r" defTabSz="882654"/>
              <a:t>20</a:t>
            </a:fld>
            <a:endParaRPr lang="en-US" altLang="ja-JP" sz="1100">
              <a:latin typeface="Arial" charset="0"/>
              <a:cs typeface="Arial" charset="0"/>
            </a:endParaRPr>
          </a:p>
        </p:txBody>
      </p:sp>
      <p:sp>
        <p:nvSpPr>
          <p:cNvPr id="5017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9D020A60-56CF-422D-ADB6-5F43A404E8ED}" type="slidenum">
              <a:rPr lang="ja-JP" altLang="en-US" sz="1100">
                <a:latin typeface="Arial" charset="0"/>
                <a:cs typeface="Arial" charset="0"/>
              </a:rPr>
              <a:pPr algn="r" defTabSz="882654"/>
              <a:t>20</a:t>
            </a:fld>
            <a:endParaRPr lang="en-US" altLang="ja-JP" sz="1100">
              <a:latin typeface="Arial" charset="0"/>
              <a:cs typeface="Arial" charset="0"/>
            </a:endParaRPr>
          </a:p>
        </p:txBody>
      </p:sp>
      <p:sp>
        <p:nvSpPr>
          <p:cNvPr id="5018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252715A0-3F53-468F-918C-80B3C9D96609}" type="slidenum">
              <a:rPr lang="ja-JP" altLang="en-US" sz="1100">
                <a:latin typeface="Arial" charset="0"/>
                <a:cs typeface="Arial" charset="0"/>
              </a:rPr>
              <a:pPr algn="r" defTabSz="882654"/>
              <a:t>20</a:t>
            </a:fld>
            <a:endParaRPr lang="en-US" altLang="ja-JP" sz="1100">
              <a:latin typeface="Arial" charset="0"/>
              <a:cs typeface="Arial" charset="0"/>
            </a:endParaRPr>
          </a:p>
        </p:txBody>
      </p:sp>
      <p:sp>
        <p:nvSpPr>
          <p:cNvPr id="50181" name="Rectangle 2"/>
          <p:cNvSpPr>
            <a:spLocks noGrp="1" noRot="1" noChangeAspect="1" noChangeArrowheads="1" noTextEdit="1"/>
          </p:cNvSpPr>
          <p:nvPr>
            <p:ph type="sldImg"/>
          </p:nvPr>
        </p:nvSpPr>
        <p:spPr>
          <a:xfrm>
            <a:off x="1146175" y="685800"/>
            <a:ext cx="4572000" cy="3429000"/>
          </a:xfrm>
          <a:ln/>
        </p:spPr>
      </p:sp>
      <p:sp>
        <p:nvSpPr>
          <p:cNvPr id="50182" name="Rectangle 3"/>
          <p:cNvSpPr>
            <a:spLocks noGrp="1" noChangeArrowheads="1"/>
          </p:cNvSpPr>
          <p:nvPr>
            <p:ph type="body" idx="1"/>
          </p:nvPr>
        </p:nvSpPr>
        <p:spPr>
          <a:noFill/>
          <a:ln/>
        </p:spPr>
        <p:txBody>
          <a:bodyPr/>
          <a:lstStyle/>
          <a:p>
            <a:endParaRPr lang="en-US" altLang="ja-JP" sz="900" baseline="0" dirty="0" smtClean="0">
              <a:latin typeface="Arial" charset="0"/>
              <a:ea typeface="ＭＳ Ｐゴシック" charset="-128"/>
              <a:cs typeface="ＤＦＧ華康ゴシック体W5"/>
            </a:endParaRPr>
          </a:p>
        </p:txBody>
      </p:sp>
      <p:sp>
        <p:nvSpPr>
          <p:cNvPr id="5018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lang="ja-JP" altLang="en-US" smtClean="0">
                <a:solidFill>
                  <a:prstClr val="black"/>
                </a:solidFill>
              </a:rPr>
              <a:pPr/>
              <a:t>2</a:t>
            </a:fld>
            <a:endParaRPr lang="ja-JP" altLang="en-US">
              <a:solidFill>
                <a:prstClr val="black"/>
              </a:solidFill>
            </a:endParaRPr>
          </a:p>
        </p:txBody>
      </p:sp>
    </p:spTree>
    <p:extLst>
      <p:ext uri="{BB962C8B-B14F-4D97-AF65-F5344CB8AC3E}">
        <p14:creationId xmlns:p14="http://schemas.microsoft.com/office/powerpoint/2010/main" val="2366671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スライド番号プレースホルダ 6"/>
          <p:cNvSpPr>
            <a:spLocks noGrp="1"/>
          </p:cNvSpPr>
          <p:nvPr>
            <p:ph type="sldNum" sz="quarter" idx="5"/>
          </p:nvPr>
        </p:nvSpPr>
        <p:spPr>
          <a:noFill/>
        </p:spPr>
        <p:txBody>
          <a:bodyPr/>
          <a:lstStyle/>
          <a:p>
            <a:fld id="{576FE64F-458B-47EE-A550-1D21CEE786F4}" type="slidenum">
              <a:rPr lang="ja-JP" altLang="en-US" smtClean="0"/>
              <a:pPr/>
              <a:t>21</a:t>
            </a:fld>
            <a:endParaRPr lang="en-US" altLang="ja-JP" smtClean="0"/>
          </a:p>
        </p:txBody>
      </p:sp>
      <p:sp>
        <p:nvSpPr>
          <p:cNvPr id="52226"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4F9C1834-46F7-43C2-8BF7-9A5EE444409A}" type="slidenum">
              <a:rPr lang="ja-JP" altLang="en-US" sz="1100">
                <a:latin typeface="Arial" charset="0"/>
                <a:cs typeface="Arial" charset="0"/>
              </a:rPr>
              <a:pPr algn="r" defTabSz="882654"/>
              <a:t>21</a:t>
            </a:fld>
            <a:endParaRPr lang="en-US" altLang="ja-JP" sz="1100">
              <a:latin typeface="Arial" charset="0"/>
              <a:cs typeface="Arial" charset="0"/>
            </a:endParaRPr>
          </a:p>
        </p:txBody>
      </p:sp>
      <p:sp>
        <p:nvSpPr>
          <p:cNvPr id="52227"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414A1BF4-6E2C-4EA0-BF64-6304F835FE80}" type="slidenum">
              <a:rPr lang="ja-JP" altLang="en-US" sz="1100">
                <a:latin typeface="Arial" charset="0"/>
                <a:cs typeface="Arial" charset="0"/>
              </a:rPr>
              <a:pPr algn="r" defTabSz="882654"/>
              <a:t>21</a:t>
            </a:fld>
            <a:endParaRPr lang="en-US" altLang="ja-JP" sz="1100">
              <a:latin typeface="Arial" charset="0"/>
              <a:cs typeface="Arial" charset="0"/>
            </a:endParaRPr>
          </a:p>
        </p:txBody>
      </p:sp>
      <p:sp>
        <p:nvSpPr>
          <p:cNvPr id="5222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ADB260ED-C94E-4751-9C8C-EF465EA4DA50}" type="slidenum">
              <a:rPr lang="ja-JP" altLang="en-US" sz="1100">
                <a:latin typeface="Arial" charset="0"/>
                <a:cs typeface="Arial" charset="0"/>
              </a:rPr>
              <a:pPr algn="r" defTabSz="882654"/>
              <a:t>21</a:t>
            </a:fld>
            <a:endParaRPr lang="en-US" altLang="ja-JP" sz="1100">
              <a:latin typeface="Arial" charset="0"/>
              <a:cs typeface="Arial" charset="0"/>
            </a:endParaRPr>
          </a:p>
        </p:txBody>
      </p:sp>
      <p:sp>
        <p:nvSpPr>
          <p:cNvPr id="52229" name="Rectangle 2"/>
          <p:cNvSpPr>
            <a:spLocks noGrp="1" noRot="1" noChangeAspect="1" noChangeArrowheads="1" noTextEdit="1"/>
          </p:cNvSpPr>
          <p:nvPr>
            <p:ph type="sldImg"/>
          </p:nvPr>
        </p:nvSpPr>
        <p:spPr>
          <a:xfrm>
            <a:off x="1146175" y="685800"/>
            <a:ext cx="4572000" cy="3429000"/>
          </a:xfrm>
          <a:ln/>
        </p:spPr>
      </p:sp>
      <p:sp>
        <p:nvSpPr>
          <p:cNvPr id="52230" name="Rectangle 3"/>
          <p:cNvSpPr>
            <a:spLocks noGrp="1" noChangeArrowheads="1"/>
          </p:cNvSpPr>
          <p:nvPr>
            <p:ph type="body" idx="1"/>
          </p:nvPr>
        </p:nvSpPr>
        <p:spPr>
          <a:noFill/>
          <a:ln/>
        </p:spPr>
        <p:txBody>
          <a:bodyPr/>
          <a:lstStyle/>
          <a:p>
            <a:endParaRPr lang="ja-JP" altLang="en-US" sz="900" dirty="0" smtClean="0">
              <a:latin typeface="Arial" charset="0"/>
              <a:ea typeface="ＭＳ Ｐゴシック" charset="-128"/>
              <a:cs typeface="ＤＦＧ華康ゴシック体W5"/>
            </a:endParaRPr>
          </a:p>
        </p:txBody>
      </p:sp>
      <p:sp>
        <p:nvSpPr>
          <p:cNvPr id="52231"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22</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スライド番号プレースホルダ 6"/>
          <p:cNvSpPr>
            <a:spLocks noGrp="1"/>
          </p:cNvSpPr>
          <p:nvPr>
            <p:ph type="sldNum" sz="quarter" idx="5"/>
          </p:nvPr>
        </p:nvSpPr>
        <p:spPr>
          <a:noFill/>
        </p:spPr>
        <p:txBody>
          <a:bodyPr/>
          <a:lstStyle/>
          <a:p>
            <a:fld id="{D08B2872-7A35-4552-9486-D9874AF50E47}" type="slidenum">
              <a:rPr lang="ja-JP" altLang="en-US" smtClean="0"/>
              <a:pPr/>
              <a:t>23</a:t>
            </a:fld>
            <a:endParaRPr lang="en-US" altLang="ja-JP" smtClean="0"/>
          </a:p>
        </p:txBody>
      </p:sp>
      <p:sp>
        <p:nvSpPr>
          <p:cNvPr id="5837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EE6415FB-F3D0-46BD-9ADC-5E1F8D03E172}" type="slidenum">
              <a:rPr lang="ja-JP" altLang="en-US" sz="1100">
                <a:latin typeface="Arial" charset="0"/>
                <a:cs typeface="Arial" charset="0"/>
              </a:rPr>
              <a:pPr algn="r" defTabSz="882654"/>
              <a:t>23</a:t>
            </a:fld>
            <a:endParaRPr lang="en-US" altLang="ja-JP" sz="1100">
              <a:latin typeface="Arial" charset="0"/>
              <a:cs typeface="Arial" charset="0"/>
            </a:endParaRPr>
          </a:p>
        </p:txBody>
      </p:sp>
      <p:sp>
        <p:nvSpPr>
          <p:cNvPr id="58371"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0EC0FAE0-066D-4617-B026-20F9BEB27A35}" type="slidenum">
              <a:rPr lang="ja-JP" altLang="en-US" sz="1100">
                <a:latin typeface="Arial" charset="0"/>
                <a:cs typeface="Arial" charset="0"/>
              </a:rPr>
              <a:pPr algn="r" defTabSz="882654"/>
              <a:t>23</a:t>
            </a:fld>
            <a:endParaRPr lang="en-US" altLang="ja-JP" sz="1100">
              <a:latin typeface="Arial" charset="0"/>
              <a:cs typeface="Arial" charset="0"/>
            </a:endParaRPr>
          </a:p>
        </p:txBody>
      </p:sp>
      <p:sp>
        <p:nvSpPr>
          <p:cNvPr id="58372"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61F2761F-5879-47BE-B9EC-0286506B6318}" type="slidenum">
              <a:rPr lang="ja-JP" altLang="en-US" sz="1100">
                <a:latin typeface="Arial" charset="0"/>
                <a:cs typeface="Arial" charset="0"/>
              </a:rPr>
              <a:pPr algn="r" defTabSz="882654"/>
              <a:t>23</a:t>
            </a:fld>
            <a:endParaRPr lang="en-US" altLang="ja-JP" sz="1100">
              <a:latin typeface="Arial" charset="0"/>
              <a:cs typeface="Arial" charset="0"/>
            </a:endParaRPr>
          </a:p>
        </p:txBody>
      </p:sp>
      <p:sp>
        <p:nvSpPr>
          <p:cNvPr id="58373" name="Rectangle 2"/>
          <p:cNvSpPr>
            <a:spLocks noGrp="1" noRot="1" noChangeAspect="1" noChangeArrowheads="1" noTextEdit="1"/>
          </p:cNvSpPr>
          <p:nvPr>
            <p:ph type="sldImg"/>
          </p:nvPr>
        </p:nvSpPr>
        <p:spPr>
          <a:ln/>
        </p:spPr>
      </p:sp>
      <p:sp>
        <p:nvSpPr>
          <p:cNvPr id="58374" name="Rectangle 3"/>
          <p:cNvSpPr>
            <a:spLocks noGrp="1" noChangeArrowheads="1"/>
          </p:cNvSpPr>
          <p:nvPr>
            <p:ph type="body" idx="1"/>
          </p:nvPr>
        </p:nvSpPr>
        <p:spPr>
          <a:noFill/>
          <a:ln/>
        </p:spPr>
        <p:txBody>
          <a:bodyPr/>
          <a:lstStyle/>
          <a:p>
            <a:endParaRPr lang="ja-JP" altLang="en-US" smtClean="0">
              <a:latin typeface="Arial" charset="0"/>
              <a:ea typeface="ＭＳ Ｐゴシック" charset="-128"/>
              <a:cs typeface="ＤＦＧ華康ゴシック体W5"/>
            </a:endParaRPr>
          </a:p>
        </p:txBody>
      </p:sp>
      <p:sp>
        <p:nvSpPr>
          <p:cNvPr id="58375"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79AD568E-2401-4EC3-A6EC-2BBBC99E2E69}" type="slidenum">
              <a:rPr lang="ja-JP" altLang="en-US" sz="1100">
                <a:latin typeface="Arial" charset="0"/>
                <a:cs typeface="Arial" charset="0"/>
              </a:rPr>
              <a:pPr algn="r" defTabSz="882654"/>
              <a:t>24</a:t>
            </a:fld>
            <a:endParaRPr lang="en-US" altLang="ja-JP" sz="1100">
              <a:latin typeface="Arial" charset="0"/>
              <a:cs typeface="Arial" charset="0"/>
            </a:endParaRPr>
          </a:p>
        </p:txBody>
      </p:sp>
      <p:sp>
        <p:nvSpPr>
          <p:cNvPr id="62466"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6D5ECC30-6FC7-4978-BEDA-DC4D44378902}" type="slidenum">
              <a:rPr lang="ja-JP" altLang="en-US" sz="1100">
                <a:latin typeface="Arial" charset="0"/>
                <a:cs typeface="Arial" charset="0"/>
              </a:rPr>
              <a:pPr algn="r" defTabSz="882654"/>
              <a:t>24</a:t>
            </a:fld>
            <a:endParaRPr lang="en-US" altLang="ja-JP" sz="1100">
              <a:latin typeface="Arial" charset="0"/>
              <a:cs typeface="Arial" charset="0"/>
            </a:endParaRPr>
          </a:p>
        </p:txBody>
      </p:sp>
      <p:sp>
        <p:nvSpPr>
          <p:cNvPr id="62467"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2011 T-Engine Forum, All Rights Reserved</a:t>
            </a:r>
          </a:p>
        </p:txBody>
      </p:sp>
      <p:sp>
        <p:nvSpPr>
          <p:cNvPr id="6246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EE3D8FB-19CB-4403-92BE-7DF802A4216A}" type="slidenum">
              <a:rPr lang="ja-JP" altLang="en-US" sz="1100">
                <a:latin typeface="Arial" charset="0"/>
                <a:cs typeface="Arial" charset="0"/>
              </a:rPr>
              <a:pPr algn="r" defTabSz="882654"/>
              <a:t>24</a:t>
            </a:fld>
            <a:endParaRPr lang="en-US" altLang="ja-JP" sz="1100">
              <a:latin typeface="Arial" charset="0"/>
              <a:cs typeface="Arial" charset="0"/>
            </a:endParaRPr>
          </a:p>
        </p:txBody>
      </p:sp>
      <p:sp>
        <p:nvSpPr>
          <p:cNvPr id="62469" name="Rectangle 2"/>
          <p:cNvSpPr>
            <a:spLocks noGrp="1" noRot="1" noChangeAspect="1" noChangeArrowheads="1" noTextEdit="1"/>
          </p:cNvSpPr>
          <p:nvPr>
            <p:ph type="sldImg"/>
          </p:nvPr>
        </p:nvSpPr>
        <p:spPr>
          <a:ln/>
        </p:spPr>
      </p:sp>
      <p:sp>
        <p:nvSpPr>
          <p:cNvPr id="62470" name="Rectangle 3"/>
          <p:cNvSpPr>
            <a:spLocks noGrp="1" noChangeArrowheads="1"/>
          </p:cNvSpPr>
          <p:nvPr>
            <p:ph type="body" idx="1"/>
          </p:nvPr>
        </p:nvSpPr>
        <p:spPr>
          <a:noFill/>
          <a:ln/>
        </p:spPr>
        <p:txBody>
          <a:bodyPr/>
          <a:lstStyle/>
          <a:p>
            <a:endParaRPr lang="ja-JP" altLang="en-US" sz="900" dirty="0" smtClean="0">
              <a:latin typeface="Arial" charset="0"/>
              <a:ea typeface="ＭＳ Ｐゴシック" charset="-128"/>
              <a:cs typeface="ＤＦＧ華康ゴシック体W5"/>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スライド番号プレースホルダ 6"/>
          <p:cNvSpPr>
            <a:spLocks noGrp="1"/>
          </p:cNvSpPr>
          <p:nvPr>
            <p:ph type="sldNum" sz="quarter" idx="5"/>
          </p:nvPr>
        </p:nvSpPr>
        <p:spPr>
          <a:noFill/>
        </p:spPr>
        <p:txBody>
          <a:bodyPr/>
          <a:lstStyle/>
          <a:p>
            <a:fld id="{E2A1CDAB-34F1-4420-B94D-030AA5AB7F67}" type="slidenum">
              <a:rPr lang="ja-JP" altLang="en-US" smtClean="0"/>
              <a:pPr/>
              <a:t>25</a:t>
            </a:fld>
            <a:endParaRPr lang="en-US" altLang="ja-JP" smtClean="0"/>
          </a:p>
        </p:txBody>
      </p:sp>
      <p:sp>
        <p:nvSpPr>
          <p:cNvPr id="64514"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C0B62B33-0D12-4A55-85E9-F8E1B4F187BC}" type="slidenum">
              <a:rPr lang="ja-JP" altLang="en-US" sz="1100">
                <a:latin typeface="Arial" charset="0"/>
                <a:cs typeface="Arial" charset="0"/>
              </a:rPr>
              <a:pPr algn="r" defTabSz="882654"/>
              <a:t>25</a:t>
            </a:fld>
            <a:endParaRPr lang="en-US" altLang="ja-JP" sz="1100">
              <a:latin typeface="Arial" charset="0"/>
              <a:cs typeface="Arial" charset="0"/>
            </a:endParaRPr>
          </a:p>
        </p:txBody>
      </p:sp>
      <p:sp>
        <p:nvSpPr>
          <p:cNvPr id="64515"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FD884374-79D6-4E74-826D-2E4129D26369}" type="slidenum">
              <a:rPr lang="ja-JP" altLang="en-US" sz="1100">
                <a:latin typeface="Arial" charset="0"/>
                <a:cs typeface="Arial" charset="0"/>
              </a:rPr>
              <a:pPr algn="r" defTabSz="882654"/>
              <a:t>25</a:t>
            </a:fld>
            <a:endParaRPr lang="en-US" altLang="ja-JP" sz="1100">
              <a:latin typeface="Arial" charset="0"/>
              <a:cs typeface="Arial" charset="0"/>
            </a:endParaRPr>
          </a:p>
        </p:txBody>
      </p:sp>
      <p:sp>
        <p:nvSpPr>
          <p:cNvPr id="64516"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D426263A-84C2-4767-B9AA-4B3A140C9818}" type="slidenum">
              <a:rPr lang="ja-JP" altLang="en-US" sz="1100">
                <a:latin typeface="Arial" charset="0"/>
                <a:cs typeface="Arial" charset="0"/>
              </a:rPr>
              <a:pPr algn="r" defTabSz="882654"/>
              <a:t>25</a:t>
            </a:fld>
            <a:endParaRPr lang="en-US" altLang="ja-JP" sz="1100">
              <a:latin typeface="Arial" charset="0"/>
              <a:cs typeface="Arial" charset="0"/>
            </a:endParaRPr>
          </a:p>
        </p:txBody>
      </p:sp>
      <p:sp>
        <p:nvSpPr>
          <p:cNvPr id="64517" name="Rectangle 2"/>
          <p:cNvSpPr>
            <a:spLocks noGrp="1" noRot="1" noChangeAspect="1" noChangeArrowheads="1" noTextEdit="1"/>
          </p:cNvSpPr>
          <p:nvPr>
            <p:ph type="sldImg"/>
          </p:nvPr>
        </p:nvSpPr>
        <p:spPr>
          <a:ln/>
        </p:spPr>
      </p:sp>
      <p:sp>
        <p:nvSpPr>
          <p:cNvPr id="64518" name="Rectangle 3"/>
          <p:cNvSpPr>
            <a:spLocks noGrp="1" noChangeArrowheads="1"/>
          </p:cNvSpPr>
          <p:nvPr>
            <p:ph type="body" idx="1"/>
          </p:nvPr>
        </p:nvSpPr>
        <p:spPr>
          <a:noFill/>
          <a:ln/>
        </p:spPr>
        <p:txBody>
          <a:bodyPr/>
          <a:lstStyle/>
          <a:p>
            <a:endParaRPr lang="ja-JP" altLang="en-US" sz="900" dirty="0" smtClean="0">
              <a:latin typeface="Arial" charset="0"/>
              <a:ea typeface="ＭＳ Ｐゴシック" charset="-128"/>
              <a:cs typeface="ＤＦＧ華康ゴシック体W5"/>
            </a:endParaRPr>
          </a:p>
        </p:txBody>
      </p:sp>
      <p:sp>
        <p:nvSpPr>
          <p:cNvPr id="64519"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26</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F14EFF2F-5719-4B90-9E09-351614F0B317}" type="slidenum">
              <a:rPr lang="ja-JP" altLang="en-US" sz="1100">
                <a:latin typeface="Arial" charset="0"/>
                <a:cs typeface="Arial" charset="0"/>
              </a:rPr>
              <a:pPr algn="r" defTabSz="882654"/>
              <a:t>27</a:t>
            </a:fld>
            <a:endParaRPr lang="en-US" altLang="ja-JP" sz="1100">
              <a:latin typeface="Arial" charset="0"/>
              <a:cs typeface="Arial" charset="0"/>
            </a:endParaRPr>
          </a:p>
        </p:txBody>
      </p:sp>
      <p:sp>
        <p:nvSpPr>
          <p:cNvPr id="77827"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79D4222-BCA5-42A2-9A59-EDF274B5CCB1}" type="slidenum">
              <a:rPr lang="ja-JP" altLang="en-US" sz="1100">
                <a:latin typeface="Arial" charset="0"/>
                <a:cs typeface="Arial" charset="0"/>
              </a:rPr>
              <a:pPr algn="r" defTabSz="882654"/>
              <a:t>27</a:t>
            </a:fld>
            <a:endParaRPr lang="en-US" altLang="ja-JP" sz="1100">
              <a:latin typeface="Arial" charset="0"/>
              <a:cs typeface="Arial" charset="0"/>
            </a:endParaRPr>
          </a:p>
        </p:txBody>
      </p:sp>
      <p:sp>
        <p:nvSpPr>
          <p:cNvPr id="7782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C74909EE-DFB6-4051-B8FE-17DF252E41D1}" type="slidenum">
              <a:rPr lang="ja-JP" altLang="en-US" sz="1100">
                <a:latin typeface="Arial" charset="0"/>
                <a:cs typeface="Arial" charset="0"/>
              </a:rPr>
              <a:pPr algn="r" defTabSz="882654"/>
              <a:t>27</a:t>
            </a:fld>
            <a:endParaRPr lang="en-US" altLang="ja-JP" sz="1100">
              <a:latin typeface="Arial" charset="0"/>
              <a:cs typeface="Arial" charset="0"/>
            </a:endParaRPr>
          </a:p>
        </p:txBody>
      </p:sp>
      <p:sp>
        <p:nvSpPr>
          <p:cNvPr id="7782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D4C8D3DF-E9D6-4BBE-98F5-CFD93F80C424}" type="slidenum">
              <a:rPr lang="ja-JP" altLang="en-US" sz="1100">
                <a:latin typeface="Arial" charset="0"/>
                <a:cs typeface="Arial" charset="0"/>
              </a:rPr>
              <a:pPr algn="r" defTabSz="882654"/>
              <a:t>27</a:t>
            </a:fld>
            <a:endParaRPr lang="en-US" altLang="ja-JP" sz="1100">
              <a:latin typeface="Arial" charset="0"/>
              <a:cs typeface="Arial" charset="0"/>
            </a:endParaRPr>
          </a:p>
        </p:txBody>
      </p:sp>
      <p:sp>
        <p:nvSpPr>
          <p:cNvPr id="77830" name="Rectangle 2"/>
          <p:cNvSpPr>
            <a:spLocks noGrp="1" noRot="1" noChangeAspect="1" noChangeArrowheads="1" noTextEdit="1"/>
          </p:cNvSpPr>
          <p:nvPr>
            <p:ph type="sldImg"/>
          </p:nvPr>
        </p:nvSpPr>
        <p:spPr>
          <a:ln/>
        </p:spPr>
      </p:sp>
      <p:sp>
        <p:nvSpPr>
          <p:cNvPr id="77831" name="Rectangle 3"/>
          <p:cNvSpPr>
            <a:spLocks noGrp="1" noChangeArrowheads="1"/>
          </p:cNvSpPr>
          <p:nvPr>
            <p:ph type="body" idx="1"/>
          </p:nvPr>
        </p:nvSpPr>
        <p:spPr>
          <a:noFill/>
          <a:ln/>
        </p:spPr>
        <p:txBody>
          <a:bodyPr/>
          <a:lstStyle/>
          <a:p>
            <a:endParaRPr lang="ja-JP" altLang="en-US" sz="900" dirty="0" smtClean="0">
              <a:latin typeface="Arial" charset="0"/>
              <a:ea typeface="ＭＳ Ｐゴシック" charset="-128"/>
              <a:cs typeface="ＤＦＧ華康ゴシック体W5"/>
            </a:endParaRPr>
          </a:p>
        </p:txBody>
      </p:sp>
      <p:sp>
        <p:nvSpPr>
          <p:cNvPr id="77832"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28</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28</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28</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28</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29</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29</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29</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29</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z="1050" dirty="0"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30</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30</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30</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30</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z="1050" dirty="0"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lang="ja-JP" altLang="en-US" smtClean="0">
                <a:solidFill>
                  <a:prstClr val="black"/>
                </a:solidFill>
              </a:rPr>
              <a:pPr/>
              <a:t>3</a:t>
            </a:fld>
            <a:endParaRPr lang="ja-JP" altLang="en-US">
              <a:solidFill>
                <a:prstClr val="black"/>
              </a:solidFill>
            </a:endParaRPr>
          </a:p>
        </p:txBody>
      </p:sp>
    </p:spTree>
    <p:extLst>
      <p:ext uri="{BB962C8B-B14F-4D97-AF65-F5344CB8AC3E}">
        <p14:creationId xmlns:p14="http://schemas.microsoft.com/office/powerpoint/2010/main" val="20150547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スライド番号プレースホルダ 6"/>
          <p:cNvSpPr>
            <a:spLocks noGrp="1"/>
          </p:cNvSpPr>
          <p:nvPr>
            <p:ph type="sldNum" sz="quarter" idx="5"/>
          </p:nvPr>
        </p:nvSpPr>
        <p:spPr>
          <a:noFill/>
        </p:spPr>
        <p:txBody>
          <a:bodyPr/>
          <a:lstStyle/>
          <a:p>
            <a:fld id="{7ED84899-E2A9-4F0D-A2BA-1B9ACFBC9D9F}" type="slidenum">
              <a:rPr lang="ja-JP" altLang="en-US" smtClean="0"/>
              <a:pPr/>
              <a:t>31</a:t>
            </a:fld>
            <a:endParaRPr lang="en-US" altLang="ja-JP" smtClean="0"/>
          </a:p>
        </p:txBody>
      </p:sp>
      <p:sp>
        <p:nvSpPr>
          <p:cNvPr id="66562"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75FF2FF5-199D-4429-8AA8-5E753858AB4D}" type="slidenum">
              <a:rPr lang="ja-JP" altLang="en-US" sz="1100">
                <a:latin typeface="Arial" charset="0"/>
                <a:cs typeface="Arial" charset="0"/>
              </a:rPr>
              <a:pPr algn="r" defTabSz="882654"/>
              <a:t>31</a:t>
            </a:fld>
            <a:endParaRPr lang="en-US" altLang="ja-JP" sz="1100">
              <a:latin typeface="Arial" charset="0"/>
              <a:cs typeface="Arial" charset="0"/>
            </a:endParaRPr>
          </a:p>
        </p:txBody>
      </p:sp>
      <p:sp>
        <p:nvSpPr>
          <p:cNvPr id="66563"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BB2C2466-BA88-4CC8-930F-B2B26A1C25E0}" type="slidenum">
              <a:rPr lang="ja-JP" altLang="en-US" sz="1100">
                <a:latin typeface="Arial" charset="0"/>
                <a:cs typeface="Arial" charset="0"/>
              </a:rPr>
              <a:pPr algn="r" defTabSz="882654"/>
              <a:t>31</a:t>
            </a:fld>
            <a:endParaRPr lang="en-US" altLang="ja-JP" sz="1100">
              <a:latin typeface="Arial" charset="0"/>
              <a:cs typeface="Arial" charset="0"/>
            </a:endParaRPr>
          </a:p>
        </p:txBody>
      </p:sp>
      <p:sp>
        <p:nvSpPr>
          <p:cNvPr id="66564"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00638511-C883-422D-8CE6-CF53CCF3F241}" type="slidenum">
              <a:rPr lang="ja-JP" altLang="en-US" sz="1100">
                <a:latin typeface="Arial" charset="0"/>
                <a:cs typeface="Arial" charset="0"/>
              </a:rPr>
              <a:pPr algn="r" defTabSz="882654"/>
              <a:t>31</a:t>
            </a:fld>
            <a:endParaRPr lang="en-US" altLang="ja-JP" sz="1100">
              <a:latin typeface="Arial" charset="0"/>
              <a:cs typeface="Arial" charset="0"/>
            </a:endParaRP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endParaRPr lang="ja-JP" altLang="en-US" smtClean="0">
              <a:latin typeface="Arial" charset="0"/>
              <a:ea typeface="ＭＳ Ｐゴシック" charset="-128"/>
              <a:cs typeface="ＤＦＧ華康ゴシック体W5"/>
            </a:endParaRPr>
          </a:p>
        </p:txBody>
      </p:sp>
      <p:sp>
        <p:nvSpPr>
          <p:cNvPr id="66567"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スライド番号プレースホルダ 6"/>
          <p:cNvSpPr>
            <a:spLocks noGrp="1"/>
          </p:cNvSpPr>
          <p:nvPr>
            <p:ph type="sldNum" sz="quarter" idx="5"/>
          </p:nvPr>
        </p:nvSpPr>
        <p:spPr>
          <a:noFill/>
        </p:spPr>
        <p:txBody>
          <a:bodyPr/>
          <a:lstStyle/>
          <a:p>
            <a:fld id="{7ED84899-E2A9-4F0D-A2BA-1B9ACFBC9D9F}" type="slidenum">
              <a:rPr lang="ja-JP" altLang="en-US" smtClean="0"/>
              <a:pPr/>
              <a:t>32</a:t>
            </a:fld>
            <a:endParaRPr lang="en-US" altLang="ja-JP" smtClean="0"/>
          </a:p>
        </p:txBody>
      </p:sp>
      <p:sp>
        <p:nvSpPr>
          <p:cNvPr id="66562"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75FF2FF5-199D-4429-8AA8-5E753858AB4D}" type="slidenum">
              <a:rPr lang="ja-JP" altLang="en-US" sz="1100">
                <a:latin typeface="Arial" charset="0"/>
                <a:cs typeface="Arial" charset="0"/>
              </a:rPr>
              <a:pPr algn="r" defTabSz="882654"/>
              <a:t>32</a:t>
            </a:fld>
            <a:endParaRPr lang="en-US" altLang="ja-JP" sz="1100">
              <a:latin typeface="Arial" charset="0"/>
              <a:cs typeface="Arial" charset="0"/>
            </a:endParaRPr>
          </a:p>
        </p:txBody>
      </p:sp>
      <p:sp>
        <p:nvSpPr>
          <p:cNvPr id="66563"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BB2C2466-BA88-4CC8-930F-B2B26A1C25E0}" type="slidenum">
              <a:rPr lang="ja-JP" altLang="en-US" sz="1100">
                <a:latin typeface="Arial" charset="0"/>
                <a:cs typeface="Arial" charset="0"/>
              </a:rPr>
              <a:pPr algn="r" defTabSz="882654"/>
              <a:t>32</a:t>
            </a:fld>
            <a:endParaRPr lang="en-US" altLang="ja-JP" sz="1100">
              <a:latin typeface="Arial" charset="0"/>
              <a:cs typeface="Arial" charset="0"/>
            </a:endParaRPr>
          </a:p>
        </p:txBody>
      </p:sp>
      <p:sp>
        <p:nvSpPr>
          <p:cNvPr id="66564"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00638511-C883-422D-8CE6-CF53CCF3F241}" type="slidenum">
              <a:rPr lang="ja-JP" altLang="en-US" sz="1100">
                <a:latin typeface="Arial" charset="0"/>
                <a:cs typeface="Arial" charset="0"/>
              </a:rPr>
              <a:pPr algn="r" defTabSz="882654"/>
              <a:t>32</a:t>
            </a:fld>
            <a:endParaRPr lang="en-US" altLang="ja-JP" sz="1100">
              <a:latin typeface="Arial" charset="0"/>
              <a:cs typeface="Arial" charset="0"/>
            </a:endParaRPr>
          </a:p>
        </p:txBody>
      </p:sp>
      <p:sp>
        <p:nvSpPr>
          <p:cNvPr id="66565" name="Rectangle 2"/>
          <p:cNvSpPr>
            <a:spLocks noGrp="1" noRot="1" noChangeAspect="1" noChangeArrowheads="1" noTextEdit="1"/>
          </p:cNvSpPr>
          <p:nvPr>
            <p:ph type="sldImg"/>
          </p:nvPr>
        </p:nvSpPr>
        <p:spPr>
          <a:ln/>
        </p:spPr>
      </p:sp>
      <p:sp>
        <p:nvSpPr>
          <p:cNvPr id="66566" name="Rectangle 3"/>
          <p:cNvSpPr>
            <a:spLocks noGrp="1" noChangeArrowheads="1"/>
          </p:cNvSpPr>
          <p:nvPr>
            <p:ph type="body" idx="1"/>
          </p:nvPr>
        </p:nvSpPr>
        <p:spPr>
          <a:noFill/>
          <a:ln/>
        </p:spPr>
        <p:txBody>
          <a:bodyPr/>
          <a:lstStyle/>
          <a:p>
            <a:endParaRPr lang="ja-JP" altLang="en-US" smtClean="0">
              <a:latin typeface="Arial" charset="0"/>
              <a:ea typeface="ＭＳ Ｐゴシック" charset="-128"/>
              <a:cs typeface="ＤＦＧ華康ゴシック体W5"/>
            </a:endParaRPr>
          </a:p>
        </p:txBody>
      </p:sp>
      <p:sp>
        <p:nvSpPr>
          <p:cNvPr id="66567"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33</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34</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34</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34</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34</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35</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35</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35</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35</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AB403E2F-AE46-442B-B7D1-0D2590B2AB77}" type="slidenum">
              <a:rPr lang="ja-JP" altLang="en-US" smtClean="0"/>
              <a:pPr>
                <a:defRPr/>
              </a:pPr>
              <a:t>36</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 2013 T-Engine Forum, All Rights Reserved</a:t>
            </a:r>
            <a:endParaRPr lang="en-US" altLang="ja-JP"/>
          </a:p>
        </p:txBody>
      </p:sp>
    </p:spTree>
    <p:extLst>
      <p:ext uri="{BB962C8B-B14F-4D97-AF65-F5344CB8AC3E}">
        <p14:creationId xmlns:p14="http://schemas.microsoft.com/office/powerpoint/2010/main" val="3507360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37</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37</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37</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37</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38</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39</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39</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39</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39</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40</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40</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40</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40</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lang="ja-JP" altLang="en-US" smtClean="0">
                <a:solidFill>
                  <a:prstClr val="black"/>
                </a:solidFill>
              </a:rPr>
              <a:pPr/>
              <a:t>4</a:t>
            </a:fld>
            <a:endParaRPr lang="ja-JP" altLang="en-US">
              <a:solidFill>
                <a:prstClr val="black"/>
              </a:solidFill>
            </a:endParaRPr>
          </a:p>
        </p:txBody>
      </p:sp>
    </p:spTree>
    <p:extLst>
      <p:ext uri="{BB962C8B-B14F-4D97-AF65-F5344CB8AC3E}">
        <p14:creationId xmlns:p14="http://schemas.microsoft.com/office/powerpoint/2010/main" val="23666712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41</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41</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41</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41</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42</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42</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42</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42</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43</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43</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43</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43</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44</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44</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44</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44</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endParaRPr lang="ja-JP" altLang="en-US"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45</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スライド番号プレースホルダ 6"/>
          <p:cNvSpPr>
            <a:spLocks noGrp="1"/>
          </p:cNvSpPr>
          <p:nvPr>
            <p:ph type="sldNum" sz="quarter" idx="5"/>
          </p:nvPr>
        </p:nvSpPr>
        <p:spPr>
          <a:noFill/>
        </p:spPr>
        <p:txBody>
          <a:bodyPr/>
          <a:lstStyle/>
          <a:p>
            <a:fld id="{2AD55D46-46C5-4DBF-82DC-57E17649D6AF}" type="slidenum">
              <a:rPr lang="ja-JP" altLang="en-US" smtClean="0"/>
              <a:pPr/>
              <a:t>46</a:t>
            </a:fld>
            <a:endParaRPr lang="en-US" altLang="ja-JP" smtClean="0"/>
          </a:p>
        </p:txBody>
      </p:sp>
      <p:sp>
        <p:nvSpPr>
          <p:cNvPr id="6041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36E35380-6C45-4460-BFE0-A9CC4B87367B}" type="slidenum">
              <a:rPr lang="ja-JP" altLang="en-US" sz="1100">
                <a:latin typeface="Arial" charset="0"/>
                <a:cs typeface="Arial" charset="0"/>
              </a:rPr>
              <a:pPr algn="r" defTabSz="882654"/>
              <a:t>46</a:t>
            </a:fld>
            <a:endParaRPr lang="en-US" altLang="ja-JP" sz="1100">
              <a:latin typeface="Arial" charset="0"/>
              <a:cs typeface="Arial" charset="0"/>
            </a:endParaRPr>
          </a:p>
        </p:txBody>
      </p:sp>
      <p:sp>
        <p:nvSpPr>
          <p:cNvPr id="60419"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6547B9A-390B-4A14-8689-A4FBF408D74B}" type="slidenum">
              <a:rPr lang="ja-JP" altLang="en-US" sz="1100">
                <a:latin typeface="Arial" charset="0"/>
                <a:cs typeface="Arial" charset="0"/>
              </a:rPr>
              <a:pPr algn="r" defTabSz="882654"/>
              <a:t>46</a:t>
            </a:fld>
            <a:endParaRPr lang="en-US" altLang="ja-JP" sz="1100">
              <a:latin typeface="Arial" charset="0"/>
              <a:cs typeface="Arial" charset="0"/>
            </a:endParaRPr>
          </a:p>
        </p:txBody>
      </p:sp>
      <p:sp>
        <p:nvSpPr>
          <p:cNvPr id="60420"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55672F92-05EF-4F75-B40B-36FA0A8D4CF3}" type="slidenum">
              <a:rPr lang="ja-JP" altLang="en-US" sz="1100">
                <a:latin typeface="Arial" charset="0"/>
                <a:cs typeface="Arial" charset="0"/>
              </a:rPr>
              <a:pPr algn="r" defTabSz="882654"/>
              <a:t>46</a:t>
            </a:fld>
            <a:endParaRPr lang="en-US" altLang="ja-JP" sz="1100">
              <a:latin typeface="Arial" charset="0"/>
              <a:cs typeface="Arial" charset="0"/>
            </a:endParaRPr>
          </a:p>
        </p:txBody>
      </p:sp>
      <p:sp>
        <p:nvSpPr>
          <p:cNvPr id="60421" name="Rectangle 2"/>
          <p:cNvSpPr>
            <a:spLocks noGrp="1" noRot="1" noChangeAspect="1" noChangeArrowheads="1" noTextEdit="1"/>
          </p:cNvSpPr>
          <p:nvPr>
            <p:ph type="sldImg"/>
          </p:nvPr>
        </p:nvSpPr>
        <p:spPr>
          <a:xfrm>
            <a:off x="1143000" y="684213"/>
            <a:ext cx="4573588" cy="3430587"/>
          </a:xfrm>
          <a:ln/>
        </p:spPr>
      </p:sp>
      <p:sp>
        <p:nvSpPr>
          <p:cNvPr id="60422" name="Rectangle 3"/>
          <p:cNvSpPr>
            <a:spLocks noGrp="1" noChangeArrowheads="1"/>
          </p:cNvSpPr>
          <p:nvPr>
            <p:ph type="body" idx="1"/>
          </p:nvPr>
        </p:nvSpPr>
        <p:spPr>
          <a:xfrm>
            <a:off x="683700" y="4343216"/>
            <a:ext cx="5490601" cy="4115168"/>
          </a:xfrm>
          <a:noFill/>
          <a:ln/>
        </p:spPr>
        <p:txBody>
          <a:bodyPr/>
          <a:lstStyle/>
          <a:p>
            <a:r>
              <a:rPr lang="en-US" altLang="ja-JP" sz="900" strike="noStrike" dirty="0" smtClean="0">
                <a:latin typeface="Arial" charset="0"/>
                <a:ea typeface="ＭＳ Ｐゴシック" charset="-128"/>
                <a:cs typeface="ＤＦＧ華康ゴシック体W5"/>
              </a:rPr>
              <a:t>EW-ARM_</a:t>
            </a:r>
            <a:r>
              <a:rPr lang="ja-JP" altLang="en-US" sz="900" strike="noStrike" dirty="0" smtClean="0">
                <a:latin typeface="Arial" charset="0"/>
                <a:ea typeface="ＭＳ Ｐゴシック" charset="-128"/>
                <a:cs typeface="ＤＦＧ華康ゴシック体W5"/>
              </a:rPr>
              <a:t>ユーザーズガイド</a:t>
            </a:r>
            <a:r>
              <a:rPr lang="en-US" altLang="ja-JP" sz="900" strike="noStrike" dirty="0" smtClean="0">
                <a:latin typeface="Arial" charset="0"/>
                <a:ea typeface="ＭＳ Ｐゴシック" charset="-128"/>
                <a:cs typeface="ＤＦＧ華康ゴシック体W5"/>
              </a:rPr>
              <a:t>.</a:t>
            </a:r>
            <a:r>
              <a:rPr lang="en-US" altLang="ja-JP" sz="900" strike="noStrike" dirty="0" err="1" smtClean="0">
                <a:latin typeface="Arial" charset="0"/>
                <a:ea typeface="ＭＳ Ｐゴシック" charset="-128"/>
                <a:cs typeface="ＤＦＧ華康ゴシック体W5"/>
              </a:rPr>
              <a:t>pdf</a:t>
            </a:r>
            <a:r>
              <a:rPr lang="ja-JP" altLang="en-US" sz="900" strike="noStrike" dirty="0" smtClean="0">
                <a:latin typeface="Arial" charset="0"/>
                <a:ea typeface="ＭＳ Ｐゴシック" charset="-128"/>
                <a:cs typeface="ＤＦＧ華康ゴシック体W5"/>
              </a:rPr>
              <a:t>  </a:t>
            </a:r>
            <a:r>
              <a:rPr lang="en-US" altLang="ja-JP" sz="900" strike="noStrike" dirty="0" smtClean="0">
                <a:latin typeface="Arial" charset="0"/>
                <a:ea typeface="ＭＳ Ｐゴシック" charset="-128"/>
                <a:cs typeface="ＤＦＧ華康ゴシック体W5"/>
              </a:rPr>
              <a:t>or</a:t>
            </a:r>
            <a:r>
              <a:rPr lang="ja-JP" altLang="en-US" sz="900" strike="noStrike" dirty="0" smtClean="0">
                <a:latin typeface="Arial" charset="0"/>
                <a:ea typeface="ＭＳ Ｐゴシック" charset="-128"/>
                <a:cs typeface="ＤＦＧ華康ゴシック体W5"/>
              </a:rPr>
              <a:t>ユーザーズガイド</a:t>
            </a:r>
            <a:r>
              <a:rPr lang="en-US" altLang="ja-JP" sz="900" strike="noStrike" dirty="0" smtClean="0">
                <a:latin typeface="Arial" charset="0"/>
                <a:ea typeface="ＭＳ Ｐゴシック" charset="-128"/>
                <a:cs typeface="ＤＦＧ華康ゴシック体W5"/>
              </a:rPr>
              <a:t>.</a:t>
            </a:r>
            <a:r>
              <a:rPr lang="en-US" altLang="ja-JP" sz="900" strike="noStrike" smtClean="0">
                <a:latin typeface="Arial" charset="0"/>
                <a:ea typeface="ＭＳ Ｐゴシック" charset="-128"/>
                <a:cs typeface="ＤＦＧ華康ゴシック体W5"/>
              </a:rPr>
              <a:t>pdf</a:t>
            </a:r>
            <a:endParaRPr lang="ja-JP" altLang="en-US" sz="900" strike="noStrike" dirty="0" smtClean="0">
              <a:latin typeface="Arial" charset="0"/>
              <a:ea typeface="ＭＳ Ｐゴシック" charset="-128"/>
              <a:cs typeface="ＤＦＧ華康ゴシック体W5"/>
            </a:endParaRPr>
          </a:p>
        </p:txBody>
      </p:sp>
      <p:sp>
        <p:nvSpPr>
          <p:cNvPr id="60423"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673D293F-F7B8-49B0-965E-BDB701459833}" type="slidenum">
              <a:rPr lang="en-US" altLang="ja-JP"/>
              <a:pPr/>
              <a:t>47</a:t>
            </a:fld>
            <a:endParaRPr lang="en-US" altLang="ja-JP"/>
          </a:p>
        </p:txBody>
      </p:sp>
      <p:sp>
        <p:nvSpPr>
          <p:cNvPr id="70349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6D359BD1-51A2-472B-9E4F-8D77C0DC1372}" type="slidenum">
              <a:rPr lang="en-US" altLang="ja-JP" sz="1100">
                <a:ea typeface="Osaka"/>
                <a:cs typeface="Arial" pitchFamily="34" charset="0"/>
              </a:rPr>
              <a:pPr algn="r"/>
              <a:t>47</a:t>
            </a:fld>
            <a:endParaRPr lang="en-US" altLang="ja-JP" sz="1100">
              <a:ea typeface="Osaka"/>
              <a:cs typeface="Arial" pitchFamily="34" charset="0"/>
            </a:endParaRPr>
          </a:p>
        </p:txBody>
      </p:sp>
      <p:sp>
        <p:nvSpPr>
          <p:cNvPr id="70349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1F4837B9-B9CD-467B-BD9F-64BEA997B5EB}" type="slidenum">
              <a:rPr lang="en-US" altLang="ja-JP" sz="1100">
                <a:ea typeface="Osaka"/>
                <a:cs typeface="Arial" pitchFamily="34" charset="0"/>
              </a:rPr>
              <a:pPr algn="r"/>
              <a:t>47</a:t>
            </a:fld>
            <a:endParaRPr lang="en-US" altLang="ja-JP" sz="1100">
              <a:ea typeface="Osaka"/>
              <a:cs typeface="Arial" pitchFamily="34" charset="0"/>
            </a:endParaRPr>
          </a:p>
        </p:txBody>
      </p:sp>
      <p:sp>
        <p:nvSpPr>
          <p:cNvPr id="70349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8B0F6609-C733-405C-8E9F-95C91DB5441A}" type="slidenum">
              <a:rPr lang="en-US" altLang="ja-JP" sz="1100">
                <a:ea typeface="Osaka"/>
                <a:cs typeface="Arial" pitchFamily="34" charset="0"/>
              </a:rPr>
              <a:pPr algn="r"/>
              <a:t>47</a:t>
            </a:fld>
            <a:endParaRPr lang="en-US" altLang="ja-JP" sz="1100">
              <a:ea typeface="Osaka"/>
              <a:cs typeface="Arial" pitchFamily="34" charset="0"/>
            </a:endParaRPr>
          </a:p>
        </p:txBody>
      </p:sp>
      <p:sp>
        <p:nvSpPr>
          <p:cNvPr id="703493"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52110790-561C-426D-AB33-2E4A9A57B28E}" type="slidenum">
              <a:rPr lang="en-US" altLang="ja-JP" sz="1100">
                <a:ea typeface="Osaka"/>
                <a:cs typeface="Arial" pitchFamily="34" charset="0"/>
              </a:rPr>
              <a:pPr algn="r"/>
              <a:t>47</a:t>
            </a:fld>
            <a:endParaRPr lang="en-US" altLang="ja-JP" sz="1100">
              <a:ea typeface="Osaka"/>
              <a:cs typeface="Arial" pitchFamily="34" charset="0"/>
            </a:endParaRPr>
          </a:p>
        </p:txBody>
      </p:sp>
      <p:sp>
        <p:nvSpPr>
          <p:cNvPr id="703494" name="Rectangle 2"/>
          <p:cNvSpPr>
            <a:spLocks noGrp="1" noRot="1" noChangeAspect="1" noChangeArrowheads="1" noTextEdit="1"/>
          </p:cNvSpPr>
          <p:nvPr>
            <p:ph type="sldImg"/>
          </p:nvPr>
        </p:nvSpPr>
        <p:spPr>
          <a:xfrm>
            <a:off x="1143000" y="685800"/>
            <a:ext cx="4568825" cy="3427413"/>
          </a:xfrm>
          <a:ln/>
        </p:spPr>
      </p:sp>
      <p:sp>
        <p:nvSpPr>
          <p:cNvPr id="703495"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03496"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91A1D614-22CE-45BC-8E40-B8DF6BE3EC63}" type="slidenum">
              <a:rPr lang="en-US" altLang="ja-JP"/>
              <a:pPr/>
              <a:t>48</a:t>
            </a:fld>
            <a:endParaRPr lang="en-US" altLang="ja-JP"/>
          </a:p>
        </p:txBody>
      </p:sp>
      <p:sp>
        <p:nvSpPr>
          <p:cNvPr id="70553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A8B752DD-BD0F-4C81-B7E5-1EE6EBF6C300}" type="slidenum">
              <a:rPr lang="en-US" altLang="ja-JP" sz="1100">
                <a:ea typeface="Osaka"/>
                <a:cs typeface="Arial" pitchFamily="34" charset="0"/>
              </a:rPr>
              <a:pPr algn="r"/>
              <a:t>48</a:t>
            </a:fld>
            <a:endParaRPr lang="en-US" altLang="ja-JP" sz="1100">
              <a:ea typeface="Osaka"/>
              <a:cs typeface="Arial" pitchFamily="34" charset="0"/>
            </a:endParaRPr>
          </a:p>
        </p:txBody>
      </p:sp>
      <p:sp>
        <p:nvSpPr>
          <p:cNvPr id="705539"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612701A2-4615-4711-B68A-0EA4846DD80E}" type="slidenum">
              <a:rPr lang="en-US" altLang="ja-JP" sz="1100">
                <a:ea typeface="Osaka"/>
                <a:cs typeface="Arial" pitchFamily="34" charset="0"/>
              </a:rPr>
              <a:pPr algn="r"/>
              <a:t>48</a:t>
            </a:fld>
            <a:endParaRPr lang="en-US" altLang="ja-JP" sz="1100">
              <a:ea typeface="Osaka"/>
              <a:cs typeface="Arial" pitchFamily="34" charset="0"/>
            </a:endParaRPr>
          </a:p>
        </p:txBody>
      </p:sp>
      <p:sp>
        <p:nvSpPr>
          <p:cNvPr id="70554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AF278DA7-8953-4370-AD26-25D48698A963}" type="slidenum">
              <a:rPr lang="en-US" altLang="ja-JP" sz="1100">
                <a:ea typeface="Osaka"/>
                <a:cs typeface="Arial" pitchFamily="34" charset="0"/>
              </a:rPr>
              <a:pPr algn="r"/>
              <a:t>48</a:t>
            </a:fld>
            <a:endParaRPr lang="en-US" altLang="ja-JP" sz="1100">
              <a:ea typeface="Osaka"/>
              <a:cs typeface="Arial" pitchFamily="34" charset="0"/>
            </a:endParaRPr>
          </a:p>
        </p:txBody>
      </p:sp>
      <p:sp>
        <p:nvSpPr>
          <p:cNvPr id="70554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4E564A63-9A92-4907-8B54-B2BB20B67F63}" type="slidenum">
              <a:rPr lang="en-US" altLang="ja-JP" sz="1100">
                <a:ea typeface="Osaka"/>
                <a:cs typeface="Arial" pitchFamily="34" charset="0"/>
              </a:rPr>
              <a:pPr algn="r"/>
              <a:t>48</a:t>
            </a:fld>
            <a:endParaRPr lang="en-US" altLang="ja-JP" sz="1100">
              <a:ea typeface="Osaka"/>
              <a:cs typeface="Arial" pitchFamily="34" charset="0"/>
            </a:endParaRPr>
          </a:p>
        </p:txBody>
      </p:sp>
      <p:sp>
        <p:nvSpPr>
          <p:cNvPr id="705542" name="Rectangle 2"/>
          <p:cNvSpPr>
            <a:spLocks noGrp="1" noRot="1" noChangeAspect="1" noChangeArrowheads="1" noTextEdit="1"/>
          </p:cNvSpPr>
          <p:nvPr>
            <p:ph type="sldImg"/>
          </p:nvPr>
        </p:nvSpPr>
        <p:spPr>
          <a:xfrm>
            <a:off x="1143000" y="685800"/>
            <a:ext cx="4568825" cy="3427413"/>
          </a:xfrm>
          <a:ln/>
        </p:spPr>
      </p:sp>
      <p:sp>
        <p:nvSpPr>
          <p:cNvPr id="705543"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05544"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D1EB9D03-560B-4CA9-BCCA-AC68EB5BCE2E}" type="slidenum">
              <a:rPr lang="en-US" altLang="ja-JP"/>
              <a:pPr/>
              <a:t>49</a:t>
            </a:fld>
            <a:endParaRPr lang="en-US" altLang="ja-JP"/>
          </a:p>
        </p:txBody>
      </p:sp>
      <p:sp>
        <p:nvSpPr>
          <p:cNvPr id="70758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7A9828C-BEDD-4771-8C5B-D7D3681F4230}" type="slidenum">
              <a:rPr lang="en-US" altLang="ja-JP" sz="1100">
                <a:ea typeface="Osaka"/>
                <a:cs typeface="Arial" pitchFamily="34" charset="0"/>
              </a:rPr>
              <a:pPr algn="r"/>
              <a:t>49</a:t>
            </a:fld>
            <a:endParaRPr lang="en-US" altLang="ja-JP" sz="1100">
              <a:ea typeface="Osaka"/>
              <a:cs typeface="Arial" pitchFamily="34" charset="0"/>
            </a:endParaRPr>
          </a:p>
        </p:txBody>
      </p:sp>
      <p:sp>
        <p:nvSpPr>
          <p:cNvPr id="707587"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074C3C1E-5002-4413-91C8-1A6690BFB966}" type="slidenum">
              <a:rPr lang="en-US" altLang="ja-JP" sz="1100">
                <a:ea typeface="Osaka"/>
                <a:cs typeface="Arial" pitchFamily="34" charset="0"/>
              </a:rPr>
              <a:pPr algn="r"/>
              <a:t>49</a:t>
            </a:fld>
            <a:endParaRPr lang="en-US" altLang="ja-JP" sz="1100">
              <a:ea typeface="Osaka"/>
              <a:cs typeface="Arial" pitchFamily="34" charset="0"/>
            </a:endParaRPr>
          </a:p>
        </p:txBody>
      </p:sp>
      <p:sp>
        <p:nvSpPr>
          <p:cNvPr id="70758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EDABCE60-3E13-4D25-8120-F2BD01337361}" type="slidenum">
              <a:rPr lang="en-US" altLang="ja-JP" sz="1100">
                <a:ea typeface="Osaka"/>
                <a:cs typeface="Arial" pitchFamily="34" charset="0"/>
              </a:rPr>
              <a:pPr algn="r"/>
              <a:t>49</a:t>
            </a:fld>
            <a:endParaRPr lang="en-US" altLang="ja-JP" sz="1100">
              <a:ea typeface="Osaka"/>
              <a:cs typeface="Arial" pitchFamily="34" charset="0"/>
            </a:endParaRPr>
          </a:p>
        </p:txBody>
      </p:sp>
      <p:sp>
        <p:nvSpPr>
          <p:cNvPr id="707589"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D34FBD8E-B102-4B70-9CFF-3AF08DC2870B}" type="slidenum">
              <a:rPr lang="en-US" altLang="ja-JP" sz="1100">
                <a:ea typeface="Osaka"/>
                <a:cs typeface="Arial" pitchFamily="34" charset="0"/>
              </a:rPr>
              <a:pPr algn="r"/>
              <a:t>49</a:t>
            </a:fld>
            <a:endParaRPr lang="en-US" altLang="ja-JP" sz="1100">
              <a:ea typeface="Osaka"/>
              <a:cs typeface="Arial" pitchFamily="34" charset="0"/>
            </a:endParaRPr>
          </a:p>
        </p:txBody>
      </p:sp>
      <p:sp>
        <p:nvSpPr>
          <p:cNvPr id="707590" name="Rectangle 2"/>
          <p:cNvSpPr>
            <a:spLocks noGrp="1" noRot="1" noChangeAspect="1" noChangeArrowheads="1" noTextEdit="1"/>
          </p:cNvSpPr>
          <p:nvPr>
            <p:ph type="sldImg"/>
          </p:nvPr>
        </p:nvSpPr>
        <p:spPr>
          <a:xfrm>
            <a:off x="1143000" y="685800"/>
            <a:ext cx="4568825" cy="3427413"/>
          </a:xfrm>
          <a:ln/>
        </p:spPr>
      </p:sp>
      <p:sp>
        <p:nvSpPr>
          <p:cNvPr id="707591"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07592"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r>
              <a:rPr kumimoji="1" lang="ja-JP" altLang="en-US" dirty="0" smtClean="0"/>
              <a:t>未登録状態の有無は実装に依存</a:t>
            </a:r>
            <a:endParaRPr kumimoji="1" lang="ja-JP" altLang="en-US" dirty="0"/>
          </a:p>
        </p:txBody>
      </p:sp>
      <p:sp>
        <p:nvSpPr>
          <p:cNvPr id="4" name="スライド番号プレースホルダ 3"/>
          <p:cNvSpPr>
            <a:spLocks noGrp="1"/>
          </p:cNvSpPr>
          <p:nvPr>
            <p:ph type="sldNum" sz="quarter" idx="10"/>
          </p:nvPr>
        </p:nvSpPr>
        <p:spPr/>
        <p:txBody>
          <a:bodyPr/>
          <a:lstStyle/>
          <a:p>
            <a:pPr>
              <a:defRPr/>
            </a:pPr>
            <a:fld id="{5734DB5B-7564-4124-89A1-878EA3DD54AE}" type="slidenum">
              <a:rPr lang="ja-JP" altLang="en-US" smtClean="0"/>
              <a:pPr>
                <a:defRPr/>
              </a:pPr>
              <a:t>50</a:t>
            </a:fld>
            <a:endParaRPr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lang="ja-JP" altLang="en-US" smtClean="0">
                <a:solidFill>
                  <a:prstClr val="black"/>
                </a:solidFill>
              </a:rPr>
              <a:pPr/>
              <a:t>5</a:t>
            </a:fld>
            <a:endParaRPr lang="ja-JP" altLang="en-US">
              <a:solidFill>
                <a:prstClr val="black"/>
              </a:solidFill>
            </a:endParaRPr>
          </a:p>
        </p:txBody>
      </p:sp>
    </p:spTree>
    <p:extLst>
      <p:ext uri="{BB962C8B-B14F-4D97-AF65-F5344CB8AC3E}">
        <p14:creationId xmlns:p14="http://schemas.microsoft.com/office/powerpoint/2010/main" val="23666712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BEEE5EDE-A3A8-4C7F-8DF3-F9C68F7CE7CF}" type="slidenum">
              <a:rPr lang="en-US" altLang="ja-JP"/>
              <a:pPr/>
              <a:t>51</a:t>
            </a:fld>
            <a:endParaRPr lang="en-US" altLang="ja-JP"/>
          </a:p>
        </p:txBody>
      </p:sp>
      <p:sp>
        <p:nvSpPr>
          <p:cNvPr id="70963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E3DBAA5C-4D08-485C-943F-ABA3E4DB0492}" type="slidenum">
              <a:rPr lang="en-US" altLang="ja-JP" sz="1100">
                <a:ea typeface="Osaka"/>
                <a:cs typeface="Arial" pitchFamily="34" charset="0"/>
              </a:rPr>
              <a:pPr algn="r"/>
              <a:t>51</a:t>
            </a:fld>
            <a:endParaRPr lang="en-US" altLang="ja-JP" sz="1100">
              <a:ea typeface="Osaka"/>
              <a:cs typeface="Arial" pitchFamily="34" charset="0"/>
            </a:endParaRPr>
          </a:p>
        </p:txBody>
      </p:sp>
      <p:sp>
        <p:nvSpPr>
          <p:cNvPr id="709635"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6FE2C1A9-BF83-4FF5-BEC9-2C86BBD19D82}" type="slidenum">
              <a:rPr lang="en-US" altLang="ja-JP" sz="1100">
                <a:ea typeface="Osaka"/>
                <a:cs typeface="Arial" pitchFamily="34" charset="0"/>
              </a:rPr>
              <a:pPr algn="r"/>
              <a:t>51</a:t>
            </a:fld>
            <a:endParaRPr lang="en-US" altLang="ja-JP" sz="1100">
              <a:ea typeface="Osaka"/>
              <a:cs typeface="Arial" pitchFamily="34" charset="0"/>
            </a:endParaRPr>
          </a:p>
        </p:txBody>
      </p:sp>
      <p:sp>
        <p:nvSpPr>
          <p:cNvPr id="70963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EAACB767-A389-4B55-9684-4540C00825D2}" type="slidenum">
              <a:rPr lang="en-US" altLang="ja-JP" sz="1100">
                <a:ea typeface="Osaka"/>
                <a:cs typeface="Arial" pitchFamily="34" charset="0"/>
              </a:rPr>
              <a:pPr algn="r"/>
              <a:t>51</a:t>
            </a:fld>
            <a:endParaRPr lang="en-US" altLang="ja-JP" sz="1100">
              <a:ea typeface="Osaka"/>
              <a:cs typeface="Arial" pitchFamily="34" charset="0"/>
            </a:endParaRPr>
          </a:p>
        </p:txBody>
      </p:sp>
      <p:sp>
        <p:nvSpPr>
          <p:cNvPr id="709637"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744FEF7E-6AE1-4042-B679-53EAE02E5885}" type="slidenum">
              <a:rPr lang="en-US" altLang="ja-JP" sz="1100">
                <a:ea typeface="Osaka"/>
                <a:cs typeface="Arial" pitchFamily="34" charset="0"/>
              </a:rPr>
              <a:pPr algn="r"/>
              <a:t>51</a:t>
            </a:fld>
            <a:endParaRPr lang="en-US" altLang="ja-JP" sz="1100">
              <a:ea typeface="Osaka"/>
              <a:cs typeface="Arial" pitchFamily="34" charset="0"/>
            </a:endParaRPr>
          </a:p>
        </p:txBody>
      </p:sp>
      <p:sp>
        <p:nvSpPr>
          <p:cNvPr id="709638" name="Rectangle 2"/>
          <p:cNvSpPr>
            <a:spLocks noGrp="1" noRot="1" noChangeAspect="1" noChangeArrowheads="1" noTextEdit="1"/>
          </p:cNvSpPr>
          <p:nvPr>
            <p:ph type="sldImg"/>
          </p:nvPr>
        </p:nvSpPr>
        <p:spPr>
          <a:xfrm>
            <a:off x="1143000" y="685800"/>
            <a:ext cx="4568825" cy="3427413"/>
          </a:xfrm>
          <a:ln/>
        </p:spPr>
      </p:sp>
      <p:sp>
        <p:nvSpPr>
          <p:cNvPr id="709639"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09640"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FE62E75A-9DAD-4468-B789-AAACA5FCA6FB}" type="slidenum">
              <a:rPr lang="en-US" altLang="ja-JP"/>
              <a:pPr/>
              <a:t>52</a:t>
            </a:fld>
            <a:endParaRPr lang="en-US" altLang="ja-JP"/>
          </a:p>
        </p:txBody>
      </p:sp>
      <p:sp>
        <p:nvSpPr>
          <p:cNvPr id="71168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A38BFA74-195F-49F9-834A-FC5C6EED9E65}" type="slidenum">
              <a:rPr lang="en-US" altLang="ja-JP" sz="1100">
                <a:ea typeface="Osaka"/>
                <a:cs typeface="Arial" pitchFamily="34" charset="0"/>
              </a:rPr>
              <a:pPr algn="r"/>
              <a:t>52</a:t>
            </a:fld>
            <a:endParaRPr lang="en-US" altLang="ja-JP" sz="1100">
              <a:ea typeface="Osaka"/>
              <a:cs typeface="Arial" pitchFamily="34" charset="0"/>
            </a:endParaRPr>
          </a:p>
        </p:txBody>
      </p:sp>
      <p:sp>
        <p:nvSpPr>
          <p:cNvPr id="711683"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1D7FCF2C-8F46-4554-BACB-45BC8CBAE416}" type="slidenum">
              <a:rPr lang="en-US" altLang="ja-JP" sz="1100">
                <a:ea typeface="Osaka"/>
                <a:cs typeface="Arial" pitchFamily="34" charset="0"/>
              </a:rPr>
              <a:pPr algn="r"/>
              <a:t>52</a:t>
            </a:fld>
            <a:endParaRPr lang="en-US" altLang="ja-JP" sz="1100">
              <a:ea typeface="Osaka"/>
              <a:cs typeface="Arial" pitchFamily="34" charset="0"/>
            </a:endParaRPr>
          </a:p>
        </p:txBody>
      </p:sp>
      <p:sp>
        <p:nvSpPr>
          <p:cNvPr id="71168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1A46F7B9-CA90-4206-ABAD-AE91260D5E7E}" type="slidenum">
              <a:rPr lang="en-US" altLang="ja-JP" sz="1100">
                <a:ea typeface="Osaka"/>
                <a:cs typeface="Arial" pitchFamily="34" charset="0"/>
              </a:rPr>
              <a:pPr algn="r"/>
              <a:t>52</a:t>
            </a:fld>
            <a:endParaRPr lang="en-US" altLang="ja-JP" sz="1100">
              <a:ea typeface="Osaka"/>
              <a:cs typeface="Arial" pitchFamily="34" charset="0"/>
            </a:endParaRPr>
          </a:p>
        </p:txBody>
      </p:sp>
      <p:sp>
        <p:nvSpPr>
          <p:cNvPr id="711685" name="Rectangle 2"/>
          <p:cNvSpPr>
            <a:spLocks noGrp="1" noRot="1" noChangeAspect="1" noChangeArrowheads="1" noTextEdit="1"/>
          </p:cNvSpPr>
          <p:nvPr>
            <p:ph type="sldImg"/>
          </p:nvPr>
        </p:nvSpPr>
        <p:spPr>
          <a:xfrm>
            <a:off x="1143000" y="685800"/>
            <a:ext cx="4568825" cy="3427413"/>
          </a:xfrm>
          <a:ln/>
        </p:spPr>
      </p:sp>
      <p:sp>
        <p:nvSpPr>
          <p:cNvPr id="711686"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11687"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21799830-D111-4912-80EB-79AD9848952E}" type="slidenum">
              <a:rPr lang="en-US" altLang="ja-JP"/>
              <a:pPr/>
              <a:t>53</a:t>
            </a:fld>
            <a:endParaRPr lang="en-US" altLang="ja-JP"/>
          </a:p>
        </p:txBody>
      </p:sp>
      <p:sp>
        <p:nvSpPr>
          <p:cNvPr id="71373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F68AF67-D7BB-4B8C-98A6-6F28338CF50E}" type="slidenum">
              <a:rPr lang="en-US" altLang="ja-JP" sz="1100">
                <a:ea typeface="Osaka"/>
                <a:cs typeface="Arial" pitchFamily="34" charset="0"/>
              </a:rPr>
              <a:pPr algn="r"/>
              <a:t>53</a:t>
            </a:fld>
            <a:endParaRPr lang="en-US" altLang="ja-JP" sz="1100">
              <a:ea typeface="Osaka"/>
              <a:cs typeface="Arial" pitchFamily="34" charset="0"/>
            </a:endParaRPr>
          </a:p>
        </p:txBody>
      </p:sp>
      <p:sp>
        <p:nvSpPr>
          <p:cNvPr id="71373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E3CC1A29-C83C-42A3-8046-0B4715699B35}" type="slidenum">
              <a:rPr lang="en-US" altLang="ja-JP" sz="1100">
                <a:ea typeface="Osaka"/>
                <a:cs typeface="Arial" pitchFamily="34" charset="0"/>
              </a:rPr>
              <a:pPr algn="r"/>
              <a:t>53</a:t>
            </a:fld>
            <a:endParaRPr lang="en-US" altLang="ja-JP" sz="1100">
              <a:ea typeface="Osaka"/>
              <a:cs typeface="Arial" pitchFamily="34" charset="0"/>
            </a:endParaRPr>
          </a:p>
        </p:txBody>
      </p:sp>
      <p:sp>
        <p:nvSpPr>
          <p:cNvPr id="71373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F5C8DEDA-0A4B-43E0-9CA0-D9BC574BFE98}" type="slidenum">
              <a:rPr lang="en-US" altLang="ja-JP" sz="1100">
                <a:ea typeface="Osaka"/>
                <a:cs typeface="Arial" pitchFamily="34" charset="0"/>
              </a:rPr>
              <a:pPr algn="r"/>
              <a:t>53</a:t>
            </a:fld>
            <a:endParaRPr lang="en-US" altLang="ja-JP" sz="1100">
              <a:ea typeface="Osaka"/>
              <a:cs typeface="Arial" pitchFamily="34" charset="0"/>
            </a:endParaRPr>
          </a:p>
        </p:txBody>
      </p:sp>
      <p:sp>
        <p:nvSpPr>
          <p:cNvPr id="713733" name="Rectangle 2"/>
          <p:cNvSpPr>
            <a:spLocks noGrp="1" noRot="1" noChangeAspect="1" noChangeArrowheads="1" noTextEdit="1"/>
          </p:cNvSpPr>
          <p:nvPr>
            <p:ph type="sldImg"/>
          </p:nvPr>
        </p:nvSpPr>
        <p:spPr>
          <a:xfrm>
            <a:off x="1143000" y="685800"/>
            <a:ext cx="4568825" cy="3427413"/>
          </a:xfrm>
          <a:ln/>
        </p:spPr>
      </p:sp>
      <p:sp>
        <p:nvSpPr>
          <p:cNvPr id="713734"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13735"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9194951E-2257-4C05-993E-F916B8B02F8F}" type="slidenum">
              <a:rPr lang="en-US" altLang="ja-JP"/>
              <a:pPr/>
              <a:t>54</a:t>
            </a:fld>
            <a:endParaRPr lang="en-US" altLang="ja-JP"/>
          </a:p>
        </p:txBody>
      </p:sp>
      <p:sp>
        <p:nvSpPr>
          <p:cNvPr id="71577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CE0895F0-F601-4564-AFCD-2D8D4712C95D}" type="slidenum">
              <a:rPr lang="en-US" altLang="ja-JP" sz="1100">
                <a:ea typeface="Osaka"/>
                <a:cs typeface="Arial" pitchFamily="34" charset="0"/>
              </a:rPr>
              <a:pPr algn="r"/>
              <a:t>54</a:t>
            </a:fld>
            <a:endParaRPr lang="en-US" altLang="ja-JP" sz="1100">
              <a:ea typeface="Osaka"/>
              <a:cs typeface="Arial" pitchFamily="34" charset="0"/>
            </a:endParaRPr>
          </a:p>
        </p:txBody>
      </p:sp>
      <p:sp>
        <p:nvSpPr>
          <p:cNvPr id="715779"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E77678A-F067-4B4E-B960-589D6AA23082}" type="slidenum">
              <a:rPr lang="en-US" altLang="ja-JP" sz="1100">
                <a:ea typeface="Osaka"/>
                <a:cs typeface="Arial" pitchFamily="34" charset="0"/>
              </a:rPr>
              <a:pPr algn="r"/>
              <a:t>54</a:t>
            </a:fld>
            <a:endParaRPr lang="en-US" altLang="ja-JP" sz="1100">
              <a:ea typeface="Osaka"/>
              <a:cs typeface="Arial" pitchFamily="34" charset="0"/>
            </a:endParaRPr>
          </a:p>
        </p:txBody>
      </p:sp>
      <p:sp>
        <p:nvSpPr>
          <p:cNvPr id="71578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6ACBC1DB-3CC3-48F2-9959-B1D797DDC9FE}" type="slidenum">
              <a:rPr lang="en-US" altLang="ja-JP" sz="1100">
                <a:ea typeface="Osaka"/>
                <a:cs typeface="Arial" pitchFamily="34" charset="0"/>
              </a:rPr>
              <a:pPr algn="r"/>
              <a:t>54</a:t>
            </a:fld>
            <a:endParaRPr lang="en-US" altLang="ja-JP" sz="1100">
              <a:ea typeface="Osaka"/>
              <a:cs typeface="Arial" pitchFamily="34" charset="0"/>
            </a:endParaRPr>
          </a:p>
        </p:txBody>
      </p:sp>
      <p:sp>
        <p:nvSpPr>
          <p:cNvPr id="715781" name="Rectangle 2"/>
          <p:cNvSpPr>
            <a:spLocks noGrp="1" noRot="1" noChangeAspect="1" noChangeArrowheads="1" noTextEdit="1"/>
          </p:cNvSpPr>
          <p:nvPr>
            <p:ph type="sldImg"/>
          </p:nvPr>
        </p:nvSpPr>
        <p:spPr>
          <a:xfrm>
            <a:off x="1143000" y="685800"/>
            <a:ext cx="4568825" cy="3427413"/>
          </a:xfrm>
          <a:ln/>
        </p:spPr>
      </p:sp>
      <p:sp>
        <p:nvSpPr>
          <p:cNvPr id="715782"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15783"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0EC1FD28-DDB9-4676-812D-0B7B5A4DCB05}" type="slidenum">
              <a:rPr lang="en-US" altLang="ja-JP"/>
              <a:pPr/>
              <a:t>55</a:t>
            </a:fld>
            <a:endParaRPr lang="en-US" altLang="ja-JP"/>
          </a:p>
        </p:txBody>
      </p:sp>
      <p:sp>
        <p:nvSpPr>
          <p:cNvPr id="71782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C9C0E38-B0B5-4588-9C24-A5311F076177}" type="slidenum">
              <a:rPr lang="en-US" altLang="ja-JP" sz="1100">
                <a:ea typeface="Osaka"/>
                <a:cs typeface="Arial" pitchFamily="34" charset="0"/>
              </a:rPr>
              <a:pPr algn="r"/>
              <a:t>55</a:t>
            </a:fld>
            <a:endParaRPr lang="en-US" altLang="ja-JP" sz="1100">
              <a:ea typeface="Osaka"/>
              <a:cs typeface="Arial" pitchFamily="34" charset="0"/>
            </a:endParaRPr>
          </a:p>
        </p:txBody>
      </p:sp>
      <p:sp>
        <p:nvSpPr>
          <p:cNvPr id="717827"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E9DA403E-F9E1-4E87-982C-2D1F403C6FE0}" type="slidenum">
              <a:rPr lang="en-US" altLang="ja-JP" sz="1100">
                <a:ea typeface="Osaka"/>
                <a:cs typeface="Arial" pitchFamily="34" charset="0"/>
              </a:rPr>
              <a:pPr algn="r"/>
              <a:t>55</a:t>
            </a:fld>
            <a:endParaRPr lang="en-US" altLang="ja-JP" sz="1100">
              <a:ea typeface="Osaka"/>
              <a:cs typeface="Arial" pitchFamily="34" charset="0"/>
            </a:endParaRPr>
          </a:p>
        </p:txBody>
      </p:sp>
      <p:sp>
        <p:nvSpPr>
          <p:cNvPr id="71782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4CDB9678-AA05-48E6-99A6-37BA9F56BAF3}" type="slidenum">
              <a:rPr lang="en-US" altLang="ja-JP" sz="1100">
                <a:ea typeface="Osaka"/>
                <a:cs typeface="Arial" pitchFamily="34" charset="0"/>
              </a:rPr>
              <a:pPr algn="r"/>
              <a:t>55</a:t>
            </a:fld>
            <a:endParaRPr lang="en-US" altLang="ja-JP" sz="1100">
              <a:ea typeface="Osaka"/>
              <a:cs typeface="Arial" pitchFamily="34" charset="0"/>
            </a:endParaRPr>
          </a:p>
        </p:txBody>
      </p:sp>
      <p:sp>
        <p:nvSpPr>
          <p:cNvPr id="717829" name="Rectangle 2"/>
          <p:cNvSpPr>
            <a:spLocks noGrp="1" noRot="1" noChangeAspect="1" noChangeArrowheads="1" noTextEdit="1"/>
          </p:cNvSpPr>
          <p:nvPr>
            <p:ph type="sldImg"/>
          </p:nvPr>
        </p:nvSpPr>
        <p:spPr>
          <a:xfrm>
            <a:off x="1143000" y="685800"/>
            <a:ext cx="4568825" cy="3427413"/>
          </a:xfrm>
          <a:ln/>
        </p:spPr>
      </p:sp>
      <p:sp>
        <p:nvSpPr>
          <p:cNvPr id="717830"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17831"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E19E4B6C-22B1-4240-BA04-4729BDF9E495}" type="slidenum">
              <a:rPr lang="en-US" altLang="ja-JP"/>
              <a:pPr/>
              <a:t>56</a:t>
            </a:fld>
            <a:endParaRPr lang="en-US" altLang="ja-JP"/>
          </a:p>
        </p:txBody>
      </p:sp>
      <p:sp>
        <p:nvSpPr>
          <p:cNvPr id="71987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D8FA3412-538A-422D-9AF9-74FC77480F46}" type="slidenum">
              <a:rPr lang="en-US" altLang="ja-JP" sz="1100">
                <a:ea typeface="Osaka"/>
                <a:cs typeface="Arial" pitchFamily="34" charset="0"/>
              </a:rPr>
              <a:pPr algn="r"/>
              <a:t>56</a:t>
            </a:fld>
            <a:endParaRPr lang="en-US" altLang="ja-JP" sz="1100">
              <a:ea typeface="Osaka"/>
              <a:cs typeface="Arial" pitchFamily="34" charset="0"/>
            </a:endParaRPr>
          </a:p>
        </p:txBody>
      </p:sp>
      <p:sp>
        <p:nvSpPr>
          <p:cNvPr id="719875"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7C31AA2-319F-4BE6-ACF8-AD425856C6D1}" type="slidenum">
              <a:rPr lang="en-US" altLang="ja-JP" sz="1100">
                <a:ea typeface="Osaka"/>
                <a:cs typeface="Arial" pitchFamily="34" charset="0"/>
              </a:rPr>
              <a:pPr algn="r"/>
              <a:t>56</a:t>
            </a:fld>
            <a:endParaRPr lang="en-US" altLang="ja-JP" sz="1100">
              <a:ea typeface="Osaka"/>
              <a:cs typeface="Arial" pitchFamily="34" charset="0"/>
            </a:endParaRPr>
          </a:p>
        </p:txBody>
      </p:sp>
      <p:sp>
        <p:nvSpPr>
          <p:cNvPr id="71987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85698A5-94D8-4A00-8627-4C56B130394A}" type="slidenum">
              <a:rPr lang="en-US" altLang="ja-JP" sz="1100">
                <a:ea typeface="Osaka"/>
                <a:cs typeface="Arial" pitchFamily="34" charset="0"/>
              </a:rPr>
              <a:pPr algn="r"/>
              <a:t>56</a:t>
            </a:fld>
            <a:endParaRPr lang="en-US" altLang="ja-JP" sz="1100">
              <a:ea typeface="Osaka"/>
              <a:cs typeface="Arial" pitchFamily="34" charset="0"/>
            </a:endParaRPr>
          </a:p>
        </p:txBody>
      </p:sp>
      <p:sp>
        <p:nvSpPr>
          <p:cNvPr id="719877"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1464599-CC07-4E93-9FD2-063382CBC04A}" type="slidenum">
              <a:rPr lang="en-US" altLang="ja-JP" sz="1100">
                <a:ea typeface="Osaka"/>
                <a:cs typeface="Arial" pitchFamily="34" charset="0"/>
              </a:rPr>
              <a:pPr algn="r"/>
              <a:t>56</a:t>
            </a:fld>
            <a:endParaRPr lang="en-US" altLang="ja-JP" sz="1100">
              <a:ea typeface="Osaka"/>
              <a:cs typeface="Arial" pitchFamily="34" charset="0"/>
            </a:endParaRPr>
          </a:p>
        </p:txBody>
      </p:sp>
      <p:sp>
        <p:nvSpPr>
          <p:cNvPr id="719878" name="Rectangle 2"/>
          <p:cNvSpPr>
            <a:spLocks noGrp="1" noRot="1" noChangeAspect="1" noChangeArrowheads="1" noTextEdit="1"/>
          </p:cNvSpPr>
          <p:nvPr>
            <p:ph type="sldImg"/>
          </p:nvPr>
        </p:nvSpPr>
        <p:spPr>
          <a:xfrm>
            <a:off x="1143000" y="685800"/>
            <a:ext cx="4568825" cy="3427413"/>
          </a:xfrm>
          <a:ln/>
        </p:spPr>
      </p:sp>
      <p:sp>
        <p:nvSpPr>
          <p:cNvPr id="719879" name="Rectangle 3"/>
          <p:cNvSpPr>
            <a:spLocks noGrp="1" noChangeArrowheads="1"/>
          </p:cNvSpPr>
          <p:nvPr>
            <p:ph type="body" idx="1"/>
          </p:nvPr>
        </p:nvSpPr>
        <p:spPr>
          <a:xfrm>
            <a:off x="686281" y="4343436"/>
            <a:ext cx="5485440" cy="4114143"/>
          </a:xfrm>
        </p:spPr>
        <p:txBody>
          <a:bodyPr lIns="91218" tIns="45609" rIns="91218" bIns="45609"/>
          <a:lstStyle/>
          <a:p>
            <a:r>
              <a:rPr lang="en-US" altLang="ja-JP" dirty="0" err="1" smtClean="0"/>
              <a:t>uT</a:t>
            </a:r>
            <a:r>
              <a:rPr lang="en-US" altLang="ja-JP" dirty="0" smtClean="0"/>
              <a:t>-Kernel</a:t>
            </a:r>
            <a:r>
              <a:rPr lang="ja-JP" altLang="en-US" dirty="0" smtClean="0"/>
              <a:t>仕様書</a:t>
            </a:r>
            <a:endParaRPr lang="ja-JP" altLang="ja-JP" dirty="0"/>
          </a:p>
        </p:txBody>
      </p:sp>
      <p:sp>
        <p:nvSpPr>
          <p:cNvPr id="719880"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57</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09E7FA5B-8949-4681-93DC-F66DA197E8F7}" type="slidenum">
              <a:rPr lang="en-US" altLang="ja-JP"/>
              <a:pPr/>
              <a:t>58</a:t>
            </a:fld>
            <a:endParaRPr lang="en-US" altLang="ja-JP"/>
          </a:p>
        </p:txBody>
      </p:sp>
      <p:sp>
        <p:nvSpPr>
          <p:cNvPr id="72397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7BA75269-7BBD-4916-A2B4-DCC2E701D130}" type="slidenum">
              <a:rPr lang="en-US" altLang="ja-JP" sz="1100">
                <a:ea typeface="Osaka"/>
                <a:cs typeface="Arial" pitchFamily="34" charset="0"/>
              </a:rPr>
              <a:pPr algn="r"/>
              <a:t>58</a:t>
            </a:fld>
            <a:endParaRPr lang="en-US" altLang="ja-JP" sz="1100">
              <a:ea typeface="Osaka"/>
              <a:cs typeface="Arial" pitchFamily="34" charset="0"/>
            </a:endParaRPr>
          </a:p>
        </p:txBody>
      </p:sp>
      <p:sp>
        <p:nvSpPr>
          <p:cNvPr id="72397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16C029B2-8DBF-4579-849C-6690BE7AC61C}" type="slidenum">
              <a:rPr lang="en-US" altLang="ja-JP" sz="1100">
                <a:ea typeface="Osaka"/>
                <a:cs typeface="Arial" pitchFamily="34" charset="0"/>
              </a:rPr>
              <a:pPr algn="r"/>
              <a:t>58</a:t>
            </a:fld>
            <a:endParaRPr lang="en-US" altLang="ja-JP" sz="1100">
              <a:ea typeface="Osaka"/>
              <a:cs typeface="Arial" pitchFamily="34" charset="0"/>
            </a:endParaRPr>
          </a:p>
        </p:txBody>
      </p:sp>
      <p:sp>
        <p:nvSpPr>
          <p:cNvPr id="72397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2AFE5836-0089-47A0-A403-FFC0BB2DDFF4}" type="slidenum">
              <a:rPr lang="en-US" altLang="ja-JP" sz="1100">
                <a:ea typeface="Osaka"/>
                <a:cs typeface="Arial" pitchFamily="34" charset="0"/>
              </a:rPr>
              <a:pPr algn="r"/>
              <a:t>58</a:t>
            </a:fld>
            <a:endParaRPr lang="en-US" altLang="ja-JP" sz="1100">
              <a:ea typeface="Osaka"/>
              <a:cs typeface="Arial" pitchFamily="34" charset="0"/>
            </a:endParaRPr>
          </a:p>
        </p:txBody>
      </p:sp>
      <p:sp>
        <p:nvSpPr>
          <p:cNvPr id="723973" name="Rectangle 2"/>
          <p:cNvSpPr>
            <a:spLocks noGrp="1" noRot="1" noChangeAspect="1" noChangeArrowheads="1" noTextEdit="1"/>
          </p:cNvSpPr>
          <p:nvPr>
            <p:ph type="sldImg"/>
          </p:nvPr>
        </p:nvSpPr>
        <p:spPr>
          <a:xfrm>
            <a:off x="1143000" y="685800"/>
            <a:ext cx="4568825" cy="3427413"/>
          </a:xfrm>
          <a:ln/>
        </p:spPr>
      </p:sp>
      <p:sp>
        <p:nvSpPr>
          <p:cNvPr id="723974"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23975"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8543150A-5DB0-4E4B-9F1D-3906C661E5C0}" type="slidenum">
              <a:rPr lang="en-US" altLang="ja-JP"/>
              <a:pPr/>
              <a:t>59</a:t>
            </a:fld>
            <a:endParaRPr lang="en-US" altLang="ja-JP"/>
          </a:p>
        </p:txBody>
      </p:sp>
      <p:sp>
        <p:nvSpPr>
          <p:cNvPr id="72601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8DD2607-20E8-4852-B1E7-40F77015D6C5}" type="slidenum">
              <a:rPr lang="en-US" altLang="ja-JP" sz="1100">
                <a:ea typeface="Osaka"/>
                <a:cs typeface="Arial" pitchFamily="34" charset="0"/>
              </a:rPr>
              <a:pPr algn="r"/>
              <a:t>59</a:t>
            </a:fld>
            <a:endParaRPr lang="en-US" altLang="ja-JP" sz="1100">
              <a:ea typeface="Osaka"/>
              <a:cs typeface="Arial" pitchFamily="34" charset="0"/>
            </a:endParaRPr>
          </a:p>
        </p:txBody>
      </p:sp>
      <p:sp>
        <p:nvSpPr>
          <p:cNvPr id="726019"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EA2A908C-F3E4-4A6D-816B-46971311658D}" type="slidenum">
              <a:rPr lang="en-US" altLang="ja-JP" sz="1100">
                <a:ea typeface="Osaka"/>
                <a:cs typeface="Arial" pitchFamily="34" charset="0"/>
              </a:rPr>
              <a:pPr algn="r"/>
              <a:t>59</a:t>
            </a:fld>
            <a:endParaRPr lang="en-US" altLang="ja-JP" sz="1100">
              <a:ea typeface="Osaka"/>
              <a:cs typeface="Arial" pitchFamily="34" charset="0"/>
            </a:endParaRPr>
          </a:p>
        </p:txBody>
      </p:sp>
      <p:sp>
        <p:nvSpPr>
          <p:cNvPr id="72602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0BFEBCCF-692A-4900-834F-C84A33633B74}" type="slidenum">
              <a:rPr lang="en-US" altLang="ja-JP" sz="1100">
                <a:ea typeface="Osaka"/>
                <a:cs typeface="Arial" pitchFamily="34" charset="0"/>
              </a:rPr>
              <a:pPr algn="r"/>
              <a:t>59</a:t>
            </a:fld>
            <a:endParaRPr lang="en-US" altLang="ja-JP" sz="1100">
              <a:ea typeface="Osaka"/>
              <a:cs typeface="Arial" pitchFamily="34" charset="0"/>
            </a:endParaRPr>
          </a:p>
        </p:txBody>
      </p:sp>
      <p:sp>
        <p:nvSpPr>
          <p:cNvPr id="72602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722C25E7-9384-4E8B-82C8-877B0A137C43}" type="slidenum">
              <a:rPr lang="en-US" altLang="ja-JP" sz="1100">
                <a:ea typeface="Osaka"/>
                <a:cs typeface="Arial" pitchFamily="34" charset="0"/>
              </a:rPr>
              <a:pPr algn="r"/>
              <a:t>59</a:t>
            </a:fld>
            <a:endParaRPr lang="en-US" altLang="ja-JP" sz="1100">
              <a:ea typeface="Osaka"/>
              <a:cs typeface="Arial" pitchFamily="34" charset="0"/>
            </a:endParaRPr>
          </a:p>
        </p:txBody>
      </p:sp>
      <p:sp>
        <p:nvSpPr>
          <p:cNvPr id="726022" name="Rectangle 2"/>
          <p:cNvSpPr>
            <a:spLocks noGrp="1" noRot="1" noChangeAspect="1" noChangeArrowheads="1" noTextEdit="1"/>
          </p:cNvSpPr>
          <p:nvPr>
            <p:ph type="sldImg"/>
          </p:nvPr>
        </p:nvSpPr>
        <p:spPr>
          <a:xfrm>
            <a:off x="1143000" y="685800"/>
            <a:ext cx="4568825" cy="3427413"/>
          </a:xfrm>
          <a:ln/>
        </p:spPr>
      </p:sp>
      <p:sp>
        <p:nvSpPr>
          <p:cNvPr id="726023"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26024"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8EC192E8-E15E-4DF7-BC60-29C4811D512C}" type="slidenum">
              <a:rPr lang="en-US" altLang="ja-JP"/>
              <a:pPr/>
              <a:t>60</a:t>
            </a:fld>
            <a:endParaRPr lang="en-US" altLang="ja-JP"/>
          </a:p>
        </p:txBody>
      </p:sp>
      <p:sp>
        <p:nvSpPr>
          <p:cNvPr id="72806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0AA384D-E555-4F37-85D5-48FCEB792D58}" type="slidenum">
              <a:rPr lang="en-US" altLang="ja-JP" sz="1100">
                <a:ea typeface="Osaka"/>
                <a:cs typeface="Arial" pitchFamily="34" charset="0"/>
              </a:rPr>
              <a:pPr algn="r"/>
              <a:t>60</a:t>
            </a:fld>
            <a:endParaRPr lang="en-US" altLang="ja-JP" sz="1100">
              <a:ea typeface="Osaka"/>
              <a:cs typeface="Arial" pitchFamily="34" charset="0"/>
            </a:endParaRPr>
          </a:p>
        </p:txBody>
      </p:sp>
      <p:sp>
        <p:nvSpPr>
          <p:cNvPr id="728067"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2232A8EA-722D-4B11-8778-AE00B1939F5B}" type="slidenum">
              <a:rPr lang="en-US" altLang="ja-JP" sz="1100">
                <a:ea typeface="Osaka"/>
                <a:cs typeface="Arial" pitchFamily="34" charset="0"/>
              </a:rPr>
              <a:pPr algn="r"/>
              <a:t>60</a:t>
            </a:fld>
            <a:endParaRPr lang="en-US" altLang="ja-JP" sz="1100">
              <a:ea typeface="Osaka"/>
              <a:cs typeface="Arial" pitchFamily="34" charset="0"/>
            </a:endParaRPr>
          </a:p>
        </p:txBody>
      </p:sp>
      <p:sp>
        <p:nvSpPr>
          <p:cNvPr id="72806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D4558DED-2ACE-48A3-A877-254D88B58029}" type="slidenum">
              <a:rPr lang="en-US" altLang="ja-JP" sz="1100">
                <a:ea typeface="Osaka"/>
                <a:cs typeface="Arial" pitchFamily="34" charset="0"/>
              </a:rPr>
              <a:pPr algn="r"/>
              <a:t>60</a:t>
            </a:fld>
            <a:endParaRPr lang="en-US" altLang="ja-JP" sz="1100">
              <a:ea typeface="Osaka"/>
              <a:cs typeface="Arial" pitchFamily="34" charset="0"/>
            </a:endParaRPr>
          </a:p>
        </p:txBody>
      </p:sp>
      <p:sp>
        <p:nvSpPr>
          <p:cNvPr id="728069"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154DD10-2D20-4704-9F13-51CFA6E7D122}" type="slidenum">
              <a:rPr lang="en-US" altLang="ja-JP" sz="1100">
                <a:ea typeface="Osaka"/>
                <a:cs typeface="Arial" pitchFamily="34" charset="0"/>
              </a:rPr>
              <a:pPr algn="r"/>
              <a:t>60</a:t>
            </a:fld>
            <a:endParaRPr lang="en-US" altLang="ja-JP" sz="1100">
              <a:ea typeface="Osaka"/>
              <a:cs typeface="Arial" pitchFamily="34" charset="0"/>
            </a:endParaRPr>
          </a:p>
        </p:txBody>
      </p:sp>
      <p:sp>
        <p:nvSpPr>
          <p:cNvPr id="728070" name="Rectangle 2"/>
          <p:cNvSpPr>
            <a:spLocks noGrp="1" noRot="1" noChangeAspect="1" noChangeArrowheads="1" noTextEdit="1"/>
          </p:cNvSpPr>
          <p:nvPr>
            <p:ph type="sldImg"/>
          </p:nvPr>
        </p:nvSpPr>
        <p:spPr>
          <a:xfrm>
            <a:off x="1143000" y="685800"/>
            <a:ext cx="4568825" cy="3427413"/>
          </a:xfrm>
          <a:ln/>
        </p:spPr>
      </p:sp>
      <p:sp>
        <p:nvSpPr>
          <p:cNvPr id="728071"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28072"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6</a:t>
            </a:fld>
            <a:endParaRPr kumimoji="1" lang="ja-JP" altLang="en-US"/>
          </a:p>
        </p:txBody>
      </p:sp>
    </p:spTree>
    <p:extLst>
      <p:ext uri="{BB962C8B-B14F-4D97-AF65-F5344CB8AC3E}">
        <p14:creationId xmlns:p14="http://schemas.microsoft.com/office/powerpoint/2010/main" val="23666712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6A43AD4E-67A1-442F-BD93-474859EBC51F}" type="slidenum">
              <a:rPr lang="en-US" altLang="ja-JP"/>
              <a:pPr/>
              <a:t>61</a:t>
            </a:fld>
            <a:endParaRPr lang="en-US" altLang="ja-JP"/>
          </a:p>
        </p:txBody>
      </p:sp>
      <p:sp>
        <p:nvSpPr>
          <p:cNvPr id="73011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C3C32D42-0C7B-4F52-BCC0-A06F3296EC8F}" type="slidenum">
              <a:rPr lang="en-US" altLang="ja-JP" sz="1100">
                <a:ea typeface="Osaka"/>
                <a:cs typeface="Arial" pitchFamily="34" charset="0"/>
              </a:rPr>
              <a:pPr algn="r"/>
              <a:t>61</a:t>
            </a:fld>
            <a:endParaRPr lang="en-US" altLang="ja-JP" sz="1100">
              <a:ea typeface="Osaka"/>
              <a:cs typeface="Arial" pitchFamily="34" charset="0"/>
            </a:endParaRPr>
          </a:p>
        </p:txBody>
      </p:sp>
      <p:sp>
        <p:nvSpPr>
          <p:cNvPr id="730115"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5305624-FAFC-409A-A579-1BCBCA796B2C}" type="slidenum">
              <a:rPr lang="en-US" altLang="ja-JP" sz="1100">
                <a:ea typeface="Osaka"/>
                <a:cs typeface="Arial" pitchFamily="34" charset="0"/>
              </a:rPr>
              <a:pPr algn="r"/>
              <a:t>61</a:t>
            </a:fld>
            <a:endParaRPr lang="en-US" altLang="ja-JP" sz="1100">
              <a:ea typeface="Osaka"/>
              <a:cs typeface="Arial" pitchFamily="34" charset="0"/>
            </a:endParaRPr>
          </a:p>
        </p:txBody>
      </p:sp>
      <p:sp>
        <p:nvSpPr>
          <p:cNvPr id="73011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EA3A9543-E598-4868-AEAF-E34F937A6816}" type="slidenum">
              <a:rPr lang="en-US" altLang="ja-JP" sz="1100">
                <a:ea typeface="Osaka"/>
                <a:cs typeface="Arial" pitchFamily="34" charset="0"/>
              </a:rPr>
              <a:pPr algn="r"/>
              <a:t>61</a:t>
            </a:fld>
            <a:endParaRPr lang="en-US" altLang="ja-JP" sz="1100">
              <a:ea typeface="Osaka"/>
              <a:cs typeface="Arial" pitchFamily="34" charset="0"/>
            </a:endParaRPr>
          </a:p>
        </p:txBody>
      </p:sp>
      <p:sp>
        <p:nvSpPr>
          <p:cNvPr id="730117" name="Rectangle 2"/>
          <p:cNvSpPr>
            <a:spLocks noGrp="1" noRot="1" noChangeAspect="1" noChangeArrowheads="1" noTextEdit="1"/>
          </p:cNvSpPr>
          <p:nvPr>
            <p:ph type="sldImg"/>
          </p:nvPr>
        </p:nvSpPr>
        <p:spPr>
          <a:xfrm>
            <a:off x="1143000" y="685800"/>
            <a:ext cx="4568825" cy="3427413"/>
          </a:xfrm>
          <a:ln/>
        </p:spPr>
      </p:sp>
      <p:sp>
        <p:nvSpPr>
          <p:cNvPr id="730118"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30119"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65F131B3-F357-40B2-AD7D-FC4D71F3BA05}" type="slidenum">
              <a:rPr lang="en-US" altLang="ja-JP"/>
              <a:pPr/>
              <a:t>62</a:t>
            </a:fld>
            <a:endParaRPr lang="en-US" altLang="ja-JP"/>
          </a:p>
        </p:txBody>
      </p:sp>
      <p:sp>
        <p:nvSpPr>
          <p:cNvPr id="73216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62E58053-66B2-42A9-885D-26773A8D45C0}" type="slidenum">
              <a:rPr lang="en-US" altLang="ja-JP" sz="1100">
                <a:ea typeface="Osaka"/>
                <a:cs typeface="Arial" pitchFamily="34" charset="0"/>
              </a:rPr>
              <a:pPr algn="r"/>
              <a:t>62</a:t>
            </a:fld>
            <a:endParaRPr lang="en-US" altLang="ja-JP" sz="1100">
              <a:ea typeface="Osaka"/>
              <a:cs typeface="Arial" pitchFamily="34" charset="0"/>
            </a:endParaRPr>
          </a:p>
        </p:txBody>
      </p:sp>
      <p:sp>
        <p:nvSpPr>
          <p:cNvPr id="732163"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7B7FFA57-646F-42E6-8B6B-1EE1E5EACB41}" type="slidenum">
              <a:rPr lang="en-US" altLang="ja-JP" sz="1100">
                <a:ea typeface="Osaka"/>
                <a:cs typeface="Arial" pitchFamily="34" charset="0"/>
              </a:rPr>
              <a:pPr algn="r"/>
              <a:t>62</a:t>
            </a:fld>
            <a:endParaRPr lang="en-US" altLang="ja-JP" sz="1100">
              <a:ea typeface="Osaka"/>
              <a:cs typeface="Arial" pitchFamily="34" charset="0"/>
            </a:endParaRPr>
          </a:p>
        </p:txBody>
      </p:sp>
      <p:sp>
        <p:nvSpPr>
          <p:cNvPr id="73216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F0672C4-96BE-4D59-B060-7870E48C330A}" type="slidenum">
              <a:rPr lang="en-US" altLang="ja-JP" sz="1100">
                <a:ea typeface="Osaka"/>
                <a:cs typeface="Arial" pitchFamily="34" charset="0"/>
              </a:rPr>
              <a:pPr algn="r"/>
              <a:t>62</a:t>
            </a:fld>
            <a:endParaRPr lang="en-US" altLang="ja-JP" sz="1100">
              <a:ea typeface="Osaka"/>
              <a:cs typeface="Arial" pitchFamily="34" charset="0"/>
            </a:endParaRPr>
          </a:p>
        </p:txBody>
      </p:sp>
      <p:sp>
        <p:nvSpPr>
          <p:cNvPr id="732165" name="Rectangle 2"/>
          <p:cNvSpPr>
            <a:spLocks noGrp="1" noRot="1" noChangeAspect="1" noChangeArrowheads="1" noTextEdit="1"/>
          </p:cNvSpPr>
          <p:nvPr>
            <p:ph type="sldImg"/>
          </p:nvPr>
        </p:nvSpPr>
        <p:spPr>
          <a:xfrm>
            <a:off x="1143000" y="685800"/>
            <a:ext cx="4568825" cy="3427413"/>
          </a:xfrm>
          <a:ln/>
        </p:spPr>
      </p:sp>
      <p:sp>
        <p:nvSpPr>
          <p:cNvPr id="732166"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32167"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67680836-51EC-44D0-8C0F-09D7CA309C79}" type="slidenum">
              <a:rPr lang="en-US" altLang="ja-JP"/>
              <a:pPr/>
              <a:t>63</a:t>
            </a:fld>
            <a:endParaRPr lang="en-US" altLang="ja-JP"/>
          </a:p>
        </p:txBody>
      </p:sp>
      <p:sp>
        <p:nvSpPr>
          <p:cNvPr id="73421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8E147B7-DBDC-4B57-9C43-A6E697A47B85}" type="slidenum">
              <a:rPr lang="en-US" altLang="ja-JP" sz="1100">
                <a:ea typeface="Osaka"/>
                <a:cs typeface="Arial" pitchFamily="34" charset="0"/>
              </a:rPr>
              <a:pPr algn="r"/>
              <a:t>63</a:t>
            </a:fld>
            <a:endParaRPr lang="en-US" altLang="ja-JP" sz="1100">
              <a:ea typeface="Osaka"/>
              <a:cs typeface="Arial" pitchFamily="34" charset="0"/>
            </a:endParaRPr>
          </a:p>
        </p:txBody>
      </p:sp>
      <p:sp>
        <p:nvSpPr>
          <p:cNvPr id="73421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0A814F5A-AFA0-42D6-ADC9-123BB5D706BC}" type="slidenum">
              <a:rPr lang="en-US" altLang="ja-JP" sz="1100">
                <a:ea typeface="Osaka"/>
                <a:cs typeface="Arial" pitchFamily="34" charset="0"/>
              </a:rPr>
              <a:pPr algn="r"/>
              <a:t>63</a:t>
            </a:fld>
            <a:endParaRPr lang="en-US" altLang="ja-JP" sz="1100">
              <a:ea typeface="Osaka"/>
              <a:cs typeface="Arial" pitchFamily="34" charset="0"/>
            </a:endParaRPr>
          </a:p>
        </p:txBody>
      </p:sp>
      <p:sp>
        <p:nvSpPr>
          <p:cNvPr id="73421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AF9DF27C-FEC4-4454-8E30-78767C033100}" type="slidenum">
              <a:rPr lang="en-US" altLang="ja-JP" sz="1100">
                <a:ea typeface="Osaka"/>
                <a:cs typeface="Arial" pitchFamily="34" charset="0"/>
              </a:rPr>
              <a:pPr algn="r"/>
              <a:t>63</a:t>
            </a:fld>
            <a:endParaRPr lang="en-US" altLang="ja-JP" sz="1100">
              <a:ea typeface="Osaka"/>
              <a:cs typeface="Arial" pitchFamily="34" charset="0"/>
            </a:endParaRPr>
          </a:p>
        </p:txBody>
      </p:sp>
      <p:sp>
        <p:nvSpPr>
          <p:cNvPr id="734213"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3BA2414-A65B-4F02-81B2-055543FB361A}" type="slidenum">
              <a:rPr lang="en-US" altLang="ja-JP" sz="1100">
                <a:ea typeface="Osaka"/>
                <a:cs typeface="Arial" pitchFamily="34" charset="0"/>
              </a:rPr>
              <a:pPr algn="r"/>
              <a:t>63</a:t>
            </a:fld>
            <a:endParaRPr lang="en-US" altLang="ja-JP" sz="1100">
              <a:ea typeface="Osaka"/>
              <a:cs typeface="Arial" pitchFamily="34" charset="0"/>
            </a:endParaRPr>
          </a:p>
        </p:txBody>
      </p:sp>
      <p:sp>
        <p:nvSpPr>
          <p:cNvPr id="734214" name="Rectangle 2"/>
          <p:cNvSpPr>
            <a:spLocks noGrp="1" noRot="1" noChangeAspect="1" noChangeArrowheads="1" noTextEdit="1"/>
          </p:cNvSpPr>
          <p:nvPr>
            <p:ph type="sldImg"/>
          </p:nvPr>
        </p:nvSpPr>
        <p:spPr>
          <a:xfrm>
            <a:off x="1143000" y="685800"/>
            <a:ext cx="4568825" cy="3427413"/>
          </a:xfrm>
          <a:ln/>
        </p:spPr>
      </p:sp>
      <p:sp>
        <p:nvSpPr>
          <p:cNvPr id="734215"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34216"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タスク</a:t>
            </a:r>
            <a:r>
              <a:rPr kumimoji="1" lang="en-US" altLang="ja-JP" dirty="0" smtClean="0"/>
              <a:t>1</a:t>
            </a:r>
            <a:r>
              <a:rPr kumimoji="1" lang="ja-JP" altLang="en-US" dirty="0" smtClean="0"/>
              <a:t>と</a:t>
            </a:r>
            <a:r>
              <a:rPr kumimoji="1" lang="en-US" altLang="ja-JP" dirty="0" smtClean="0"/>
              <a:t>2</a:t>
            </a:r>
            <a:r>
              <a:rPr kumimoji="1" lang="ja-JP" altLang="en-US" dirty="0" smtClean="0"/>
              <a:t>  </a:t>
            </a:r>
            <a:r>
              <a:rPr kumimoji="1" lang="en-US" altLang="ja-JP" dirty="0" smtClean="0"/>
              <a:t>end</a:t>
            </a:r>
            <a:r>
              <a:rPr kumimoji="1" lang="ja-JP" altLang="en-US" dirty="0" smtClean="0"/>
              <a:t> に変更 </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AB403E2F-AE46-442B-B7D1-0D2590B2AB77}" type="slidenum">
              <a:rPr lang="ja-JP" altLang="en-US" smtClean="0"/>
              <a:pPr>
                <a:defRPr/>
              </a:pPr>
              <a:t>64</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 2013 T-Engine Forum, All Rights Reserved</a:t>
            </a:r>
            <a:endParaRPr lang="en-US" altLang="ja-JP"/>
          </a:p>
        </p:txBody>
      </p:sp>
    </p:spTree>
    <p:extLst>
      <p:ext uri="{BB962C8B-B14F-4D97-AF65-F5344CB8AC3E}">
        <p14:creationId xmlns:p14="http://schemas.microsoft.com/office/powerpoint/2010/main" val="21392371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D93AB55B-AA56-4A34-8B4F-8D0EF1995F92}" type="slidenum">
              <a:rPr lang="en-US" altLang="ja-JP"/>
              <a:pPr/>
              <a:t>66</a:t>
            </a:fld>
            <a:endParaRPr lang="en-US" altLang="ja-JP"/>
          </a:p>
        </p:txBody>
      </p:sp>
      <p:sp>
        <p:nvSpPr>
          <p:cNvPr id="73625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F8928E71-F1B4-4028-8FEE-50DB89DEEBB6}" type="slidenum">
              <a:rPr lang="en-US" altLang="ja-JP" sz="1100">
                <a:ea typeface="Osaka"/>
                <a:cs typeface="Arial" pitchFamily="34" charset="0"/>
              </a:rPr>
              <a:pPr algn="r"/>
              <a:t>66</a:t>
            </a:fld>
            <a:endParaRPr lang="en-US" altLang="ja-JP" sz="1100">
              <a:ea typeface="Osaka"/>
              <a:cs typeface="Arial" pitchFamily="34" charset="0"/>
            </a:endParaRPr>
          </a:p>
        </p:txBody>
      </p:sp>
      <p:sp>
        <p:nvSpPr>
          <p:cNvPr id="736259"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F6DB0FC-EAD1-49CC-BA3F-CF76586D027D}" type="slidenum">
              <a:rPr lang="en-US" altLang="ja-JP" sz="1100">
                <a:ea typeface="Osaka"/>
                <a:cs typeface="Arial" pitchFamily="34" charset="0"/>
              </a:rPr>
              <a:pPr algn="r"/>
              <a:t>66</a:t>
            </a:fld>
            <a:endParaRPr lang="en-US" altLang="ja-JP" sz="1100">
              <a:ea typeface="Osaka"/>
              <a:cs typeface="Arial" pitchFamily="34" charset="0"/>
            </a:endParaRPr>
          </a:p>
        </p:txBody>
      </p:sp>
      <p:sp>
        <p:nvSpPr>
          <p:cNvPr id="73626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ED696CAD-334C-4F2D-937E-802843C1D812}" type="slidenum">
              <a:rPr lang="en-US" altLang="ja-JP" sz="1100">
                <a:ea typeface="Osaka"/>
                <a:cs typeface="Arial" pitchFamily="34" charset="0"/>
              </a:rPr>
              <a:pPr algn="r"/>
              <a:t>66</a:t>
            </a:fld>
            <a:endParaRPr lang="en-US" altLang="ja-JP" sz="1100">
              <a:ea typeface="Osaka"/>
              <a:cs typeface="Arial" pitchFamily="34" charset="0"/>
            </a:endParaRPr>
          </a:p>
        </p:txBody>
      </p:sp>
      <p:sp>
        <p:nvSpPr>
          <p:cNvPr id="73626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E26E15D-9015-4EE2-A350-DEE78D87ABBA}" type="slidenum">
              <a:rPr lang="en-US" altLang="ja-JP" sz="1100">
                <a:ea typeface="Osaka"/>
                <a:cs typeface="Arial" pitchFamily="34" charset="0"/>
              </a:rPr>
              <a:pPr algn="r"/>
              <a:t>66</a:t>
            </a:fld>
            <a:endParaRPr lang="en-US" altLang="ja-JP" sz="1100">
              <a:ea typeface="Osaka"/>
              <a:cs typeface="Arial" pitchFamily="34" charset="0"/>
            </a:endParaRPr>
          </a:p>
        </p:txBody>
      </p:sp>
      <p:sp>
        <p:nvSpPr>
          <p:cNvPr id="736262" name="Rectangle 2"/>
          <p:cNvSpPr>
            <a:spLocks noGrp="1" noRot="1" noChangeAspect="1" noChangeArrowheads="1" noTextEdit="1"/>
          </p:cNvSpPr>
          <p:nvPr>
            <p:ph type="sldImg"/>
          </p:nvPr>
        </p:nvSpPr>
        <p:spPr>
          <a:xfrm>
            <a:off x="1143000" y="685800"/>
            <a:ext cx="4568825" cy="3427413"/>
          </a:xfrm>
          <a:ln/>
        </p:spPr>
      </p:sp>
      <p:sp>
        <p:nvSpPr>
          <p:cNvPr id="736263"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36264"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C8A6241D-5D95-41CF-9A72-5E1388814D45}" type="slidenum">
              <a:rPr lang="en-US" altLang="ja-JP"/>
              <a:pPr/>
              <a:t>69</a:t>
            </a:fld>
            <a:endParaRPr lang="en-US" altLang="ja-JP"/>
          </a:p>
        </p:txBody>
      </p:sp>
      <p:sp>
        <p:nvSpPr>
          <p:cNvPr id="73830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429C8B7B-4B99-4C09-A93E-AD1BD5D791C5}" type="slidenum">
              <a:rPr lang="en-US" altLang="ja-JP" sz="1100">
                <a:ea typeface="Osaka"/>
                <a:cs typeface="Arial" pitchFamily="34" charset="0"/>
              </a:rPr>
              <a:pPr algn="r"/>
              <a:t>69</a:t>
            </a:fld>
            <a:endParaRPr lang="en-US" altLang="ja-JP" sz="1100">
              <a:ea typeface="Osaka"/>
              <a:cs typeface="Arial" pitchFamily="34" charset="0"/>
            </a:endParaRPr>
          </a:p>
        </p:txBody>
      </p:sp>
      <p:sp>
        <p:nvSpPr>
          <p:cNvPr id="738307"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4F45FCB6-637E-4E82-AF28-F34E7E6D5ACF}" type="slidenum">
              <a:rPr lang="en-US" altLang="ja-JP" sz="1100">
                <a:ea typeface="Osaka"/>
                <a:cs typeface="Arial" pitchFamily="34" charset="0"/>
              </a:rPr>
              <a:pPr algn="r"/>
              <a:t>69</a:t>
            </a:fld>
            <a:endParaRPr lang="en-US" altLang="ja-JP" sz="1100">
              <a:ea typeface="Osaka"/>
              <a:cs typeface="Arial" pitchFamily="34" charset="0"/>
            </a:endParaRPr>
          </a:p>
        </p:txBody>
      </p:sp>
      <p:sp>
        <p:nvSpPr>
          <p:cNvPr id="73830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109C012D-0B32-4173-A622-0025D7138EFC}" type="slidenum">
              <a:rPr lang="en-US" altLang="ja-JP" sz="1100">
                <a:ea typeface="Osaka"/>
                <a:cs typeface="Arial" pitchFamily="34" charset="0"/>
              </a:rPr>
              <a:pPr algn="r"/>
              <a:t>69</a:t>
            </a:fld>
            <a:endParaRPr lang="en-US" altLang="ja-JP" sz="1100">
              <a:ea typeface="Osaka"/>
              <a:cs typeface="Arial" pitchFamily="34" charset="0"/>
            </a:endParaRPr>
          </a:p>
        </p:txBody>
      </p:sp>
      <p:sp>
        <p:nvSpPr>
          <p:cNvPr id="738309" name="Rectangle 2"/>
          <p:cNvSpPr>
            <a:spLocks noGrp="1" noRot="1" noChangeAspect="1" noChangeArrowheads="1" noTextEdit="1"/>
          </p:cNvSpPr>
          <p:nvPr>
            <p:ph type="sldImg"/>
          </p:nvPr>
        </p:nvSpPr>
        <p:spPr>
          <a:xfrm>
            <a:off x="1143000" y="685800"/>
            <a:ext cx="4568825" cy="3427413"/>
          </a:xfrm>
          <a:ln/>
        </p:spPr>
      </p:sp>
      <p:sp>
        <p:nvSpPr>
          <p:cNvPr id="738310"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38311"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A53A558A-74AD-4E4E-B21F-7A66482ADF7E}" type="slidenum">
              <a:rPr lang="en-US" altLang="ja-JP"/>
              <a:pPr/>
              <a:t>70</a:t>
            </a:fld>
            <a:endParaRPr lang="en-US" altLang="ja-JP"/>
          </a:p>
        </p:txBody>
      </p:sp>
      <p:sp>
        <p:nvSpPr>
          <p:cNvPr id="74035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E5CB873-B5B4-4BB0-9F0F-A8BCA20BD68D}" type="slidenum">
              <a:rPr lang="en-US" altLang="ja-JP" sz="1100">
                <a:ea typeface="Osaka"/>
                <a:cs typeface="Arial" pitchFamily="34" charset="0"/>
              </a:rPr>
              <a:pPr algn="r"/>
              <a:t>70</a:t>
            </a:fld>
            <a:endParaRPr lang="en-US" altLang="ja-JP" sz="1100">
              <a:ea typeface="Osaka"/>
              <a:cs typeface="Arial" pitchFamily="34" charset="0"/>
            </a:endParaRPr>
          </a:p>
        </p:txBody>
      </p:sp>
      <p:sp>
        <p:nvSpPr>
          <p:cNvPr id="740355"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CFFAA4EA-4C8E-4319-9265-B9730BDDC713}" type="slidenum">
              <a:rPr lang="en-US" altLang="ja-JP" sz="1100">
                <a:ea typeface="Osaka"/>
                <a:cs typeface="Arial" pitchFamily="34" charset="0"/>
              </a:rPr>
              <a:pPr algn="r"/>
              <a:t>70</a:t>
            </a:fld>
            <a:endParaRPr lang="en-US" altLang="ja-JP" sz="1100">
              <a:ea typeface="Osaka"/>
              <a:cs typeface="Arial" pitchFamily="34" charset="0"/>
            </a:endParaRPr>
          </a:p>
        </p:txBody>
      </p:sp>
      <p:sp>
        <p:nvSpPr>
          <p:cNvPr id="74035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4CC6AFFB-FABC-4A19-B294-043248A91162}" type="slidenum">
              <a:rPr lang="en-US" altLang="ja-JP" sz="1100">
                <a:ea typeface="Osaka"/>
                <a:cs typeface="Arial" pitchFamily="34" charset="0"/>
              </a:rPr>
              <a:pPr algn="r"/>
              <a:t>70</a:t>
            </a:fld>
            <a:endParaRPr lang="en-US" altLang="ja-JP" sz="1100">
              <a:ea typeface="Osaka"/>
              <a:cs typeface="Arial" pitchFamily="34" charset="0"/>
            </a:endParaRPr>
          </a:p>
        </p:txBody>
      </p:sp>
      <p:sp>
        <p:nvSpPr>
          <p:cNvPr id="740357"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CB352FD-1AA3-4E12-AB75-DBAB15227F30}" type="slidenum">
              <a:rPr lang="en-US" altLang="ja-JP" sz="1100">
                <a:ea typeface="Osaka"/>
                <a:cs typeface="Arial" pitchFamily="34" charset="0"/>
              </a:rPr>
              <a:pPr algn="r"/>
              <a:t>70</a:t>
            </a:fld>
            <a:endParaRPr lang="en-US" altLang="ja-JP" sz="1100">
              <a:ea typeface="Osaka"/>
              <a:cs typeface="Arial" pitchFamily="34" charset="0"/>
            </a:endParaRPr>
          </a:p>
        </p:txBody>
      </p:sp>
      <p:sp>
        <p:nvSpPr>
          <p:cNvPr id="740358" name="Rectangle 2"/>
          <p:cNvSpPr>
            <a:spLocks noGrp="1" noRot="1" noChangeAspect="1" noChangeArrowheads="1" noTextEdit="1"/>
          </p:cNvSpPr>
          <p:nvPr>
            <p:ph type="sldImg"/>
          </p:nvPr>
        </p:nvSpPr>
        <p:spPr>
          <a:xfrm>
            <a:off x="1143000" y="685800"/>
            <a:ext cx="4568825" cy="3427413"/>
          </a:xfrm>
          <a:ln/>
        </p:spPr>
      </p:sp>
      <p:sp>
        <p:nvSpPr>
          <p:cNvPr id="740359"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40360"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D34E3E0E-4A88-4586-9FC1-3280F3B229CE}" type="slidenum">
              <a:rPr lang="en-US" altLang="ja-JP"/>
              <a:pPr/>
              <a:t>71</a:t>
            </a:fld>
            <a:endParaRPr lang="en-US" altLang="ja-JP"/>
          </a:p>
        </p:txBody>
      </p:sp>
      <p:sp>
        <p:nvSpPr>
          <p:cNvPr id="74240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6B7558DB-859E-456F-A57B-3217C014EE2C}" type="slidenum">
              <a:rPr lang="en-US" altLang="ja-JP" sz="1100">
                <a:ea typeface="Osaka"/>
                <a:cs typeface="Arial" pitchFamily="34" charset="0"/>
              </a:rPr>
              <a:pPr algn="r"/>
              <a:t>71</a:t>
            </a:fld>
            <a:endParaRPr lang="en-US" altLang="ja-JP" sz="1100">
              <a:ea typeface="Osaka"/>
              <a:cs typeface="Arial" pitchFamily="34" charset="0"/>
            </a:endParaRPr>
          </a:p>
        </p:txBody>
      </p:sp>
      <p:sp>
        <p:nvSpPr>
          <p:cNvPr id="742403"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055DB3A-2B42-4D8D-B8A9-45A53F3CE128}" type="slidenum">
              <a:rPr lang="en-US" altLang="ja-JP" sz="1100">
                <a:ea typeface="Osaka"/>
                <a:cs typeface="Arial" pitchFamily="34" charset="0"/>
              </a:rPr>
              <a:pPr algn="r"/>
              <a:t>71</a:t>
            </a:fld>
            <a:endParaRPr lang="en-US" altLang="ja-JP" sz="1100">
              <a:ea typeface="Osaka"/>
              <a:cs typeface="Arial" pitchFamily="34" charset="0"/>
            </a:endParaRPr>
          </a:p>
        </p:txBody>
      </p:sp>
      <p:sp>
        <p:nvSpPr>
          <p:cNvPr id="74240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644BB714-34C3-4BDC-A805-38A0DB890677}" type="slidenum">
              <a:rPr lang="en-US" altLang="ja-JP" sz="1100">
                <a:ea typeface="Osaka"/>
                <a:cs typeface="Arial" pitchFamily="34" charset="0"/>
              </a:rPr>
              <a:pPr algn="r"/>
              <a:t>71</a:t>
            </a:fld>
            <a:endParaRPr lang="en-US" altLang="ja-JP" sz="1100">
              <a:ea typeface="Osaka"/>
              <a:cs typeface="Arial" pitchFamily="34" charset="0"/>
            </a:endParaRPr>
          </a:p>
        </p:txBody>
      </p:sp>
      <p:sp>
        <p:nvSpPr>
          <p:cNvPr id="742405" name="Rectangle 2"/>
          <p:cNvSpPr>
            <a:spLocks noGrp="1" noRot="1" noChangeAspect="1" noChangeArrowheads="1" noTextEdit="1"/>
          </p:cNvSpPr>
          <p:nvPr>
            <p:ph type="sldImg"/>
          </p:nvPr>
        </p:nvSpPr>
        <p:spPr>
          <a:xfrm>
            <a:off x="1143000" y="685800"/>
            <a:ext cx="4568825" cy="3427413"/>
          </a:xfrm>
          <a:ln/>
        </p:spPr>
      </p:sp>
      <p:sp>
        <p:nvSpPr>
          <p:cNvPr id="742406"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sz="1000" dirty="0"/>
          </a:p>
        </p:txBody>
      </p:sp>
      <p:sp>
        <p:nvSpPr>
          <p:cNvPr id="742407"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D34E3E0E-4A88-4586-9FC1-3280F3B229CE}" type="slidenum">
              <a:rPr lang="en-US" altLang="ja-JP"/>
              <a:pPr/>
              <a:t>72</a:t>
            </a:fld>
            <a:endParaRPr lang="en-US" altLang="ja-JP"/>
          </a:p>
        </p:txBody>
      </p:sp>
      <p:sp>
        <p:nvSpPr>
          <p:cNvPr id="74240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6B7558DB-859E-456F-A57B-3217C014EE2C}" type="slidenum">
              <a:rPr lang="en-US" altLang="ja-JP" sz="1100">
                <a:ea typeface="Osaka"/>
                <a:cs typeface="Arial" pitchFamily="34" charset="0"/>
              </a:rPr>
              <a:pPr algn="r"/>
              <a:t>72</a:t>
            </a:fld>
            <a:endParaRPr lang="en-US" altLang="ja-JP" sz="1100">
              <a:ea typeface="Osaka"/>
              <a:cs typeface="Arial" pitchFamily="34" charset="0"/>
            </a:endParaRPr>
          </a:p>
        </p:txBody>
      </p:sp>
      <p:sp>
        <p:nvSpPr>
          <p:cNvPr id="742403"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055DB3A-2B42-4D8D-B8A9-45A53F3CE128}" type="slidenum">
              <a:rPr lang="en-US" altLang="ja-JP" sz="1100">
                <a:ea typeface="Osaka"/>
                <a:cs typeface="Arial" pitchFamily="34" charset="0"/>
              </a:rPr>
              <a:pPr algn="r"/>
              <a:t>72</a:t>
            </a:fld>
            <a:endParaRPr lang="en-US" altLang="ja-JP" sz="1100">
              <a:ea typeface="Osaka"/>
              <a:cs typeface="Arial" pitchFamily="34" charset="0"/>
            </a:endParaRPr>
          </a:p>
        </p:txBody>
      </p:sp>
      <p:sp>
        <p:nvSpPr>
          <p:cNvPr id="74240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644BB714-34C3-4BDC-A805-38A0DB890677}" type="slidenum">
              <a:rPr lang="en-US" altLang="ja-JP" sz="1100">
                <a:ea typeface="Osaka"/>
                <a:cs typeface="Arial" pitchFamily="34" charset="0"/>
              </a:rPr>
              <a:pPr algn="r"/>
              <a:t>72</a:t>
            </a:fld>
            <a:endParaRPr lang="en-US" altLang="ja-JP" sz="1100">
              <a:ea typeface="Osaka"/>
              <a:cs typeface="Arial" pitchFamily="34" charset="0"/>
            </a:endParaRPr>
          </a:p>
        </p:txBody>
      </p:sp>
      <p:sp>
        <p:nvSpPr>
          <p:cNvPr id="742405" name="Rectangle 2"/>
          <p:cNvSpPr>
            <a:spLocks noGrp="1" noRot="1" noChangeAspect="1" noChangeArrowheads="1" noTextEdit="1"/>
          </p:cNvSpPr>
          <p:nvPr>
            <p:ph type="sldImg"/>
          </p:nvPr>
        </p:nvSpPr>
        <p:spPr>
          <a:xfrm>
            <a:off x="1143000" y="685800"/>
            <a:ext cx="4568825" cy="3427413"/>
          </a:xfrm>
          <a:ln/>
        </p:spPr>
      </p:sp>
      <p:sp>
        <p:nvSpPr>
          <p:cNvPr id="742406"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42407"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DA552C43-FFC8-418A-86AB-3F03D3855E38}" type="slidenum">
              <a:rPr lang="en-US" altLang="ja-JP"/>
              <a:pPr/>
              <a:t>76</a:t>
            </a:fld>
            <a:endParaRPr lang="en-US" altLang="ja-JP"/>
          </a:p>
        </p:txBody>
      </p:sp>
      <p:sp>
        <p:nvSpPr>
          <p:cNvPr id="74445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265C9D89-1936-4F92-B170-1EC8B26A392D}" type="slidenum">
              <a:rPr lang="en-US" altLang="ja-JP" sz="1100">
                <a:ea typeface="Osaka"/>
                <a:cs typeface="Arial" pitchFamily="34" charset="0"/>
              </a:rPr>
              <a:pPr algn="r"/>
              <a:t>76</a:t>
            </a:fld>
            <a:endParaRPr lang="en-US" altLang="ja-JP" sz="1100">
              <a:ea typeface="Osaka"/>
              <a:cs typeface="Arial" pitchFamily="34" charset="0"/>
            </a:endParaRPr>
          </a:p>
        </p:txBody>
      </p:sp>
      <p:sp>
        <p:nvSpPr>
          <p:cNvPr id="74445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4BF603A0-A202-4B2C-A69F-257243536EA3}" type="slidenum">
              <a:rPr lang="en-US" altLang="ja-JP" sz="1100">
                <a:ea typeface="Osaka"/>
                <a:cs typeface="Arial" pitchFamily="34" charset="0"/>
              </a:rPr>
              <a:pPr algn="r"/>
              <a:t>76</a:t>
            </a:fld>
            <a:endParaRPr lang="en-US" altLang="ja-JP" sz="1100">
              <a:ea typeface="Osaka"/>
              <a:cs typeface="Arial" pitchFamily="34" charset="0"/>
            </a:endParaRPr>
          </a:p>
        </p:txBody>
      </p:sp>
      <p:sp>
        <p:nvSpPr>
          <p:cNvPr id="74445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9014DB8-6899-4BDD-BBE8-F6CA326DF238}" type="slidenum">
              <a:rPr lang="en-US" altLang="ja-JP" sz="1100">
                <a:ea typeface="Osaka"/>
                <a:cs typeface="Arial" pitchFamily="34" charset="0"/>
              </a:rPr>
              <a:pPr algn="r"/>
              <a:t>76</a:t>
            </a:fld>
            <a:endParaRPr lang="en-US" altLang="ja-JP" sz="1100">
              <a:ea typeface="Osaka"/>
              <a:cs typeface="Arial" pitchFamily="34" charset="0"/>
            </a:endParaRPr>
          </a:p>
        </p:txBody>
      </p:sp>
      <p:sp>
        <p:nvSpPr>
          <p:cNvPr id="744453" name="Rectangle 2"/>
          <p:cNvSpPr>
            <a:spLocks noGrp="1" noRot="1" noChangeAspect="1" noChangeArrowheads="1" noTextEdit="1"/>
          </p:cNvSpPr>
          <p:nvPr>
            <p:ph type="sldImg"/>
          </p:nvPr>
        </p:nvSpPr>
        <p:spPr>
          <a:xfrm>
            <a:off x="1143000" y="685800"/>
            <a:ext cx="4568825" cy="3427413"/>
          </a:xfrm>
          <a:ln/>
        </p:spPr>
      </p:sp>
      <p:sp>
        <p:nvSpPr>
          <p:cNvPr id="744454"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44455"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7</a:t>
            </a:fld>
            <a:endParaRPr kumimoji="1" lang="ja-JP" altLang="en-US"/>
          </a:p>
        </p:txBody>
      </p:sp>
    </p:spTree>
    <p:extLst>
      <p:ext uri="{BB962C8B-B14F-4D97-AF65-F5344CB8AC3E}">
        <p14:creationId xmlns:p14="http://schemas.microsoft.com/office/powerpoint/2010/main" val="236667128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83D3B212-B69D-4DCA-B6B1-4AF695465D84}" type="slidenum">
              <a:rPr lang="en-US" altLang="ja-JP"/>
              <a:pPr/>
              <a:t>77</a:t>
            </a:fld>
            <a:endParaRPr lang="en-US" altLang="ja-JP"/>
          </a:p>
        </p:txBody>
      </p:sp>
      <p:sp>
        <p:nvSpPr>
          <p:cNvPr id="74649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736D359-B3C0-4C6F-ACE8-71CB5A4C201F}" type="slidenum">
              <a:rPr lang="en-US" altLang="ja-JP" sz="1100">
                <a:ea typeface="Osaka"/>
                <a:cs typeface="Arial" pitchFamily="34" charset="0"/>
              </a:rPr>
              <a:pPr algn="r"/>
              <a:t>77</a:t>
            </a:fld>
            <a:endParaRPr lang="en-US" altLang="ja-JP" sz="1100">
              <a:ea typeface="Osaka"/>
              <a:cs typeface="Arial" pitchFamily="34" charset="0"/>
            </a:endParaRPr>
          </a:p>
        </p:txBody>
      </p:sp>
      <p:sp>
        <p:nvSpPr>
          <p:cNvPr id="746499"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7AFC0AF1-3FD5-48B3-8FEB-40B8C57B82E1}" type="slidenum">
              <a:rPr lang="en-US" altLang="ja-JP" sz="1100">
                <a:ea typeface="Osaka"/>
                <a:cs typeface="Arial" pitchFamily="34" charset="0"/>
              </a:rPr>
              <a:pPr algn="r"/>
              <a:t>77</a:t>
            </a:fld>
            <a:endParaRPr lang="en-US" altLang="ja-JP" sz="1100">
              <a:ea typeface="Osaka"/>
              <a:cs typeface="Arial" pitchFamily="34" charset="0"/>
            </a:endParaRPr>
          </a:p>
        </p:txBody>
      </p:sp>
      <p:sp>
        <p:nvSpPr>
          <p:cNvPr id="74650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54396E3-3398-4C1C-A439-69195CBC1134}" type="slidenum">
              <a:rPr lang="en-US" altLang="ja-JP" sz="1100">
                <a:ea typeface="Osaka"/>
                <a:cs typeface="Arial" pitchFamily="34" charset="0"/>
              </a:rPr>
              <a:pPr algn="r"/>
              <a:t>77</a:t>
            </a:fld>
            <a:endParaRPr lang="en-US" altLang="ja-JP" sz="1100">
              <a:ea typeface="Osaka"/>
              <a:cs typeface="Arial" pitchFamily="34" charset="0"/>
            </a:endParaRPr>
          </a:p>
        </p:txBody>
      </p:sp>
      <p:sp>
        <p:nvSpPr>
          <p:cNvPr id="746501" name="Rectangle 2"/>
          <p:cNvSpPr>
            <a:spLocks noGrp="1" noRot="1" noChangeAspect="1" noChangeArrowheads="1" noTextEdit="1"/>
          </p:cNvSpPr>
          <p:nvPr>
            <p:ph type="sldImg"/>
          </p:nvPr>
        </p:nvSpPr>
        <p:spPr>
          <a:xfrm>
            <a:off x="1143000" y="685800"/>
            <a:ext cx="4568825" cy="3427413"/>
          </a:xfrm>
          <a:ln/>
        </p:spPr>
      </p:sp>
      <p:sp>
        <p:nvSpPr>
          <p:cNvPr id="746502"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46503"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83D3B212-B69D-4DCA-B6B1-4AF695465D84}" type="slidenum">
              <a:rPr lang="en-US" altLang="ja-JP"/>
              <a:pPr/>
              <a:t>78</a:t>
            </a:fld>
            <a:endParaRPr lang="en-US" altLang="ja-JP"/>
          </a:p>
        </p:txBody>
      </p:sp>
      <p:sp>
        <p:nvSpPr>
          <p:cNvPr id="74649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736D359-B3C0-4C6F-ACE8-71CB5A4C201F}" type="slidenum">
              <a:rPr lang="en-US" altLang="ja-JP" sz="1100">
                <a:ea typeface="Osaka"/>
                <a:cs typeface="Arial" pitchFamily="34" charset="0"/>
              </a:rPr>
              <a:pPr algn="r"/>
              <a:t>78</a:t>
            </a:fld>
            <a:endParaRPr lang="en-US" altLang="ja-JP" sz="1100">
              <a:ea typeface="Osaka"/>
              <a:cs typeface="Arial" pitchFamily="34" charset="0"/>
            </a:endParaRPr>
          </a:p>
        </p:txBody>
      </p:sp>
      <p:sp>
        <p:nvSpPr>
          <p:cNvPr id="746499"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7AFC0AF1-3FD5-48B3-8FEB-40B8C57B82E1}" type="slidenum">
              <a:rPr lang="en-US" altLang="ja-JP" sz="1100">
                <a:ea typeface="Osaka"/>
                <a:cs typeface="Arial" pitchFamily="34" charset="0"/>
              </a:rPr>
              <a:pPr algn="r"/>
              <a:t>78</a:t>
            </a:fld>
            <a:endParaRPr lang="en-US" altLang="ja-JP" sz="1100">
              <a:ea typeface="Osaka"/>
              <a:cs typeface="Arial" pitchFamily="34" charset="0"/>
            </a:endParaRPr>
          </a:p>
        </p:txBody>
      </p:sp>
      <p:sp>
        <p:nvSpPr>
          <p:cNvPr id="74650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54396E3-3398-4C1C-A439-69195CBC1134}" type="slidenum">
              <a:rPr lang="en-US" altLang="ja-JP" sz="1100">
                <a:ea typeface="Osaka"/>
                <a:cs typeface="Arial" pitchFamily="34" charset="0"/>
              </a:rPr>
              <a:pPr algn="r"/>
              <a:t>78</a:t>
            </a:fld>
            <a:endParaRPr lang="en-US" altLang="ja-JP" sz="1100">
              <a:ea typeface="Osaka"/>
              <a:cs typeface="Arial" pitchFamily="34" charset="0"/>
            </a:endParaRPr>
          </a:p>
        </p:txBody>
      </p:sp>
      <p:sp>
        <p:nvSpPr>
          <p:cNvPr id="746501" name="Rectangle 2"/>
          <p:cNvSpPr>
            <a:spLocks noGrp="1" noRot="1" noChangeAspect="1" noChangeArrowheads="1" noTextEdit="1"/>
          </p:cNvSpPr>
          <p:nvPr>
            <p:ph type="sldImg"/>
          </p:nvPr>
        </p:nvSpPr>
        <p:spPr>
          <a:xfrm>
            <a:off x="1143000" y="685800"/>
            <a:ext cx="4568825" cy="3427413"/>
          </a:xfrm>
          <a:ln/>
        </p:spPr>
      </p:sp>
      <p:sp>
        <p:nvSpPr>
          <p:cNvPr id="746502"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46503"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A9C5D2D2-B72B-42D5-87BB-6C5BED84BCA8}" type="slidenum">
              <a:rPr lang="en-US" altLang="ja-JP"/>
              <a:pPr/>
              <a:t>80</a:t>
            </a:fld>
            <a:endParaRPr lang="en-US" altLang="ja-JP"/>
          </a:p>
        </p:txBody>
      </p:sp>
      <p:sp>
        <p:nvSpPr>
          <p:cNvPr id="75059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2F6B251A-C1A4-47F7-8B18-0BB3737B5A6D}" type="slidenum">
              <a:rPr lang="en-US" altLang="ja-JP" sz="1100">
                <a:ea typeface="Osaka"/>
                <a:cs typeface="Arial" pitchFamily="34" charset="0"/>
              </a:rPr>
              <a:pPr algn="r"/>
              <a:t>80</a:t>
            </a:fld>
            <a:endParaRPr lang="en-US" altLang="ja-JP" sz="1100">
              <a:ea typeface="Osaka"/>
              <a:cs typeface="Arial" pitchFamily="34" charset="0"/>
            </a:endParaRPr>
          </a:p>
        </p:txBody>
      </p:sp>
      <p:sp>
        <p:nvSpPr>
          <p:cNvPr id="750595"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C571FDA7-5424-4522-93DE-C20F5049DC50}" type="slidenum">
              <a:rPr lang="en-US" altLang="ja-JP" sz="1100">
                <a:ea typeface="Osaka"/>
                <a:cs typeface="Arial" pitchFamily="34" charset="0"/>
              </a:rPr>
              <a:pPr algn="r"/>
              <a:t>80</a:t>
            </a:fld>
            <a:endParaRPr lang="en-US" altLang="ja-JP" sz="1100">
              <a:ea typeface="Osaka"/>
              <a:cs typeface="Arial" pitchFamily="34" charset="0"/>
            </a:endParaRPr>
          </a:p>
        </p:txBody>
      </p:sp>
      <p:sp>
        <p:nvSpPr>
          <p:cNvPr id="75059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3233730F-54DF-47ED-BF8B-01CE16DC1963}" type="slidenum">
              <a:rPr lang="en-US" altLang="ja-JP" sz="1100">
                <a:ea typeface="Osaka"/>
                <a:cs typeface="Arial" pitchFamily="34" charset="0"/>
              </a:rPr>
              <a:pPr algn="r"/>
              <a:t>80</a:t>
            </a:fld>
            <a:endParaRPr lang="en-US" altLang="ja-JP" sz="1100">
              <a:ea typeface="Osaka"/>
              <a:cs typeface="Arial" pitchFamily="34" charset="0"/>
            </a:endParaRPr>
          </a:p>
        </p:txBody>
      </p:sp>
      <p:sp>
        <p:nvSpPr>
          <p:cNvPr id="750597" name="Rectangle 2"/>
          <p:cNvSpPr>
            <a:spLocks noGrp="1" noRot="1" noChangeAspect="1" noChangeArrowheads="1" noTextEdit="1"/>
          </p:cNvSpPr>
          <p:nvPr>
            <p:ph type="sldImg"/>
          </p:nvPr>
        </p:nvSpPr>
        <p:spPr>
          <a:xfrm>
            <a:off x="1143000" y="685800"/>
            <a:ext cx="4568825" cy="3427413"/>
          </a:xfrm>
          <a:ln/>
        </p:spPr>
      </p:sp>
      <p:sp>
        <p:nvSpPr>
          <p:cNvPr id="750598"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sz="1000" dirty="0"/>
          </a:p>
        </p:txBody>
      </p:sp>
      <p:sp>
        <p:nvSpPr>
          <p:cNvPr id="750599"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D55B8DFE-8BDB-4F24-959D-CC50A84B69B9}" type="slidenum">
              <a:rPr lang="en-US" altLang="ja-JP"/>
              <a:pPr/>
              <a:t>81</a:t>
            </a:fld>
            <a:endParaRPr lang="en-US" altLang="ja-JP"/>
          </a:p>
        </p:txBody>
      </p:sp>
      <p:sp>
        <p:nvSpPr>
          <p:cNvPr id="75264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D1DD3CA-A0DD-490A-9A5D-8B52E13D21D9}" type="slidenum">
              <a:rPr lang="en-US" altLang="ja-JP" sz="1100">
                <a:ea typeface="Osaka"/>
                <a:cs typeface="Arial" pitchFamily="34" charset="0"/>
              </a:rPr>
              <a:pPr algn="r"/>
              <a:t>81</a:t>
            </a:fld>
            <a:endParaRPr lang="en-US" altLang="ja-JP" sz="1100">
              <a:ea typeface="Osaka"/>
              <a:cs typeface="Arial" pitchFamily="34" charset="0"/>
            </a:endParaRPr>
          </a:p>
        </p:txBody>
      </p:sp>
      <p:sp>
        <p:nvSpPr>
          <p:cNvPr id="752643"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4DE8E3AE-5C8E-4528-B6FE-36CA4F552AB7}" type="slidenum">
              <a:rPr lang="en-US" altLang="ja-JP" sz="1100">
                <a:ea typeface="Osaka"/>
                <a:cs typeface="Arial" pitchFamily="34" charset="0"/>
              </a:rPr>
              <a:pPr algn="r"/>
              <a:t>81</a:t>
            </a:fld>
            <a:endParaRPr lang="en-US" altLang="ja-JP" sz="1100">
              <a:ea typeface="Osaka"/>
              <a:cs typeface="Arial" pitchFamily="34" charset="0"/>
            </a:endParaRPr>
          </a:p>
        </p:txBody>
      </p:sp>
      <p:sp>
        <p:nvSpPr>
          <p:cNvPr id="75264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D16CEABC-0F01-4792-9F89-2C558B5B6043}" type="slidenum">
              <a:rPr lang="en-US" altLang="ja-JP" sz="1100">
                <a:ea typeface="Osaka"/>
                <a:cs typeface="Arial" pitchFamily="34" charset="0"/>
              </a:rPr>
              <a:pPr algn="r"/>
              <a:t>81</a:t>
            </a:fld>
            <a:endParaRPr lang="en-US" altLang="ja-JP" sz="1100">
              <a:ea typeface="Osaka"/>
              <a:cs typeface="Arial" pitchFamily="34" charset="0"/>
            </a:endParaRPr>
          </a:p>
        </p:txBody>
      </p:sp>
      <p:sp>
        <p:nvSpPr>
          <p:cNvPr id="752645" name="Rectangle 2"/>
          <p:cNvSpPr>
            <a:spLocks noGrp="1" noRot="1" noChangeAspect="1" noChangeArrowheads="1" noTextEdit="1"/>
          </p:cNvSpPr>
          <p:nvPr>
            <p:ph type="sldImg"/>
          </p:nvPr>
        </p:nvSpPr>
        <p:spPr>
          <a:xfrm>
            <a:off x="1143000" y="685800"/>
            <a:ext cx="4568825" cy="3427413"/>
          </a:xfrm>
          <a:ln/>
        </p:spPr>
      </p:sp>
      <p:sp>
        <p:nvSpPr>
          <p:cNvPr id="752646"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52647"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0DA1A260-5356-40A3-97CC-256D6365E7BD}" type="slidenum">
              <a:rPr lang="en-US" altLang="ja-JP"/>
              <a:pPr/>
              <a:t>83</a:t>
            </a:fld>
            <a:endParaRPr lang="en-US" altLang="ja-JP"/>
          </a:p>
        </p:txBody>
      </p:sp>
      <p:sp>
        <p:nvSpPr>
          <p:cNvPr id="75469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76829455-F17B-421C-A23B-975BD664B319}" type="slidenum">
              <a:rPr lang="en-US" altLang="ja-JP" sz="1100">
                <a:ea typeface="Osaka"/>
                <a:cs typeface="Arial" pitchFamily="34" charset="0"/>
              </a:rPr>
              <a:pPr algn="r"/>
              <a:t>83</a:t>
            </a:fld>
            <a:endParaRPr lang="en-US" altLang="ja-JP" sz="1100">
              <a:ea typeface="Osaka"/>
              <a:cs typeface="Arial" pitchFamily="34" charset="0"/>
            </a:endParaRPr>
          </a:p>
        </p:txBody>
      </p:sp>
      <p:sp>
        <p:nvSpPr>
          <p:cNvPr id="75469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09573BCF-F7EC-404D-BEA7-435DA5C2475A}" type="slidenum">
              <a:rPr lang="en-US" altLang="ja-JP" sz="1100">
                <a:ea typeface="Osaka"/>
                <a:cs typeface="Arial" pitchFamily="34" charset="0"/>
              </a:rPr>
              <a:pPr algn="r"/>
              <a:t>83</a:t>
            </a:fld>
            <a:endParaRPr lang="en-US" altLang="ja-JP" sz="1100">
              <a:ea typeface="Osaka"/>
              <a:cs typeface="Arial" pitchFamily="34" charset="0"/>
            </a:endParaRPr>
          </a:p>
        </p:txBody>
      </p:sp>
      <p:sp>
        <p:nvSpPr>
          <p:cNvPr id="75469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51B1A3DC-055F-4661-8530-5C8D7E8918BC}" type="slidenum">
              <a:rPr lang="en-US" altLang="ja-JP" sz="1100">
                <a:ea typeface="Osaka"/>
                <a:cs typeface="Arial" pitchFamily="34" charset="0"/>
              </a:rPr>
              <a:pPr algn="r"/>
              <a:t>83</a:t>
            </a:fld>
            <a:endParaRPr lang="en-US" altLang="ja-JP" sz="1100">
              <a:ea typeface="Osaka"/>
              <a:cs typeface="Arial" pitchFamily="34" charset="0"/>
            </a:endParaRPr>
          </a:p>
        </p:txBody>
      </p:sp>
      <p:sp>
        <p:nvSpPr>
          <p:cNvPr id="754693" name="Rectangle 2"/>
          <p:cNvSpPr>
            <a:spLocks noGrp="1" noRot="1" noChangeAspect="1" noChangeArrowheads="1" noTextEdit="1"/>
          </p:cNvSpPr>
          <p:nvPr>
            <p:ph type="sldImg"/>
          </p:nvPr>
        </p:nvSpPr>
        <p:spPr>
          <a:xfrm>
            <a:off x="1143000" y="685800"/>
            <a:ext cx="4568825" cy="3427413"/>
          </a:xfrm>
          <a:ln/>
        </p:spPr>
      </p:sp>
      <p:sp>
        <p:nvSpPr>
          <p:cNvPr id="754694"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54695"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146D550A-1C04-4B23-9EA0-3D719649B74E}" type="slidenum">
              <a:rPr lang="en-US" altLang="ja-JP"/>
              <a:pPr/>
              <a:t>85</a:t>
            </a:fld>
            <a:endParaRPr lang="en-US" altLang="ja-JP"/>
          </a:p>
        </p:txBody>
      </p:sp>
      <p:sp>
        <p:nvSpPr>
          <p:cNvPr id="75673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FD1F17A6-5670-439D-9152-619EFAE74D53}" type="slidenum">
              <a:rPr lang="en-US" altLang="ja-JP" sz="1100">
                <a:ea typeface="Osaka"/>
                <a:cs typeface="Arial" pitchFamily="34" charset="0"/>
              </a:rPr>
              <a:pPr algn="r"/>
              <a:t>85</a:t>
            </a:fld>
            <a:endParaRPr lang="en-US" altLang="ja-JP" sz="1100">
              <a:ea typeface="Osaka"/>
              <a:cs typeface="Arial" pitchFamily="34" charset="0"/>
            </a:endParaRPr>
          </a:p>
        </p:txBody>
      </p:sp>
      <p:sp>
        <p:nvSpPr>
          <p:cNvPr id="756739"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ADB0C247-0581-4CA6-AFB9-79A400078213}" type="slidenum">
              <a:rPr lang="en-US" altLang="ja-JP" sz="1100">
                <a:ea typeface="Osaka"/>
                <a:cs typeface="Arial" pitchFamily="34" charset="0"/>
              </a:rPr>
              <a:pPr algn="r"/>
              <a:t>85</a:t>
            </a:fld>
            <a:endParaRPr lang="en-US" altLang="ja-JP" sz="1100">
              <a:ea typeface="Osaka"/>
              <a:cs typeface="Arial" pitchFamily="34" charset="0"/>
            </a:endParaRPr>
          </a:p>
        </p:txBody>
      </p:sp>
      <p:sp>
        <p:nvSpPr>
          <p:cNvPr id="75674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1340587B-8A63-440E-A774-248E0A8DFB3B}" type="slidenum">
              <a:rPr lang="en-US" altLang="ja-JP" sz="1100">
                <a:ea typeface="Osaka"/>
                <a:cs typeface="Arial" pitchFamily="34" charset="0"/>
              </a:rPr>
              <a:pPr algn="r"/>
              <a:t>85</a:t>
            </a:fld>
            <a:endParaRPr lang="en-US" altLang="ja-JP" sz="1100">
              <a:ea typeface="Osaka"/>
              <a:cs typeface="Arial" pitchFamily="34" charset="0"/>
            </a:endParaRPr>
          </a:p>
        </p:txBody>
      </p:sp>
      <p:sp>
        <p:nvSpPr>
          <p:cNvPr id="756741" name="Rectangle 2"/>
          <p:cNvSpPr>
            <a:spLocks noGrp="1" noRot="1" noChangeAspect="1" noChangeArrowheads="1" noTextEdit="1"/>
          </p:cNvSpPr>
          <p:nvPr>
            <p:ph type="sldImg"/>
          </p:nvPr>
        </p:nvSpPr>
        <p:spPr>
          <a:xfrm>
            <a:off x="1143000" y="685800"/>
            <a:ext cx="4568825" cy="3427413"/>
          </a:xfrm>
          <a:ln/>
        </p:spPr>
      </p:sp>
      <p:sp>
        <p:nvSpPr>
          <p:cNvPr id="756742"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56743"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C31B7791-E004-4B8B-A5B2-F449A1CE69E4}" type="slidenum">
              <a:rPr lang="en-US" altLang="ja-JP"/>
              <a:pPr/>
              <a:t>86</a:t>
            </a:fld>
            <a:endParaRPr lang="en-US" altLang="ja-JP"/>
          </a:p>
        </p:txBody>
      </p:sp>
      <p:sp>
        <p:nvSpPr>
          <p:cNvPr id="75878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BB46972-301E-4A8E-ABEF-3BCF0241B593}" type="slidenum">
              <a:rPr lang="en-US" altLang="ja-JP" sz="1100">
                <a:ea typeface="Osaka"/>
                <a:cs typeface="Arial" pitchFamily="34" charset="0"/>
              </a:rPr>
              <a:pPr algn="r"/>
              <a:t>86</a:t>
            </a:fld>
            <a:endParaRPr lang="en-US" altLang="ja-JP" sz="1100">
              <a:ea typeface="Osaka"/>
              <a:cs typeface="Arial" pitchFamily="34" charset="0"/>
            </a:endParaRPr>
          </a:p>
        </p:txBody>
      </p:sp>
      <p:sp>
        <p:nvSpPr>
          <p:cNvPr id="758787"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17E3DFDD-AFEE-4528-AEA7-C88FFDD79C93}" type="slidenum">
              <a:rPr lang="en-US" altLang="ja-JP" sz="1100">
                <a:ea typeface="Osaka"/>
                <a:cs typeface="Arial" pitchFamily="34" charset="0"/>
              </a:rPr>
              <a:pPr algn="r"/>
              <a:t>86</a:t>
            </a:fld>
            <a:endParaRPr lang="en-US" altLang="ja-JP" sz="1100">
              <a:ea typeface="Osaka"/>
              <a:cs typeface="Arial" pitchFamily="34" charset="0"/>
            </a:endParaRPr>
          </a:p>
        </p:txBody>
      </p:sp>
      <p:sp>
        <p:nvSpPr>
          <p:cNvPr id="75878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E6AA17D-B7C9-4993-B26D-E1D120BC6ABE}" type="slidenum">
              <a:rPr lang="en-US" altLang="ja-JP" sz="1100">
                <a:ea typeface="Osaka"/>
                <a:cs typeface="Arial" pitchFamily="34" charset="0"/>
              </a:rPr>
              <a:pPr algn="r"/>
              <a:t>86</a:t>
            </a:fld>
            <a:endParaRPr lang="en-US" altLang="ja-JP" sz="1100">
              <a:ea typeface="Osaka"/>
              <a:cs typeface="Arial" pitchFamily="34" charset="0"/>
            </a:endParaRPr>
          </a:p>
        </p:txBody>
      </p:sp>
      <p:sp>
        <p:nvSpPr>
          <p:cNvPr id="758789" name="Rectangle 2"/>
          <p:cNvSpPr>
            <a:spLocks noGrp="1" noRot="1" noChangeAspect="1" noChangeArrowheads="1" noTextEdit="1"/>
          </p:cNvSpPr>
          <p:nvPr>
            <p:ph type="sldImg"/>
          </p:nvPr>
        </p:nvSpPr>
        <p:spPr>
          <a:xfrm>
            <a:off x="1143000" y="685800"/>
            <a:ext cx="4568825" cy="3427413"/>
          </a:xfrm>
          <a:ln/>
        </p:spPr>
      </p:sp>
      <p:sp>
        <p:nvSpPr>
          <p:cNvPr id="758790"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58791"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78E669BD-5728-4178-A352-77B0DAB5FA61}" type="slidenum">
              <a:rPr lang="en-US" altLang="ja-JP"/>
              <a:pPr/>
              <a:t>87</a:t>
            </a:fld>
            <a:endParaRPr lang="en-US" altLang="ja-JP"/>
          </a:p>
        </p:txBody>
      </p:sp>
      <p:sp>
        <p:nvSpPr>
          <p:cNvPr id="76083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E19AF3F-9878-42EC-8E06-91C7717866AB}" type="slidenum">
              <a:rPr lang="en-US" altLang="ja-JP" sz="1100">
                <a:ea typeface="Osaka"/>
                <a:cs typeface="Arial" pitchFamily="34" charset="0"/>
              </a:rPr>
              <a:pPr algn="r"/>
              <a:t>87</a:t>
            </a:fld>
            <a:endParaRPr lang="en-US" altLang="ja-JP" sz="1100">
              <a:ea typeface="Osaka"/>
              <a:cs typeface="Arial" pitchFamily="34" charset="0"/>
            </a:endParaRPr>
          </a:p>
        </p:txBody>
      </p:sp>
      <p:sp>
        <p:nvSpPr>
          <p:cNvPr id="760835"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AB8B74B-D193-4D67-AC1A-D78B9CE1C3C8}" type="slidenum">
              <a:rPr lang="en-US" altLang="ja-JP" sz="1100">
                <a:ea typeface="Osaka"/>
                <a:cs typeface="Arial" pitchFamily="34" charset="0"/>
              </a:rPr>
              <a:pPr algn="r"/>
              <a:t>87</a:t>
            </a:fld>
            <a:endParaRPr lang="en-US" altLang="ja-JP" sz="1100">
              <a:ea typeface="Osaka"/>
              <a:cs typeface="Arial" pitchFamily="34" charset="0"/>
            </a:endParaRPr>
          </a:p>
        </p:txBody>
      </p:sp>
      <p:sp>
        <p:nvSpPr>
          <p:cNvPr id="76083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A207B88B-5F38-4D7F-936B-9EBA2F6EACAA}" type="slidenum">
              <a:rPr lang="en-US" altLang="ja-JP" sz="1100">
                <a:ea typeface="Osaka"/>
                <a:cs typeface="Arial" pitchFamily="34" charset="0"/>
              </a:rPr>
              <a:pPr algn="r"/>
              <a:t>87</a:t>
            </a:fld>
            <a:endParaRPr lang="en-US" altLang="ja-JP" sz="1100">
              <a:ea typeface="Osaka"/>
              <a:cs typeface="Arial" pitchFamily="34" charset="0"/>
            </a:endParaRPr>
          </a:p>
        </p:txBody>
      </p:sp>
      <p:sp>
        <p:nvSpPr>
          <p:cNvPr id="760837" name="Rectangle 2"/>
          <p:cNvSpPr>
            <a:spLocks noGrp="1" noRot="1" noChangeAspect="1" noChangeArrowheads="1" noTextEdit="1"/>
          </p:cNvSpPr>
          <p:nvPr>
            <p:ph type="sldImg"/>
          </p:nvPr>
        </p:nvSpPr>
        <p:spPr>
          <a:xfrm>
            <a:off x="1143000" y="685800"/>
            <a:ext cx="4568825" cy="3427413"/>
          </a:xfrm>
          <a:ln/>
        </p:spPr>
      </p:sp>
      <p:sp>
        <p:nvSpPr>
          <p:cNvPr id="760838"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60839"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78E669BD-5728-4178-A352-77B0DAB5FA61}" type="slidenum">
              <a:rPr lang="en-US" altLang="ja-JP"/>
              <a:pPr/>
              <a:t>88</a:t>
            </a:fld>
            <a:endParaRPr lang="en-US" altLang="ja-JP"/>
          </a:p>
        </p:txBody>
      </p:sp>
      <p:sp>
        <p:nvSpPr>
          <p:cNvPr id="76083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E19AF3F-9878-42EC-8E06-91C7717866AB}" type="slidenum">
              <a:rPr lang="en-US" altLang="ja-JP" sz="1100">
                <a:ea typeface="Osaka"/>
                <a:cs typeface="Arial" pitchFamily="34" charset="0"/>
              </a:rPr>
              <a:pPr algn="r"/>
              <a:t>88</a:t>
            </a:fld>
            <a:endParaRPr lang="en-US" altLang="ja-JP" sz="1100">
              <a:ea typeface="Osaka"/>
              <a:cs typeface="Arial" pitchFamily="34" charset="0"/>
            </a:endParaRPr>
          </a:p>
        </p:txBody>
      </p:sp>
      <p:sp>
        <p:nvSpPr>
          <p:cNvPr id="760835"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AB8B74B-D193-4D67-AC1A-D78B9CE1C3C8}" type="slidenum">
              <a:rPr lang="en-US" altLang="ja-JP" sz="1100">
                <a:ea typeface="Osaka"/>
                <a:cs typeface="Arial" pitchFamily="34" charset="0"/>
              </a:rPr>
              <a:pPr algn="r"/>
              <a:t>88</a:t>
            </a:fld>
            <a:endParaRPr lang="en-US" altLang="ja-JP" sz="1100">
              <a:ea typeface="Osaka"/>
              <a:cs typeface="Arial" pitchFamily="34" charset="0"/>
            </a:endParaRPr>
          </a:p>
        </p:txBody>
      </p:sp>
      <p:sp>
        <p:nvSpPr>
          <p:cNvPr id="76083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A207B88B-5F38-4D7F-936B-9EBA2F6EACAA}" type="slidenum">
              <a:rPr lang="en-US" altLang="ja-JP" sz="1100">
                <a:ea typeface="Osaka"/>
                <a:cs typeface="Arial" pitchFamily="34" charset="0"/>
              </a:rPr>
              <a:pPr algn="r"/>
              <a:t>88</a:t>
            </a:fld>
            <a:endParaRPr lang="en-US" altLang="ja-JP" sz="1100">
              <a:ea typeface="Osaka"/>
              <a:cs typeface="Arial" pitchFamily="34" charset="0"/>
            </a:endParaRPr>
          </a:p>
        </p:txBody>
      </p:sp>
      <p:sp>
        <p:nvSpPr>
          <p:cNvPr id="760837" name="Rectangle 2"/>
          <p:cNvSpPr>
            <a:spLocks noGrp="1" noRot="1" noChangeAspect="1" noChangeArrowheads="1" noTextEdit="1"/>
          </p:cNvSpPr>
          <p:nvPr>
            <p:ph type="sldImg"/>
          </p:nvPr>
        </p:nvSpPr>
        <p:spPr>
          <a:xfrm>
            <a:off x="1143000" y="685800"/>
            <a:ext cx="4568825" cy="3427413"/>
          </a:xfrm>
          <a:ln/>
        </p:spPr>
      </p:sp>
      <p:sp>
        <p:nvSpPr>
          <p:cNvPr id="760838"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60839"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44DD482E-F90F-415B-AB20-49E9B9938E0E}" type="slidenum">
              <a:rPr lang="en-US" altLang="ja-JP"/>
              <a:pPr/>
              <a:t>89</a:t>
            </a:fld>
            <a:endParaRPr lang="en-US" altLang="ja-JP"/>
          </a:p>
        </p:txBody>
      </p:sp>
      <p:sp>
        <p:nvSpPr>
          <p:cNvPr id="76288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1791F740-6953-4F2D-B14F-B0A6B1527D07}" type="slidenum">
              <a:rPr lang="en-US" altLang="ja-JP" sz="1100">
                <a:ea typeface="Osaka"/>
                <a:cs typeface="Arial" pitchFamily="34" charset="0"/>
              </a:rPr>
              <a:pPr algn="r"/>
              <a:t>89</a:t>
            </a:fld>
            <a:endParaRPr lang="en-US" altLang="ja-JP" sz="1100">
              <a:ea typeface="Osaka"/>
              <a:cs typeface="Arial" pitchFamily="34" charset="0"/>
            </a:endParaRPr>
          </a:p>
        </p:txBody>
      </p:sp>
      <p:sp>
        <p:nvSpPr>
          <p:cNvPr id="762883"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024D32CF-B320-47E9-A3AD-D5F2E0503400}" type="slidenum">
              <a:rPr lang="en-US" altLang="ja-JP" sz="1100">
                <a:ea typeface="Osaka"/>
                <a:cs typeface="Arial" pitchFamily="34" charset="0"/>
              </a:rPr>
              <a:pPr algn="r"/>
              <a:t>89</a:t>
            </a:fld>
            <a:endParaRPr lang="en-US" altLang="ja-JP" sz="1100">
              <a:ea typeface="Osaka"/>
              <a:cs typeface="Arial" pitchFamily="34" charset="0"/>
            </a:endParaRPr>
          </a:p>
        </p:txBody>
      </p:sp>
      <p:sp>
        <p:nvSpPr>
          <p:cNvPr id="762884"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8DE7E13E-63A6-4469-AD0B-5E399CBD9B16}" type="slidenum">
              <a:rPr lang="en-US" altLang="ja-JP" sz="1100">
                <a:ea typeface="Osaka"/>
                <a:cs typeface="Arial" pitchFamily="34" charset="0"/>
              </a:rPr>
              <a:pPr algn="r"/>
              <a:t>89</a:t>
            </a:fld>
            <a:endParaRPr lang="en-US" altLang="ja-JP" sz="1100">
              <a:ea typeface="Osaka"/>
              <a:cs typeface="Arial" pitchFamily="34" charset="0"/>
            </a:endParaRPr>
          </a:p>
        </p:txBody>
      </p:sp>
      <p:sp>
        <p:nvSpPr>
          <p:cNvPr id="762885" name="Rectangle 2"/>
          <p:cNvSpPr>
            <a:spLocks noGrp="1" noRot="1" noChangeAspect="1" noChangeArrowheads="1" noTextEdit="1"/>
          </p:cNvSpPr>
          <p:nvPr>
            <p:ph type="sldImg"/>
          </p:nvPr>
        </p:nvSpPr>
        <p:spPr>
          <a:xfrm>
            <a:off x="1143000" y="685800"/>
            <a:ext cx="4568825" cy="3427413"/>
          </a:xfrm>
          <a:ln/>
        </p:spPr>
      </p:sp>
      <p:sp>
        <p:nvSpPr>
          <p:cNvPr id="762886"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62887"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8</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AB403E2F-AE46-442B-B7D1-0D2590B2AB77}" type="slidenum">
              <a:rPr lang="ja-JP" altLang="en-US" smtClean="0"/>
              <a:pPr>
                <a:defRPr/>
              </a:pPr>
              <a:t>90</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 2013 T-Engine Forum, All Rights Reserved</a:t>
            </a:r>
            <a:endParaRPr lang="en-US" altLang="ja-JP"/>
          </a:p>
        </p:txBody>
      </p:sp>
    </p:spTree>
    <p:extLst>
      <p:ext uri="{BB962C8B-B14F-4D97-AF65-F5344CB8AC3E}">
        <p14:creationId xmlns:p14="http://schemas.microsoft.com/office/powerpoint/2010/main" val="210221676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AB403E2F-AE46-442B-B7D1-0D2590B2AB77}" type="slidenum">
              <a:rPr lang="ja-JP" altLang="en-US" smtClean="0"/>
              <a:pPr>
                <a:defRPr/>
              </a:pPr>
              <a:t>91</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 2013 T-Engine Forum, All Rights Reserved</a:t>
            </a:r>
            <a:endParaRPr lang="en-US" altLang="ja-JP"/>
          </a:p>
        </p:txBody>
      </p:sp>
    </p:spTree>
    <p:extLst>
      <p:ext uri="{BB962C8B-B14F-4D97-AF65-F5344CB8AC3E}">
        <p14:creationId xmlns:p14="http://schemas.microsoft.com/office/powerpoint/2010/main" val="157743056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6"/>
          <p:cNvSpPr>
            <a:spLocks noGrp="1" noChangeArrowheads="1"/>
          </p:cNvSpPr>
          <p:nvPr>
            <p:ph type="ftr" sz="quarter" idx="4"/>
          </p:nvPr>
        </p:nvSpPr>
        <p:spPr>
          <a:ln/>
        </p:spPr>
        <p:txBody>
          <a:bodyPr/>
          <a:lstStyle/>
          <a:p>
            <a:r>
              <a:rPr lang="en-US" altLang="ja-JP"/>
              <a:t>Copyright 2010 FUJITSU ELECTRONICS INC.</a:t>
            </a:r>
          </a:p>
        </p:txBody>
      </p:sp>
      <p:sp>
        <p:nvSpPr>
          <p:cNvPr id="11" name="Rectangle 7"/>
          <p:cNvSpPr>
            <a:spLocks noGrp="1" noChangeArrowheads="1"/>
          </p:cNvSpPr>
          <p:nvPr>
            <p:ph type="sldNum" sz="quarter" idx="5"/>
          </p:nvPr>
        </p:nvSpPr>
        <p:spPr>
          <a:ln/>
        </p:spPr>
        <p:txBody>
          <a:bodyPr/>
          <a:lstStyle/>
          <a:p>
            <a:fld id="{17D87666-C171-491D-8E5E-25A5DB146B0E}" type="slidenum">
              <a:rPr lang="en-US" altLang="ja-JP"/>
              <a:pPr/>
              <a:t>92</a:t>
            </a:fld>
            <a:endParaRPr lang="en-US" altLang="ja-JP"/>
          </a:p>
        </p:txBody>
      </p:sp>
      <p:sp>
        <p:nvSpPr>
          <p:cNvPr id="769026"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96578640-40F8-44D6-8B76-E2485B1EA026}" type="slidenum">
              <a:rPr lang="en-US" altLang="ja-JP" sz="1100">
                <a:ea typeface="Osaka"/>
                <a:cs typeface="Arial" pitchFamily="34" charset="0"/>
              </a:rPr>
              <a:pPr algn="r"/>
              <a:t>92</a:t>
            </a:fld>
            <a:endParaRPr lang="en-US" altLang="ja-JP" sz="1100">
              <a:ea typeface="Osaka"/>
              <a:cs typeface="Arial" pitchFamily="34" charset="0"/>
            </a:endParaRPr>
          </a:p>
        </p:txBody>
      </p:sp>
      <p:sp>
        <p:nvSpPr>
          <p:cNvPr id="769027"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19C47682-4456-4A1C-A231-D538DB228969}" type="slidenum">
              <a:rPr lang="en-US" altLang="ja-JP" sz="1100">
                <a:ea typeface="Osaka"/>
                <a:cs typeface="Arial" pitchFamily="34" charset="0"/>
              </a:rPr>
              <a:pPr algn="r"/>
              <a:t>92</a:t>
            </a:fld>
            <a:endParaRPr lang="en-US" altLang="ja-JP" sz="1100">
              <a:ea typeface="Osaka"/>
              <a:cs typeface="Arial" pitchFamily="34" charset="0"/>
            </a:endParaRPr>
          </a:p>
        </p:txBody>
      </p:sp>
      <p:sp>
        <p:nvSpPr>
          <p:cNvPr id="769028"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ECCB69B1-2410-4938-9FF0-AD7B2249A547}" type="slidenum">
              <a:rPr lang="en-US" altLang="ja-JP" sz="1100">
                <a:ea typeface="Osaka"/>
                <a:cs typeface="Arial" pitchFamily="34" charset="0"/>
              </a:rPr>
              <a:pPr algn="r"/>
              <a:t>92</a:t>
            </a:fld>
            <a:endParaRPr lang="en-US" altLang="ja-JP" sz="1100">
              <a:ea typeface="Osaka"/>
              <a:cs typeface="Arial" pitchFamily="34" charset="0"/>
            </a:endParaRPr>
          </a:p>
        </p:txBody>
      </p:sp>
      <p:sp>
        <p:nvSpPr>
          <p:cNvPr id="769029" name="Rectangle 2"/>
          <p:cNvSpPr>
            <a:spLocks noGrp="1" noRot="1" noChangeAspect="1" noChangeArrowheads="1" noTextEdit="1"/>
          </p:cNvSpPr>
          <p:nvPr>
            <p:ph type="sldImg"/>
          </p:nvPr>
        </p:nvSpPr>
        <p:spPr>
          <a:xfrm>
            <a:off x="1143000" y="685800"/>
            <a:ext cx="4568825" cy="3427413"/>
          </a:xfrm>
          <a:ln/>
        </p:spPr>
      </p:sp>
      <p:sp>
        <p:nvSpPr>
          <p:cNvPr id="769030" name="Rectangle 3"/>
          <p:cNvSpPr>
            <a:spLocks noGrp="1" noChangeArrowheads="1"/>
          </p:cNvSpPr>
          <p:nvPr>
            <p:ph type="body" idx="1"/>
          </p:nvPr>
        </p:nvSpPr>
        <p:spPr>
          <a:xfrm>
            <a:off x="686281" y="4343436"/>
            <a:ext cx="5485440" cy="4114143"/>
          </a:xfrm>
        </p:spPr>
        <p:txBody>
          <a:bodyPr lIns="91218" tIns="45609" rIns="91218" bIns="45609"/>
          <a:lstStyle/>
          <a:p>
            <a:endParaRPr lang="ja-JP" altLang="ja-JP"/>
          </a:p>
        </p:txBody>
      </p:sp>
      <p:sp>
        <p:nvSpPr>
          <p:cNvPr id="769031"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AB403E2F-AE46-442B-B7D1-0D2590B2AB77}" type="slidenum">
              <a:rPr lang="ja-JP" altLang="en-US" smtClean="0"/>
              <a:pPr>
                <a:defRPr/>
              </a:pPr>
              <a:t>93</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 2013 T-Engine Forum, All Rights Reserved</a:t>
            </a:r>
            <a:endParaRPr lang="en-US" altLang="ja-JP"/>
          </a:p>
        </p:txBody>
      </p:sp>
    </p:spTree>
    <p:extLst>
      <p:ext uri="{BB962C8B-B14F-4D97-AF65-F5344CB8AC3E}">
        <p14:creationId xmlns:p14="http://schemas.microsoft.com/office/powerpoint/2010/main" val="22346331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96</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98</a:t>
            </a:fld>
            <a:endParaRPr kumimoji="1" lang="ja-JP" altLang="en-US"/>
          </a:p>
        </p:txBody>
      </p:sp>
    </p:spTree>
    <p:extLst>
      <p:ext uri="{BB962C8B-B14F-4D97-AF65-F5344CB8AC3E}">
        <p14:creationId xmlns:p14="http://schemas.microsoft.com/office/powerpoint/2010/main" val="331246796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endParaRPr kumimoji="1" lang="ja-JP" altLang="en-US" sz="1000" dirty="0"/>
          </a:p>
        </p:txBody>
      </p:sp>
      <p:sp>
        <p:nvSpPr>
          <p:cNvPr id="4" name="スライド番号プレースホルダー 3"/>
          <p:cNvSpPr>
            <a:spLocks noGrp="1"/>
          </p:cNvSpPr>
          <p:nvPr>
            <p:ph type="sldNum" sz="quarter" idx="10"/>
          </p:nvPr>
        </p:nvSpPr>
        <p:spPr/>
        <p:txBody>
          <a:bodyPr/>
          <a:lstStyle/>
          <a:p>
            <a:fld id="{FA857BB5-DF78-495D-A10F-506A722A88E4}" type="slidenum">
              <a:rPr kumimoji="1" lang="ja-JP" altLang="en-US" smtClean="0"/>
              <a:t>99</a:t>
            </a:fld>
            <a:endParaRPr kumimoji="1" lang="ja-JP" altLang="en-US"/>
          </a:p>
        </p:txBody>
      </p:sp>
    </p:spTree>
    <p:extLst>
      <p:ext uri="{BB962C8B-B14F-4D97-AF65-F5344CB8AC3E}">
        <p14:creationId xmlns:p14="http://schemas.microsoft.com/office/powerpoint/2010/main" val="297867920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100</a:t>
            </a:fld>
            <a:endParaRPr kumimoji="1" lang="ja-JP" altLang="en-US"/>
          </a:p>
        </p:txBody>
      </p:sp>
    </p:spTree>
    <p:extLst>
      <p:ext uri="{BB962C8B-B14F-4D97-AF65-F5344CB8AC3E}">
        <p14:creationId xmlns:p14="http://schemas.microsoft.com/office/powerpoint/2010/main" val="378015213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102</a:t>
            </a:fld>
            <a:endParaRPr kumimoji="1" lang="ja-JP" altLang="en-US"/>
          </a:p>
        </p:txBody>
      </p:sp>
    </p:spTree>
    <p:extLst>
      <p:ext uri="{BB962C8B-B14F-4D97-AF65-F5344CB8AC3E}">
        <p14:creationId xmlns:p14="http://schemas.microsoft.com/office/powerpoint/2010/main" val="184186174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143000" y="685800"/>
            <a:ext cx="4572000" cy="3429000"/>
          </a:xfrm>
        </p:spPr>
      </p:sp>
      <p:sp>
        <p:nvSpPr>
          <p:cNvPr id="3" name="ノート プレースホルダー 2"/>
          <p:cNvSpPr>
            <a:spLocks noGrp="1"/>
          </p:cNvSpPr>
          <p:nvPr>
            <p:ph type="body" idx="1"/>
          </p:nvPr>
        </p:nvSpPr>
        <p:spPr/>
        <p:txBody>
          <a:bodyPr/>
          <a:lstStyle/>
          <a:p>
            <a:endParaRPr kumimoji="1" lang="ja-JP" altLang="en-US" sz="1000" dirty="0"/>
          </a:p>
        </p:txBody>
      </p:sp>
      <p:sp>
        <p:nvSpPr>
          <p:cNvPr id="4" name="スライド番号プレースホルダー 3"/>
          <p:cNvSpPr>
            <a:spLocks noGrp="1"/>
          </p:cNvSpPr>
          <p:nvPr>
            <p:ph type="sldNum" sz="quarter" idx="10"/>
          </p:nvPr>
        </p:nvSpPr>
        <p:spPr/>
        <p:txBody>
          <a:bodyPr/>
          <a:lstStyle/>
          <a:p>
            <a:fld id="{FA857BB5-DF78-495D-A10F-506A722A88E4}" type="slidenum">
              <a:rPr kumimoji="1" lang="ja-JP" altLang="en-US" smtClean="0"/>
              <a:t>103</a:t>
            </a:fld>
            <a:endParaRPr kumimoji="1" lang="ja-JP" altLang="en-US"/>
          </a:p>
        </p:txBody>
      </p:sp>
    </p:spTree>
    <p:extLst>
      <p:ext uri="{BB962C8B-B14F-4D97-AF65-F5344CB8AC3E}">
        <p14:creationId xmlns:p14="http://schemas.microsoft.com/office/powerpoint/2010/main" val="29786792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9</a:t>
            </a:fld>
            <a:endParaRPr kumimoji="1" lang="ja-JP" altLang="en-US"/>
          </a:p>
        </p:txBody>
      </p:sp>
    </p:spTree>
    <p:extLst>
      <p:ext uri="{BB962C8B-B14F-4D97-AF65-F5344CB8AC3E}">
        <p14:creationId xmlns:p14="http://schemas.microsoft.com/office/powerpoint/2010/main" val="236667128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sz="1000" dirty="0" smtClean="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106</a:t>
            </a:fld>
            <a:endParaRPr kumimoji="1" lang="ja-JP" altLang="en-US"/>
          </a:p>
        </p:txBody>
      </p:sp>
    </p:spTree>
    <p:extLst>
      <p:ext uri="{BB962C8B-B14F-4D97-AF65-F5344CB8AC3E}">
        <p14:creationId xmlns:p14="http://schemas.microsoft.com/office/powerpoint/2010/main" val="381448274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a:p>
        </p:txBody>
      </p:sp>
      <p:sp>
        <p:nvSpPr>
          <p:cNvPr id="4" name="スライド番号プレースホルダー 3"/>
          <p:cNvSpPr>
            <a:spLocks noGrp="1"/>
          </p:cNvSpPr>
          <p:nvPr>
            <p:ph type="sldNum" sz="quarter" idx="10"/>
          </p:nvPr>
        </p:nvSpPr>
        <p:spPr/>
        <p:txBody>
          <a:bodyPr/>
          <a:lstStyle/>
          <a:p>
            <a:fld id="{FA857BB5-DF78-495D-A10F-506A722A88E4}" type="slidenum">
              <a:rPr kumimoji="1" lang="ja-JP" altLang="en-US" smtClean="0"/>
              <a:t>107</a:t>
            </a:fld>
            <a:endParaRPr kumimoji="1" lang="ja-JP" altLang="en-US"/>
          </a:p>
        </p:txBody>
      </p:sp>
    </p:spTree>
    <p:extLst>
      <p:ext uri="{BB962C8B-B14F-4D97-AF65-F5344CB8AC3E}">
        <p14:creationId xmlns:p14="http://schemas.microsoft.com/office/powerpoint/2010/main" val="297867920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108</a:t>
            </a:fld>
            <a:endParaRPr kumimoji="1" lang="ja-JP" altLang="en-US"/>
          </a:p>
        </p:txBody>
      </p:sp>
    </p:spTree>
    <p:extLst>
      <p:ext uri="{BB962C8B-B14F-4D97-AF65-F5344CB8AC3E}">
        <p14:creationId xmlns:p14="http://schemas.microsoft.com/office/powerpoint/2010/main" val="381448274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a:p>
        </p:txBody>
      </p:sp>
      <p:sp>
        <p:nvSpPr>
          <p:cNvPr id="4" name="スライド番号プレースホルダー 3"/>
          <p:cNvSpPr>
            <a:spLocks noGrp="1"/>
          </p:cNvSpPr>
          <p:nvPr>
            <p:ph type="sldNum" sz="quarter" idx="10"/>
          </p:nvPr>
        </p:nvSpPr>
        <p:spPr/>
        <p:txBody>
          <a:bodyPr/>
          <a:lstStyle/>
          <a:p>
            <a:fld id="{FA857BB5-DF78-495D-A10F-506A722A88E4}" type="slidenum">
              <a:rPr kumimoji="1" lang="ja-JP" altLang="en-US" smtClean="0"/>
              <a:t>109</a:t>
            </a:fld>
            <a:endParaRPr kumimoji="1" lang="ja-JP" altLang="en-US"/>
          </a:p>
        </p:txBody>
      </p:sp>
    </p:spTree>
    <p:extLst>
      <p:ext uri="{BB962C8B-B14F-4D97-AF65-F5344CB8AC3E}">
        <p14:creationId xmlns:p14="http://schemas.microsoft.com/office/powerpoint/2010/main" val="297867920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sz="1000" dirty="0"/>
          </a:p>
        </p:txBody>
      </p:sp>
      <p:sp>
        <p:nvSpPr>
          <p:cNvPr id="4" name="スライド番号プレースホルダー 3"/>
          <p:cNvSpPr>
            <a:spLocks noGrp="1"/>
          </p:cNvSpPr>
          <p:nvPr>
            <p:ph type="sldNum" sz="quarter" idx="10"/>
          </p:nvPr>
        </p:nvSpPr>
        <p:spPr/>
        <p:txBody>
          <a:bodyPr/>
          <a:lstStyle/>
          <a:p>
            <a:fld id="{FA857BB5-DF78-495D-A10F-506A722A88E4}" type="slidenum">
              <a:rPr kumimoji="1" lang="ja-JP" altLang="en-US" smtClean="0"/>
              <a:t>110</a:t>
            </a:fld>
            <a:endParaRPr kumimoji="1" lang="ja-JP" altLang="en-US"/>
          </a:p>
        </p:txBody>
      </p:sp>
    </p:spTree>
    <p:extLst>
      <p:ext uri="{BB962C8B-B14F-4D97-AF65-F5344CB8AC3E}">
        <p14:creationId xmlns:p14="http://schemas.microsoft.com/office/powerpoint/2010/main" val="29786792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A93FA5A-E595-43A3-A17A-97DCFFC3BE1E}" type="slidenum">
              <a:rPr kumimoji="1" lang="ja-JP" altLang="en-US" smtClean="0"/>
              <a:t>111</a:t>
            </a:fld>
            <a:endParaRPr kumimoji="1" lang="ja-JP" altLang="en-US"/>
          </a:p>
        </p:txBody>
      </p:sp>
    </p:spTree>
    <p:extLst>
      <p:ext uri="{BB962C8B-B14F-4D97-AF65-F5344CB8AC3E}">
        <p14:creationId xmlns:p14="http://schemas.microsoft.com/office/powerpoint/2010/main" val="201505479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6"/>
          <p:cNvSpPr>
            <a:spLocks noGrp="1" noChangeArrowheads="1"/>
          </p:cNvSpPr>
          <p:nvPr>
            <p:ph type="ftr" sz="quarter" idx="4"/>
          </p:nvPr>
        </p:nvSpPr>
        <p:spPr>
          <a:ln/>
        </p:spPr>
        <p:txBody>
          <a:bodyPr/>
          <a:lstStyle/>
          <a:p>
            <a:r>
              <a:rPr lang="en-US" altLang="ja-JP"/>
              <a:t>Copyright 2010 FUJITSU ELECTRONICS INC.</a:t>
            </a:r>
          </a:p>
        </p:txBody>
      </p:sp>
      <p:sp>
        <p:nvSpPr>
          <p:cNvPr id="12" name="Rectangle 7"/>
          <p:cNvSpPr>
            <a:spLocks noGrp="1" noChangeArrowheads="1"/>
          </p:cNvSpPr>
          <p:nvPr>
            <p:ph type="sldNum" sz="quarter" idx="5"/>
          </p:nvPr>
        </p:nvSpPr>
        <p:spPr>
          <a:ln/>
        </p:spPr>
        <p:txBody>
          <a:bodyPr/>
          <a:lstStyle/>
          <a:p>
            <a:fld id="{0540A6BF-755A-4A60-9207-DC4E1E796879}" type="slidenum">
              <a:rPr lang="en-US" altLang="ja-JP"/>
              <a:pPr/>
              <a:t>112</a:t>
            </a:fld>
            <a:endParaRPr lang="en-US" altLang="ja-JP"/>
          </a:p>
        </p:txBody>
      </p:sp>
      <p:sp>
        <p:nvSpPr>
          <p:cNvPr id="775170"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85D229F8-B412-4830-9DFB-D12F8A23CF5B}" type="slidenum">
              <a:rPr lang="en-US" altLang="ja-JP" sz="1100">
                <a:ea typeface="Osaka"/>
                <a:cs typeface="Arial" pitchFamily="34" charset="0"/>
              </a:rPr>
              <a:pPr algn="r"/>
              <a:t>112</a:t>
            </a:fld>
            <a:endParaRPr lang="en-US" altLang="ja-JP" sz="1100">
              <a:ea typeface="Osaka"/>
              <a:cs typeface="Arial" pitchFamily="34" charset="0"/>
            </a:endParaRPr>
          </a:p>
        </p:txBody>
      </p:sp>
      <p:sp>
        <p:nvSpPr>
          <p:cNvPr id="775171"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B52B24D5-9E57-44B7-8B24-6CF291C904F7}" type="slidenum">
              <a:rPr lang="en-US" altLang="ja-JP" sz="1100">
                <a:ea typeface="Osaka"/>
                <a:cs typeface="Arial" pitchFamily="34" charset="0"/>
              </a:rPr>
              <a:pPr algn="r"/>
              <a:t>112</a:t>
            </a:fld>
            <a:endParaRPr lang="en-US" altLang="ja-JP" sz="1100">
              <a:ea typeface="Osaka"/>
              <a:cs typeface="Arial" pitchFamily="34" charset="0"/>
            </a:endParaRPr>
          </a:p>
        </p:txBody>
      </p:sp>
      <p:sp>
        <p:nvSpPr>
          <p:cNvPr id="775172"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0DC3264F-69A6-41A9-8E08-D90A2B8D11FB}" type="slidenum">
              <a:rPr lang="en-US" altLang="ja-JP" sz="1100">
                <a:ea typeface="Osaka"/>
                <a:cs typeface="Arial" pitchFamily="34" charset="0"/>
              </a:rPr>
              <a:pPr algn="r"/>
              <a:t>112</a:t>
            </a:fld>
            <a:endParaRPr lang="en-US" altLang="ja-JP" sz="1100">
              <a:ea typeface="Osaka"/>
              <a:cs typeface="Arial" pitchFamily="34" charset="0"/>
            </a:endParaRPr>
          </a:p>
        </p:txBody>
      </p:sp>
      <p:sp>
        <p:nvSpPr>
          <p:cNvPr id="775173" name="スライド番号プレースホルダ 6"/>
          <p:cNvSpPr txBox="1">
            <a:spLocks noGrp="1"/>
          </p:cNvSpPr>
          <p:nvPr/>
        </p:nvSpPr>
        <p:spPr bwMode="auto">
          <a:xfrm>
            <a:off x="6152524" y="8685413"/>
            <a:ext cx="703877" cy="457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88" tIns="44095" rIns="88188" bIns="44095" anchor="b"/>
          <a:lstStyle>
            <a:lvl1pPr algn="l" defTabSz="882650" fontAlgn="base">
              <a:defRPr kumimoji="1">
                <a:solidFill>
                  <a:schemeClr val="tx1"/>
                </a:solidFill>
                <a:latin typeface="Arial" pitchFamily="34" charset="0"/>
                <a:ea typeface="ＭＳ Ｐゴシック" pitchFamily="50" charset="-128"/>
              </a:defRPr>
            </a:lvl1pPr>
            <a:lvl2pPr marL="717550" indent="-276225" algn="l" defTabSz="882650" fontAlgn="base">
              <a:defRPr kumimoji="1">
                <a:solidFill>
                  <a:schemeClr val="tx1"/>
                </a:solidFill>
                <a:latin typeface="Arial" pitchFamily="34" charset="0"/>
                <a:ea typeface="ＭＳ Ｐゴシック" pitchFamily="50" charset="-128"/>
              </a:defRPr>
            </a:lvl2pPr>
            <a:lvl3pPr marL="1104900" indent="-222250" algn="l" defTabSz="882650" fontAlgn="base">
              <a:defRPr kumimoji="1">
                <a:solidFill>
                  <a:schemeClr val="tx1"/>
                </a:solidFill>
                <a:latin typeface="Arial" pitchFamily="34" charset="0"/>
                <a:ea typeface="ＭＳ Ｐゴシック" pitchFamily="50" charset="-128"/>
              </a:defRPr>
            </a:lvl3pPr>
            <a:lvl4pPr marL="1546225" indent="-220663" algn="l" defTabSz="882650" fontAlgn="base">
              <a:defRPr kumimoji="1">
                <a:solidFill>
                  <a:schemeClr val="tx1"/>
                </a:solidFill>
                <a:latin typeface="Arial" pitchFamily="34" charset="0"/>
                <a:ea typeface="ＭＳ Ｐゴシック" pitchFamily="50" charset="-128"/>
              </a:defRPr>
            </a:lvl4pPr>
            <a:lvl5pPr marL="1987550" indent="-220663" algn="l" defTabSz="882650" fontAlgn="base">
              <a:defRPr kumimoji="1">
                <a:solidFill>
                  <a:schemeClr val="tx1"/>
                </a:solidFill>
                <a:latin typeface="Arial" pitchFamily="34" charset="0"/>
                <a:ea typeface="ＭＳ Ｐゴシック" pitchFamily="50" charset="-128"/>
              </a:defRPr>
            </a:lvl5pPr>
            <a:lvl6pPr marL="2444750" indent="-220663" defTabSz="882650"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882650"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882650"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882650" fontAlgn="base">
              <a:spcBef>
                <a:spcPct val="0"/>
              </a:spcBef>
              <a:spcAft>
                <a:spcPct val="0"/>
              </a:spcAft>
              <a:defRPr kumimoji="1">
                <a:solidFill>
                  <a:schemeClr val="tx1"/>
                </a:solidFill>
                <a:latin typeface="Arial" pitchFamily="34" charset="0"/>
                <a:ea typeface="ＭＳ Ｐゴシック" pitchFamily="50" charset="-128"/>
              </a:defRPr>
            </a:lvl9pPr>
          </a:lstStyle>
          <a:p>
            <a:pPr algn="r"/>
            <a:fld id="{A817661D-DD8B-4376-AAC7-D76265D59002}" type="slidenum">
              <a:rPr lang="en-US" altLang="ja-JP" sz="1100">
                <a:ea typeface="Osaka"/>
                <a:cs typeface="Arial" pitchFamily="34" charset="0"/>
              </a:rPr>
              <a:pPr algn="r"/>
              <a:t>112</a:t>
            </a:fld>
            <a:endParaRPr lang="en-US" altLang="ja-JP" sz="1100">
              <a:ea typeface="Osaka"/>
              <a:cs typeface="Arial" pitchFamily="34" charset="0"/>
            </a:endParaRPr>
          </a:p>
        </p:txBody>
      </p:sp>
      <p:sp>
        <p:nvSpPr>
          <p:cNvPr id="775174" name="スライド イメージ プレースホルダ 1"/>
          <p:cNvSpPr>
            <a:spLocks noGrp="1" noRot="1" noChangeAspect="1" noTextEdit="1"/>
          </p:cNvSpPr>
          <p:nvPr>
            <p:ph type="sldImg"/>
          </p:nvPr>
        </p:nvSpPr>
        <p:spPr>
          <a:xfrm>
            <a:off x="1139825" y="681038"/>
            <a:ext cx="4579938" cy="3435350"/>
          </a:xfrm>
          <a:ln/>
        </p:spPr>
      </p:sp>
      <p:sp>
        <p:nvSpPr>
          <p:cNvPr id="775175" name="ノート プレースホルダ 2"/>
          <p:cNvSpPr>
            <a:spLocks noGrp="1"/>
          </p:cNvSpPr>
          <p:nvPr>
            <p:ph type="body" idx="1"/>
          </p:nvPr>
        </p:nvSpPr>
        <p:spPr>
          <a:xfrm>
            <a:off x="915041" y="4343436"/>
            <a:ext cx="5027920" cy="4118524"/>
          </a:xfrm>
        </p:spPr>
        <p:txBody>
          <a:bodyPr wrap="none" lIns="95448" tIns="47725" rIns="95448" bIns="47725" anchor="ctr"/>
          <a:lstStyle/>
          <a:p>
            <a:endParaRPr lang="ja-JP" altLang="ja-JP" sz="1000" dirty="0"/>
          </a:p>
        </p:txBody>
      </p:sp>
      <p:sp>
        <p:nvSpPr>
          <p:cNvPr id="775176" name="Rectangle 9"/>
          <p:cNvSpPr txBox="1">
            <a:spLocks noGrp="1" noChangeArrowheads="1"/>
          </p:cNvSpPr>
          <p:nvPr/>
        </p:nvSpPr>
        <p:spPr bwMode="auto">
          <a:xfrm>
            <a:off x="0" y="8683952"/>
            <a:ext cx="3740145" cy="45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97" tIns="46049" rIns="92097" bIns="46049" anchor="b"/>
          <a:lstStyle>
            <a:lvl1pPr algn="l" defTabSz="922338" fontAlgn="base">
              <a:defRPr kumimoji="1">
                <a:solidFill>
                  <a:schemeClr val="tx1"/>
                </a:solidFill>
                <a:latin typeface="Arial" pitchFamily="34" charset="0"/>
                <a:ea typeface="ＭＳ Ｐゴシック" pitchFamily="50" charset="-128"/>
              </a:defRPr>
            </a:lvl1pPr>
            <a:lvl2pPr marL="717550" indent="-276225" algn="l" defTabSz="922338" fontAlgn="base">
              <a:defRPr kumimoji="1">
                <a:solidFill>
                  <a:schemeClr val="tx1"/>
                </a:solidFill>
                <a:latin typeface="Arial" pitchFamily="34" charset="0"/>
                <a:ea typeface="ＭＳ Ｐゴシック" pitchFamily="50" charset="-128"/>
              </a:defRPr>
            </a:lvl2pPr>
            <a:lvl3pPr marL="1104900" indent="-222250" algn="l" defTabSz="922338" fontAlgn="base">
              <a:defRPr kumimoji="1">
                <a:solidFill>
                  <a:schemeClr val="tx1"/>
                </a:solidFill>
                <a:latin typeface="Arial" pitchFamily="34" charset="0"/>
                <a:ea typeface="ＭＳ Ｐゴシック" pitchFamily="50" charset="-128"/>
              </a:defRPr>
            </a:lvl3pPr>
            <a:lvl4pPr marL="1546225" indent="-220663" algn="l" defTabSz="922338" fontAlgn="base">
              <a:defRPr kumimoji="1">
                <a:solidFill>
                  <a:schemeClr val="tx1"/>
                </a:solidFill>
                <a:latin typeface="Arial" pitchFamily="34" charset="0"/>
                <a:ea typeface="ＭＳ Ｐゴシック" pitchFamily="50" charset="-128"/>
              </a:defRPr>
            </a:lvl4pPr>
            <a:lvl5pPr marL="1987550" indent="-220663" algn="l" defTabSz="922338" fontAlgn="base">
              <a:defRPr kumimoji="1">
                <a:solidFill>
                  <a:schemeClr val="tx1"/>
                </a:solidFill>
                <a:latin typeface="Arial" pitchFamily="34" charset="0"/>
                <a:ea typeface="ＭＳ Ｐゴシック" pitchFamily="50" charset="-128"/>
              </a:defRPr>
            </a:lvl5pPr>
            <a:lvl6pPr marL="2444750" indent="-220663" defTabSz="922338" fontAlgn="base">
              <a:spcBef>
                <a:spcPct val="0"/>
              </a:spcBef>
              <a:spcAft>
                <a:spcPct val="0"/>
              </a:spcAft>
              <a:defRPr kumimoji="1">
                <a:solidFill>
                  <a:schemeClr val="tx1"/>
                </a:solidFill>
                <a:latin typeface="Arial" pitchFamily="34" charset="0"/>
                <a:ea typeface="ＭＳ Ｐゴシック" pitchFamily="50" charset="-128"/>
              </a:defRPr>
            </a:lvl6pPr>
            <a:lvl7pPr marL="2901950" indent="-220663" defTabSz="922338" fontAlgn="base">
              <a:spcBef>
                <a:spcPct val="0"/>
              </a:spcBef>
              <a:spcAft>
                <a:spcPct val="0"/>
              </a:spcAft>
              <a:defRPr kumimoji="1">
                <a:solidFill>
                  <a:schemeClr val="tx1"/>
                </a:solidFill>
                <a:latin typeface="Arial" pitchFamily="34" charset="0"/>
                <a:ea typeface="ＭＳ Ｐゴシック" pitchFamily="50" charset="-128"/>
              </a:defRPr>
            </a:lvl7pPr>
            <a:lvl8pPr marL="3359150" indent="-220663" defTabSz="922338" fontAlgn="base">
              <a:spcBef>
                <a:spcPct val="0"/>
              </a:spcBef>
              <a:spcAft>
                <a:spcPct val="0"/>
              </a:spcAft>
              <a:defRPr kumimoji="1">
                <a:solidFill>
                  <a:schemeClr val="tx1"/>
                </a:solidFill>
                <a:latin typeface="Arial" pitchFamily="34" charset="0"/>
                <a:ea typeface="ＭＳ Ｐゴシック" pitchFamily="50" charset="-128"/>
              </a:defRPr>
            </a:lvl8pPr>
            <a:lvl9pPr marL="3816350" indent="-220663" defTabSz="9223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400">
                <a:latin typeface="Times" pitchFamily="18" charset="0"/>
                <a:ea typeface="Osaka"/>
              </a:rPr>
              <a:t>© 2012 T-Engine Forum, All Rights Reserved</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AB403E2F-AE46-442B-B7D1-0D2590B2AB77}" type="slidenum">
              <a:rPr lang="ja-JP" altLang="en-US" smtClean="0"/>
              <a:pPr>
                <a:defRPr/>
              </a:pPr>
              <a:t>113</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 2013 T-Engine Forum, All Rights Reserved</a:t>
            </a:r>
            <a:endParaRPr lang="en-US" altLang="ja-JP"/>
          </a:p>
        </p:txBody>
      </p:sp>
    </p:spTree>
    <p:extLst>
      <p:ext uri="{BB962C8B-B14F-4D97-AF65-F5344CB8AC3E}">
        <p14:creationId xmlns:p14="http://schemas.microsoft.com/office/powerpoint/2010/main" val="256379745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AB403E2F-AE46-442B-B7D1-0D2590B2AB77}" type="slidenum">
              <a:rPr lang="ja-JP" altLang="en-US" smtClean="0"/>
              <a:pPr>
                <a:defRPr/>
              </a:pPr>
              <a:t>114</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 2013 T-Engine Forum, All Rights Reserved</a:t>
            </a:r>
            <a:endParaRPr lang="en-US" altLang="ja-JP"/>
          </a:p>
        </p:txBody>
      </p:sp>
    </p:spTree>
    <p:extLst>
      <p:ext uri="{BB962C8B-B14F-4D97-AF65-F5344CB8AC3E}">
        <p14:creationId xmlns:p14="http://schemas.microsoft.com/office/powerpoint/2010/main" val="381050294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スライド番号プレースホルダ 6"/>
          <p:cNvSpPr>
            <a:spLocks noGrp="1"/>
          </p:cNvSpPr>
          <p:nvPr>
            <p:ph type="sldNum" sz="quarter" idx="5"/>
          </p:nvPr>
        </p:nvSpPr>
        <p:spPr>
          <a:noFill/>
        </p:spPr>
        <p:txBody>
          <a:bodyPr/>
          <a:lstStyle/>
          <a:p>
            <a:fld id="{1CAB5037-BDA9-4A43-B863-110EFF01EE31}" type="slidenum">
              <a:rPr lang="ja-JP" altLang="en-US" smtClean="0"/>
              <a:pPr/>
              <a:t>115</a:t>
            </a:fld>
            <a:endParaRPr lang="en-US" altLang="ja-JP" smtClean="0"/>
          </a:p>
        </p:txBody>
      </p:sp>
      <p:sp>
        <p:nvSpPr>
          <p:cNvPr id="72706"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DEF1D5D4-746C-46FA-8364-E037F3F6C32D}" type="slidenum">
              <a:rPr lang="ja-JP" altLang="en-US" sz="1100">
                <a:latin typeface="Arial" charset="0"/>
                <a:cs typeface="Arial" charset="0"/>
              </a:rPr>
              <a:pPr algn="r" defTabSz="882654"/>
              <a:t>115</a:t>
            </a:fld>
            <a:endParaRPr lang="en-US" altLang="ja-JP" sz="1100">
              <a:latin typeface="Arial" charset="0"/>
              <a:cs typeface="Arial" charset="0"/>
            </a:endParaRPr>
          </a:p>
        </p:txBody>
      </p:sp>
      <p:sp>
        <p:nvSpPr>
          <p:cNvPr id="72707"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443F4746-59D5-47EA-90A6-83EE27BD4EFA}" type="slidenum">
              <a:rPr lang="ja-JP" altLang="en-US" sz="1100">
                <a:latin typeface="Arial" charset="0"/>
                <a:cs typeface="Arial" charset="0"/>
              </a:rPr>
              <a:pPr algn="r" defTabSz="882654"/>
              <a:t>115</a:t>
            </a:fld>
            <a:endParaRPr lang="en-US" altLang="ja-JP" sz="1100">
              <a:latin typeface="Arial" charset="0"/>
              <a:cs typeface="Arial" charset="0"/>
            </a:endParaRPr>
          </a:p>
        </p:txBody>
      </p:sp>
      <p:sp>
        <p:nvSpPr>
          <p:cNvPr id="72708" name="スライド番号プレースホルダ 6"/>
          <p:cNvSpPr txBox="1">
            <a:spLocks noGrp="1"/>
          </p:cNvSpPr>
          <p:nvPr/>
        </p:nvSpPr>
        <p:spPr bwMode="auto">
          <a:xfrm>
            <a:off x="6153289" y="8686431"/>
            <a:ext cx="703094" cy="456097"/>
          </a:xfrm>
          <a:prstGeom prst="rect">
            <a:avLst/>
          </a:prstGeom>
          <a:noFill/>
          <a:ln w="9525">
            <a:noFill/>
            <a:miter lim="800000"/>
            <a:headEnd/>
            <a:tailEnd/>
          </a:ln>
        </p:spPr>
        <p:txBody>
          <a:bodyPr lIns="88193" tIns="44097" rIns="88193" bIns="44097" anchor="b"/>
          <a:lstStyle/>
          <a:p>
            <a:pPr algn="r" defTabSz="882654"/>
            <a:fld id="{89A0F8F6-7DA3-4376-BC4F-A31C79DF9465}" type="slidenum">
              <a:rPr lang="ja-JP" altLang="en-US" sz="1100">
                <a:latin typeface="Arial" charset="0"/>
                <a:cs typeface="Arial" charset="0"/>
              </a:rPr>
              <a:pPr algn="r" defTabSz="882654"/>
              <a:t>115</a:t>
            </a:fld>
            <a:endParaRPr lang="en-US" altLang="ja-JP" sz="1100">
              <a:latin typeface="Arial" charset="0"/>
              <a:cs typeface="Arial" charset="0"/>
            </a:endParaRPr>
          </a:p>
        </p:txBody>
      </p:sp>
      <p:sp>
        <p:nvSpPr>
          <p:cNvPr id="72709" name="Rectangle 2"/>
          <p:cNvSpPr>
            <a:spLocks noGrp="1" noRot="1" noChangeAspect="1" noChangeArrowheads="1" noTextEdit="1"/>
          </p:cNvSpPr>
          <p:nvPr>
            <p:ph type="sldImg"/>
          </p:nvPr>
        </p:nvSpPr>
        <p:spPr>
          <a:ln/>
        </p:spPr>
      </p:sp>
      <p:sp>
        <p:nvSpPr>
          <p:cNvPr id="72710" name="Rectangle 3"/>
          <p:cNvSpPr>
            <a:spLocks noGrp="1" noChangeArrowheads="1"/>
          </p:cNvSpPr>
          <p:nvPr>
            <p:ph type="body" idx="1"/>
          </p:nvPr>
        </p:nvSpPr>
        <p:spPr>
          <a:noFill/>
          <a:ln/>
        </p:spPr>
        <p:txBody>
          <a:bodyPr/>
          <a:lstStyle/>
          <a:p>
            <a:endParaRPr lang="ja-JP" altLang="en-US" smtClean="0">
              <a:latin typeface="Arial" charset="0"/>
              <a:ea typeface="ＭＳ Ｐゴシック" charset="-128"/>
              <a:cs typeface="ＤＦＧ華康ゴシック体W5"/>
            </a:endParaRPr>
          </a:p>
        </p:txBody>
      </p:sp>
      <p:sp>
        <p:nvSpPr>
          <p:cNvPr id="72711" name="Rectangle 9"/>
          <p:cNvSpPr txBox="1">
            <a:spLocks noGrp="1" noChangeArrowheads="1"/>
          </p:cNvSpPr>
          <p:nvPr/>
        </p:nvSpPr>
        <p:spPr bwMode="auto">
          <a:xfrm>
            <a:off x="1" y="8684962"/>
            <a:ext cx="3740139" cy="457568"/>
          </a:xfrm>
          <a:prstGeom prst="rect">
            <a:avLst/>
          </a:prstGeom>
          <a:noFill/>
          <a:ln w="9525">
            <a:noFill/>
            <a:miter lim="800000"/>
            <a:headEnd/>
            <a:tailEnd/>
          </a:ln>
        </p:spPr>
        <p:txBody>
          <a:bodyPr lIns="92103" tIns="46052" rIns="92103" bIns="46052" anchor="b"/>
          <a:lstStyle/>
          <a:p>
            <a:r>
              <a:rPr lang="en-US" altLang="ja-JP" sz="1400">
                <a:latin typeface="Times" pitchFamily="18" charset="0"/>
              </a:rPr>
              <a:t>© 2012 T-Engine Forum, All Rights Reserved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15" name="日付プレースホルダー 14"/>
          <p:cNvSpPr>
            <a:spLocks noGrp="1"/>
          </p:cNvSpPr>
          <p:nvPr>
            <p:ph type="dt" sz="half" idx="10"/>
          </p:nvPr>
        </p:nvSpPr>
        <p:spPr/>
        <p:txBody>
          <a:bodyPr/>
          <a:lstStyle/>
          <a:p>
            <a:endParaRPr kumimoji="1" lang="ja-JP" altLang="en-US"/>
          </a:p>
        </p:txBody>
      </p:sp>
      <p:sp>
        <p:nvSpPr>
          <p:cNvPr id="16" name="フッター プレースホルダー 15"/>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7" name="スライド番号プレースホルダー 16"/>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736626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9" name="日付プレースホルダー 8"/>
          <p:cNvSpPr>
            <a:spLocks noGrp="1"/>
          </p:cNvSpPr>
          <p:nvPr>
            <p:ph type="dt" sz="half" idx="10"/>
          </p:nvPr>
        </p:nvSpPr>
        <p:spPr/>
        <p:txBody>
          <a:bodyPr/>
          <a:lstStyle/>
          <a:p>
            <a:endParaRPr kumimoji="1" lang="ja-JP" altLang="en-US"/>
          </a:p>
        </p:txBody>
      </p:sp>
      <p:sp>
        <p:nvSpPr>
          <p:cNvPr id="10" name="フッター プレースホルダー 9"/>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1" name="スライド番号プレースホルダー 10"/>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34825135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8" name="日付プレースホルダー 7"/>
          <p:cNvSpPr>
            <a:spLocks noGrp="1"/>
          </p:cNvSpPr>
          <p:nvPr>
            <p:ph type="dt" sz="half" idx="10"/>
          </p:nvPr>
        </p:nvSpPr>
        <p:spPr/>
        <p:txBody>
          <a:bodyPr/>
          <a:lstStyle/>
          <a:p>
            <a:endParaRPr kumimoji="1" lang="ja-JP" altLang="en-US"/>
          </a:p>
        </p:txBody>
      </p:sp>
      <p:sp>
        <p:nvSpPr>
          <p:cNvPr id="9" name="フッター プレースホルダー 8"/>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0" name="スライド番号プレースホルダー 9"/>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128327220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Tree>
    <p:extLst>
      <p:ext uri="{BB962C8B-B14F-4D97-AF65-F5344CB8AC3E}">
        <p14:creationId xmlns:p14="http://schemas.microsoft.com/office/powerpoint/2010/main" val="40370832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125371490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Tree>
    <p:extLst>
      <p:ext uri="{BB962C8B-B14F-4D97-AF65-F5344CB8AC3E}">
        <p14:creationId xmlns:p14="http://schemas.microsoft.com/office/powerpoint/2010/main" val="44043068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149283875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3502760972"/>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Tree>
    <p:extLst>
      <p:ext uri="{BB962C8B-B14F-4D97-AF65-F5344CB8AC3E}">
        <p14:creationId xmlns:p14="http://schemas.microsoft.com/office/powerpoint/2010/main" val="198310166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48943693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Tree>
    <p:extLst>
      <p:ext uri="{BB962C8B-B14F-4D97-AF65-F5344CB8AC3E}">
        <p14:creationId xmlns:p14="http://schemas.microsoft.com/office/powerpoint/2010/main" val="228556296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2" name="日付プレースホルダー 11"/>
          <p:cNvSpPr>
            <a:spLocks noGrp="1"/>
          </p:cNvSpPr>
          <p:nvPr>
            <p:ph type="dt" sz="half" idx="10"/>
          </p:nvPr>
        </p:nvSpPr>
        <p:spPr/>
        <p:txBody>
          <a:bodyPr/>
          <a:lstStyle/>
          <a:p>
            <a:endParaRPr kumimoji="1" lang="ja-JP" altLang="en-US"/>
          </a:p>
        </p:txBody>
      </p:sp>
      <p:sp>
        <p:nvSpPr>
          <p:cNvPr id="13" name="フッター プレースホルダー 12"/>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4" name="スライド番号プレースホルダー 13"/>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25382169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Tree>
    <p:extLst>
      <p:ext uri="{BB962C8B-B14F-4D97-AF65-F5344CB8AC3E}">
        <p14:creationId xmlns:p14="http://schemas.microsoft.com/office/powerpoint/2010/main" val="2700803552"/>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38674839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Tree>
    <p:extLst>
      <p:ext uri="{BB962C8B-B14F-4D97-AF65-F5344CB8AC3E}">
        <p14:creationId xmlns:p14="http://schemas.microsoft.com/office/powerpoint/2010/main" val="389073963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9218" name="Rectangle 2"/>
          <p:cNvSpPr>
            <a:spLocks noGrp="1" noChangeArrowheads="1"/>
          </p:cNvSpPr>
          <p:nvPr>
            <p:ph type="ctrTitle" sz="quarter"/>
          </p:nvPr>
        </p:nvSpPr>
        <p:spPr>
          <a:xfrm>
            <a:off x="686302" y="2143543"/>
            <a:ext cx="7771396" cy="1067866"/>
          </a:xfrm>
        </p:spPr>
        <p:txBody>
          <a:bodyPr/>
          <a:lstStyle>
            <a:lvl1pPr>
              <a:lnSpc>
                <a:spcPct val="110000"/>
              </a:lnSpc>
              <a:defRPr sz="4600">
                <a:ea typeface="ヒラギノ角ゴ ProN W6"/>
                <a:cs typeface="ＤＦＧ平成ゴシック体W9" pitchFamily="50" charset="-128"/>
              </a:defRPr>
            </a:lvl1pPr>
          </a:lstStyle>
          <a:p>
            <a:r>
              <a:rPr lang="ja-JP" altLang="en-US" dirty="0"/>
              <a:t>マスタ</a:t>
            </a:r>
            <a:r>
              <a:rPr lang="en-US" altLang="ja-JP" dirty="0"/>
              <a:t> </a:t>
            </a:r>
            <a:r>
              <a:rPr lang="ja-JP" altLang="en-US" dirty="0"/>
              <a:t>タイトルの書式設定</a:t>
            </a:r>
          </a:p>
        </p:txBody>
      </p:sp>
      <p:sp>
        <p:nvSpPr>
          <p:cNvPr id="9219" name="Rectangle 3"/>
          <p:cNvSpPr>
            <a:spLocks noGrp="1" noChangeArrowheads="1"/>
          </p:cNvSpPr>
          <p:nvPr>
            <p:ph type="subTitle" sz="quarter" idx="1"/>
          </p:nvPr>
        </p:nvSpPr>
        <p:spPr>
          <a:xfrm>
            <a:off x="1371489" y="4225716"/>
            <a:ext cx="6398791" cy="2246201"/>
          </a:xfrm>
        </p:spPr>
        <p:txBody>
          <a:bodyPr/>
          <a:lstStyle>
            <a:lvl1pPr marL="0" indent="0" algn="ctr">
              <a:buFont typeface="ＤＦ平成ゴシック体W7" pitchFamily="49" charset="-128"/>
              <a:buNone/>
              <a:defRPr sz="2300">
                <a:latin typeface="Helvetica Neue Condensed Bold"/>
              </a:defRPr>
            </a:lvl1pPr>
          </a:lstStyle>
          <a:p>
            <a:r>
              <a:rPr lang="ja-JP" altLang="en-US" dirty="0"/>
              <a:t>マスタ</a:t>
            </a:r>
            <a:r>
              <a:rPr lang="en-US" altLang="ja-JP" dirty="0"/>
              <a:t> </a:t>
            </a:r>
            <a:r>
              <a:rPr lang="ja-JP" altLang="en-US" dirty="0"/>
              <a:t>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E193AB37-5096-42F9-A117-EC10A86D40B8}"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733253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4" name="正方形/長方形 3"/>
          <p:cNvSpPr/>
          <p:nvPr userDrawn="1"/>
        </p:nvSpPr>
        <p:spPr bwMode="auto">
          <a:xfrm>
            <a:off x="1250967" y="2572029"/>
            <a:ext cx="107130" cy="2999399"/>
          </a:xfrm>
          <a:prstGeom prst="rect">
            <a:avLst/>
          </a:prstGeom>
          <a:solidFill>
            <a:schemeClr val="tx1">
              <a:lumMod val="75000"/>
              <a:lumOff val="25000"/>
            </a:schemeClr>
          </a:solidFill>
          <a:ln w="12700" cap="sq" cmpd="sng" algn="ctr">
            <a:solidFill>
              <a:schemeClr val="tx1">
                <a:lumMod val="75000"/>
                <a:lumOff val="25000"/>
              </a:schemeClr>
            </a:solidFill>
            <a:prstDash val="solid"/>
            <a:round/>
            <a:headEnd type="none" w="sm" len="sm"/>
            <a:tailEnd type="none" w="sm" len="sm"/>
          </a:ln>
          <a:effectLst/>
        </p:spPr>
        <p:txBody>
          <a:bodyPr lIns="64273" tIns="32137" rIns="64273" bIns="32137"/>
          <a:lstStyle/>
          <a:p>
            <a:pPr fontAlgn="base">
              <a:spcBef>
                <a:spcPct val="0"/>
              </a:spcBef>
              <a:spcAft>
                <a:spcPct val="0"/>
              </a:spcAft>
              <a:defRPr/>
            </a:pPr>
            <a:endParaRPr lang="ja-JP" altLang="en-US" sz="6700">
              <a:solidFill>
                <a:prstClr val="black"/>
              </a:solidFill>
              <a:latin typeface="Times" charset="0"/>
              <a:ea typeface="Osaka" charset="-128"/>
              <a:cs typeface="Osaka" charset="-128"/>
            </a:endParaRPr>
          </a:p>
        </p:txBody>
      </p:sp>
      <p:sp>
        <p:nvSpPr>
          <p:cNvPr id="2" name="タイトル 1"/>
          <p:cNvSpPr>
            <a:spLocks noGrp="1"/>
          </p:cNvSpPr>
          <p:nvPr>
            <p:ph type="title"/>
          </p:nvPr>
        </p:nvSpPr>
        <p:spPr>
          <a:xfrm>
            <a:off x="1572357" y="2572029"/>
            <a:ext cx="6922167" cy="1362450"/>
          </a:xfrm>
        </p:spPr>
        <p:txBody>
          <a:bodyPr/>
          <a:lstStyle>
            <a:lvl1pPr algn="l">
              <a:defRPr sz="2800" b="0" cap="none"/>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1572357" y="4071728"/>
            <a:ext cx="6922167" cy="1499699"/>
          </a:xfrm>
        </p:spPr>
        <p:txBody>
          <a:bodyPr anchorCtr="0"/>
          <a:lstStyle>
            <a:lvl1pPr marL="0" indent="0" algn="l">
              <a:buNone/>
              <a:defRPr sz="1400" b="0"/>
            </a:lvl1pPr>
            <a:lvl2pPr marL="321366" indent="0">
              <a:buNone/>
              <a:defRPr sz="1300"/>
            </a:lvl2pPr>
            <a:lvl3pPr marL="642732" indent="0">
              <a:buNone/>
              <a:defRPr sz="1100"/>
            </a:lvl3pPr>
            <a:lvl4pPr marL="964098" indent="0">
              <a:buNone/>
              <a:defRPr sz="1000"/>
            </a:lvl4pPr>
            <a:lvl5pPr marL="1285464" indent="0">
              <a:buNone/>
              <a:defRPr sz="1000"/>
            </a:lvl5pPr>
            <a:lvl6pPr marL="1606829" indent="0">
              <a:buNone/>
              <a:defRPr sz="1000"/>
            </a:lvl6pPr>
            <a:lvl7pPr marL="1928195" indent="0">
              <a:buNone/>
              <a:defRPr sz="1000"/>
            </a:lvl7pPr>
            <a:lvl8pPr marL="2249561" indent="0">
              <a:buNone/>
              <a:defRPr sz="1000"/>
            </a:lvl8pPr>
            <a:lvl9pPr marL="2570927" indent="0">
              <a:buNone/>
              <a:defRPr sz="1000"/>
            </a:lvl9pPr>
          </a:lstStyle>
          <a:p>
            <a:pPr lvl="0"/>
            <a:r>
              <a:rPr lang="ja-JP" altLang="en-US" smtClean="0"/>
              <a:t>マスタ テキストの書式設定</a:t>
            </a:r>
          </a:p>
        </p:txBody>
      </p:sp>
      <p:sp>
        <p:nvSpPr>
          <p:cNvPr id="5" name="Rectangle 4"/>
          <p:cNvSpPr>
            <a:spLocks noGrp="1" noChangeArrowheads="1"/>
          </p:cNvSpPr>
          <p:nvPr>
            <p:ph type="sldNum" sz="quarter" idx="10"/>
          </p:nvPr>
        </p:nvSpPr>
        <p:spPr/>
        <p:txBody>
          <a:bodyPr/>
          <a:lstStyle>
            <a:lvl1pPr>
              <a:defRPr/>
            </a:lvl1pPr>
          </a:lstStyle>
          <a:p>
            <a:pPr>
              <a:defRPr/>
            </a:pPr>
            <a:fld id="{F8FE3946-3E34-434A-A905-35E611DAEB5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8518932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sldNum" sz="quarter" idx="10"/>
          </p:nvPr>
        </p:nvSpPr>
        <p:spPr>
          <a:ln/>
        </p:spPr>
        <p:txBody>
          <a:bodyPr/>
          <a:lstStyle>
            <a:lvl1pPr>
              <a:defRPr/>
            </a:lvl1pPr>
          </a:lstStyle>
          <a:p>
            <a:pPr>
              <a:defRPr/>
            </a:pPr>
            <a:fld id="{E5E7115A-EF9F-4E2B-A5BB-D150DB908029}"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067660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267825" y="460846"/>
            <a:ext cx="8623973" cy="1056707"/>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267825" y="1506395"/>
            <a:ext cx="8623973" cy="4996766"/>
          </a:xfrm>
        </p:spPr>
        <p:txBody>
          <a:bodyPr>
            <a:normAutofit/>
          </a:bodyPr>
          <a:lstStyle/>
          <a:p>
            <a:pPr lvl="0"/>
            <a:endParaRPr lang="ja-JP"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fld id="{F14269C6-7AE8-4198-ADE2-7CF5DED4F55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7056062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1_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67825" y="460846"/>
            <a:ext cx="8623973" cy="1056707"/>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267825" y="1506395"/>
            <a:ext cx="4258421" cy="4996766"/>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33377" y="1506395"/>
            <a:ext cx="4258421" cy="4996766"/>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F973AA8E-B82C-4974-B217-DFEE598513C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8298987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233232" y="429602"/>
            <a:ext cx="8623972" cy="1124774"/>
          </a:xfrm>
        </p:spPr>
        <p:txBody>
          <a:bodyPr/>
          <a:lstStyle>
            <a:lvl1pPr>
              <a:defRPr/>
            </a:lvl1pPr>
          </a:lstStyle>
          <a:p>
            <a:r>
              <a:rPr lang="ja-JP" altLang="en-US" dirty="0" smtClean="0"/>
              <a:t>マスタ タイトルの書式設定</a:t>
            </a:r>
            <a:endParaRPr lang="ja-JP" altLang="en-US" dirty="0"/>
          </a:p>
        </p:txBody>
      </p:sp>
      <p:sp>
        <p:nvSpPr>
          <p:cNvPr id="3" name="テキスト プレースホルダ 2"/>
          <p:cNvSpPr>
            <a:spLocks noGrp="1"/>
          </p:cNvSpPr>
          <p:nvPr>
            <p:ph type="body" idx="1"/>
          </p:nvPr>
        </p:nvSpPr>
        <p:spPr>
          <a:xfrm>
            <a:off x="233231" y="1607936"/>
            <a:ext cx="4210341" cy="566851"/>
          </a:xfrm>
        </p:spPr>
        <p:txBody>
          <a:bodyPr/>
          <a:lstStyle>
            <a:lvl1pPr marL="0" indent="0">
              <a:buNone/>
              <a:defRPr sz="1700" b="1"/>
            </a:lvl1pPr>
            <a:lvl2pPr marL="321366" indent="0">
              <a:buNone/>
              <a:defRPr sz="1400" b="1"/>
            </a:lvl2pPr>
            <a:lvl3pPr marL="642732" indent="0">
              <a:buNone/>
              <a:defRPr sz="1300" b="1"/>
            </a:lvl3pPr>
            <a:lvl4pPr marL="964098" indent="0">
              <a:buNone/>
              <a:defRPr sz="1100" b="1"/>
            </a:lvl4pPr>
            <a:lvl5pPr marL="1285464" indent="0">
              <a:buNone/>
              <a:defRPr sz="1100" b="1"/>
            </a:lvl5pPr>
            <a:lvl6pPr marL="1606829" indent="0">
              <a:buNone/>
              <a:defRPr sz="1100" b="1"/>
            </a:lvl6pPr>
            <a:lvl7pPr marL="1928195" indent="0">
              <a:buNone/>
              <a:defRPr sz="1100" b="1"/>
            </a:lvl7pPr>
            <a:lvl8pPr marL="2249561" indent="0">
              <a:buNone/>
              <a:defRPr sz="1100" b="1"/>
            </a:lvl8pPr>
            <a:lvl9pPr marL="2570927" indent="0">
              <a:buNone/>
              <a:defRPr sz="11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233231" y="2174788"/>
            <a:ext cx="4210341" cy="3951216"/>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4536" y="1607936"/>
            <a:ext cx="4212667" cy="566851"/>
          </a:xfrm>
        </p:spPr>
        <p:txBody>
          <a:bodyPr/>
          <a:lstStyle>
            <a:lvl1pPr marL="0" indent="0">
              <a:buNone/>
              <a:defRPr sz="1700" b="1"/>
            </a:lvl1pPr>
            <a:lvl2pPr marL="321366" indent="0">
              <a:buNone/>
              <a:defRPr sz="1400" b="1"/>
            </a:lvl2pPr>
            <a:lvl3pPr marL="642732" indent="0">
              <a:buNone/>
              <a:defRPr sz="1300" b="1"/>
            </a:lvl3pPr>
            <a:lvl4pPr marL="964098" indent="0">
              <a:buNone/>
              <a:defRPr sz="1100" b="1"/>
            </a:lvl4pPr>
            <a:lvl5pPr marL="1285464" indent="0">
              <a:buNone/>
              <a:defRPr sz="1100" b="1"/>
            </a:lvl5pPr>
            <a:lvl6pPr marL="1606829" indent="0">
              <a:buNone/>
              <a:defRPr sz="1100" b="1"/>
            </a:lvl6pPr>
            <a:lvl7pPr marL="1928195" indent="0">
              <a:buNone/>
              <a:defRPr sz="1100" b="1"/>
            </a:lvl7pPr>
            <a:lvl8pPr marL="2249561" indent="0">
              <a:buNone/>
              <a:defRPr sz="1100" b="1"/>
            </a:lvl8pPr>
            <a:lvl9pPr marL="2570927" indent="0">
              <a:buNone/>
              <a:defRPr sz="11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4536" y="2174788"/>
            <a:ext cx="4212667" cy="3951216"/>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20311C1A-3AF6-4294-83A1-F1B58B82388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0631362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xOver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67825" y="460846"/>
            <a:ext cx="8623973" cy="1056707"/>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267825" y="1506395"/>
            <a:ext cx="8623973" cy="244482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267825" y="4058338"/>
            <a:ext cx="8623973" cy="244482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E4559B5E-E3A2-4CEF-ABD2-910CDC7B8EA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143337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12" name="日付プレースホルダー 11"/>
          <p:cNvSpPr>
            <a:spLocks noGrp="1"/>
          </p:cNvSpPr>
          <p:nvPr>
            <p:ph type="dt" sz="half" idx="10"/>
          </p:nvPr>
        </p:nvSpPr>
        <p:spPr/>
        <p:txBody>
          <a:bodyPr/>
          <a:lstStyle/>
          <a:p>
            <a:endParaRPr kumimoji="1" lang="ja-JP" altLang="en-US"/>
          </a:p>
        </p:txBody>
      </p:sp>
      <p:sp>
        <p:nvSpPr>
          <p:cNvPr id="13" name="フッター プレースホルダー 12"/>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4" name="スライド番号プレースホルダー 13"/>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23106218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267825" y="460846"/>
            <a:ext cx="8623973" cy="1056707"/>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267825" y="1506395"/>
            <a:ext cx="8623973" cy="244482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267825" y="4058338"/>
            <a:ext cx="8623973" cy="244482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D3CD12F2-F731-4DAC-973D-5F96EC52C24C}"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3373434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sldNum" sz="quarter" idx="10"/>
          </p:nvPr>
        </p:nvSpPr>
        <p:spPr>
          <a:ln/>
        </p:spPr>
        <p:txBody>
          <a:bodyPr/>
          <a:lstStyle>
            <a:lvl1pPr>
              <a:defRPr/>
            </a:lvl1pPr>
          </a:lstStyle>
          <a:p>
            <a:pPr>
              <a:defRPr/>
            </a:pPr>
            <a:fld id="{DBE6AF98-0C6D-4B4C-91D5-227824D393C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550110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9A4B773F-1BE5-4975-A13A-536892968E6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1378811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67825" y="460846"/>
            <a:ext cx="8623973" cy="1056707"/>
          </a:xfrm>
        </p:spPr>
        <p:txBody>
          <a:bodyPr/>
          <a:lstStyle>
            <a:lvl1pPr eaLnBrk="1" hangingPunct="1">
              <a:defRPr/>
            </a:lvl1p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267825" y="1506395"/>
            <a:ext cx="4258421" cy="4996766"/>
          </a:xfrm>
        </p:spPr>
        <p:txBody>
          <a:bodyPr/>
          <a:lstStyle>
            <a:lvl1pPr eaLnBrk="1" hangingPunct="1">
              <a:defRPr sz="2000"/>
            </a:lvl1pPr>
            <a:lvl2pPr eaLnBrk="1" hangingPunct="1">
              <a:defRPr sz="1700"/>
            </a:lvl2pPr>
            <a:lvl3pPr eaLnBrk="1" hangingPunct="1">
              <a:defRPr sz="1400"/>
            </a:lvl3pPr>
            <a:lvl4pPr eaLnBrk="1" hangingPunct="1">
              <a:defRPr sz="1300"/>
            </a:lvl4pPr>
            <a:lvl5pPr eaLnBrk="1" hangingPunct="1">
              <a:defRPr sz="1300"/>
            </a:lvl5pPr>
            <a:lvl6pPr>
              <a:defRPr sz="1300"/>
            </a:lvl6pPr>
            <a:lvl7pPr>
              <a:defRPr sz="1300"/>
            </a:lvl7pPr>
            <a:lvl8pPr>
              <a:defRPr sz="1300"/>
            </a:lvl8pPr>
            <a:lvl9pPr>
              <a:defRPr sz="1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33377" y="1506395"/>
            <a:ext cx="4258421" cy="4996766"/>
          </a:xfrm>
        </p:spPr>
        <p:txBody>
          <a:bodyPr/>
          <a:lstStyle>
            <a:lvl1pPr eaLnBrk="1" hangingPunct="1">
              <a:defRPr sz="2000"/>
            </a:lvl1pPr>
            <a:lvl2pPr eaLnBrk="1" hangingPunct="1">
              <a:defRPr sz="1700"/>
            </a:lvl2pPr>
            <a:lvl3pPr eaLnBrk="1" hangingPunct="1">
              <a:defRPr sz="1400"/>
            </a:lvl3pPr>
            <a:lvl4pPr eaLnBrk="1" hangingPunct="1">
              <a:defRPr sz="1300"/>
            </a:lvl4pPr>
            <a:lvl5pPr eaLnBrk="1" hangingPunct="1">
              <a:defRPr sz="1300"/>
            </a:lvl5pPr>
            <a:lvl6pPr>
              <a:defRPr sz="1300"/>
            </a:lvl6pPr>
            <a:lvl7pPr>
              <a:defRPr sz="1300"/>
            </a:lvl7pPr>
            <a:lvl8pPr>
              <a:defRPr sz="1300"/>
            </a:lvl8pPr>
            <a:lvl9pPr>
              <a:defRPr sz="1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C67F39BB-EBF2-4CAB-A1E4-A88E5E06A57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248280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AndTx" preserve="1">
  <p:cSld name="タイトル、2 つの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267825" y="460846"/>
            <a:ext cx="8623973" cy="1056707"/>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267825" y="1506395"/>
            <a:ext cx="4258421" cy="244482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267825" y="4058338"/>
            <a:ext cx="4258421" cy="244482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half" idx="3"/>
          </p:nvPr>
        </p:nvSpPr>
        <p:spPr>
          <a:xfrm>
            <a:off x="4633377" y="1506395"/>
            <a:ext cx="4258421" cy="4996766"/>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00613CC2-5210-416E-8658-6B68800EB6D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16535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AndTx" preserve="1">
  <p:cSld name="1_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267825" y="460846"/>
            <a:ext cx="8623973" cy="1056707"/>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267825" y="1506395"/>
            <a:ext cx="4258421" cy="4996766"/>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633377" y="1506395"/>
            <a:ext cx="4258421" cy="4996766"/>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547ED001-8174-49E4-87CE-CA53B49EDD2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5601289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267825" y="460846"/>
            <a:ext cx="8623973" cy="1056707"/>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267825" y="1506395"/>
            <a:ext cx="4258421" cy="244482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33377" y="1506395"/>
            <a:ext cx="4258421" cy="244482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267825" y="4058338"/>
            <a:ext cx="4258421" cy="244482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33377" y="4058338"/>
            <a:ext cx="4258421" cy="244482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D0756AE9-5E34-4D31-94D6-613A594AAFD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8397983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267825" y="460846"/>
            <a:ext cx="8623973" cy="1056707"/>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267825" y="1506395"/>
            <a:ext cx="4258421" cy="4996766"/>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33377" y="1506395"/>
            <a:ext cx="4258421" cy="244482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633377" y="4058338"/>
            <a:ext cx="4258421" cy="244482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8E166E63-B930-46F7-A2BE-8C070AC01A8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1779217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4410075" y="1429772"/>
            <a:ext cx="3657600" cy="219313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505523" y="1429772"/>
            <a:ext cx="3657600" cy="467378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4410075" y="3910419"/>
            <a:ext cx="3657600" cy="219313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6"/>
          <p:cNvSpPr>
            <a:spLocks noGrp="1"/>
          </p:cNvSpPr>
          <p:nvPr>
            <p:ph type="sldNum" sz="quarter" idx="17"/>
          </p:nvPr>
        </p:nvSpPr>
        <p:spPr/>
        <p:txBody>
          <a:bodyPr/>
          <a:lstStyle>
            <a:lvl1pPr>
              <a:defRPr>
                <a:ea typeface="Osaka" pitchFamily="-1" charset="-128"/>
              </a:defRPr>
            </a:lvl1pPr>
          </a:lstStyle>
          <a:p>
            <a:pPr>
              <a:defRPr/>
            </a:pPr>
            <a:fld id="{8EA4D6DA-0347-4EBB-939B-551059B40310}" type="slidenum">
              <a:rPr lang="ja-JP" altLang="en-US">
                <a:solidFill>
                  <a:prstClr val="black"/>
                </a:solidFill>
              </a:rPr>
              <a:pPr>
                <a:defRPr/>
              </a:pPr>
              <a:t>‹#›</a:t>
            </a:fld>
            <a:endParaRPr lang="en-US" altLang="ja-JP">
              <a:solidFill>
                <a:prstClr val="black"/>
              </a:solidFill>
            </a:endParaRPr>
          </a:p>
        </p:txBody>
      </p:sp>
      <p:sp>
        <p:nvSpPr>
          <p:cNvPr id="7" name="フッター プレースホルダ 7"/>
          <p:cNvSpPr>
            <a:spLocks noGrp="1"/>
          </p:cNvSpPr>
          <p:nvPr>
            <p:ph type="ftr" sz="quarter" idx="18"/>
          </p:nvPr>
        </p:nvSpPr>
        <p:spPr>
          <a:xfrm>
            <a:off x="505521" y="6493118"/>
            <a:ext cx="7544860" cy="252182"/>
          </a:xfrm>
          <a:prstGeom prst="rect">
            <a:avLst/>
          </a:prstGeom>
        </p:spPr>
        <p:txBody>
          <a:bodyPr vert="horz" wrap="square" lIns="64196" tIns="32098" rIns="64196" bIns="32098" numCol="1" anchor="ctr" anchorCtr="0" compatLnSpc="1">
            <a:prstTxWarp prst="textNoShape">
              <a:avLst/>
            </a:prstTxWarp>
          </a:bodyPr>
          <a:lstStyle>
            <a:lvl1pPr>
              <a:defRPr sz="800">
                <a:solidFill>
                  <a:srgbClr val="898989"/>
                </a:solidFill>
                <a:latin typeface="ＤＦＧ平成ゴシック体W7" pitchFamily="50" charset="-128"/>
                <a:ea typeface="ＭＳ ゴシック" pitchFamily="49" charset="-128"/>
              </a:defRPr>
            </a:lvl1pPr>
          </a:lstStyle>
          <a:p>
            <a:pPr algn="ctr" fontAlgn="base">
              <a:spcBef>
                <a:spcPct val="0"/>
              </a:spcBef>
              <a:spcAft>
                <a:spcPct val="0"/>
              </a:spcAft>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25628519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4410075" y="1429772"/>
            <a:ext cx="3657600" cy="219313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505523" y="1429773"/>
            <a:ext cx="3657600" cy="2213192"/>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4410075" y="3910419"/>
            <a:ext cx="3657600" cy="2193134"/>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8" name="Content Placeholder 2"/>
          <p:cNvSpPr>
            <a:spLocks noGrp="1"/>
          </p:cNvSpPr>
          <p:nvPr>
            <p:ph sz="half" idx="17"/>
          </p:nvPr>
        </p:nvSpPr>
        <p:spPr>
          <a:xfrm>
            <a:off x="505523" y="3910420"/>
            <a:ext cx="3657600" cy="2213192"/>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7" name="Slide Number Placeholder 6"/>
          <p:cNvSpPr>
            <a:spLocks noGrp="1"/>
          </p:cNvSpPr>
          <p:nvPr>
            <p:ph type="sldNum" sz="quarter" idx="18"/>
          </p:nvPr>
        </p:nvSpPr>
        <p:spPr/>
        <p:txBody>
          <a:bodyPr/>
          <a:lstStyle>
            <a:lvl1pPr>
              <a:defRPr>
                <a:ea typeface="Osaka" pitchFamily="-1" charset="-128"/>
              </a:defRPr>
            </a:lvl1pPr>
          </a:lstStyle>
          <a:p>
            <a:pPr>
              <a:defRPr/>
            </a:pPr>
            <a:fld id="{DF6E0324-6E01-40E7-A0DE-98679154F3C5}" type="slidenum">
              <a:rPr lang="ja-JP" altLang="en-US">
                <a:solidFill>
                  <a:prstClr val="black"/>
                </a:solidFill>
              </a:rPr>
              <a:pPr>
                <a:defRPr/>
              </a:pPr>
              <a:t>‹#›</a:t>
            </a:fld>
            <a:endParaRPr lang="en-US" altLang="ja-JP">
              <a:solidFill>
                <a:prstClr val="black"/>
              </a:solidFill>
            </a:endParaRPr>
          </a:p>
        </p:txBody>
      </p:sp>
      <p:sp>
        <p:nvSpPr>
          <p:cNvPr id="9" name="フッター プレースホルダ 7"/>
          <p:cNvSpPr>
            <a:spLocks noGrp="1"/>
          </p:cNvSpPr>
          <p:nvPr>
            <p:ph type="ftr" sz="quarter" idx="19"/>
          </p:nvPr>
        </p:nvSpPr>
        <p:spPr>
          <a:xfrm>
            <a:off x="505521" y="6493118"/>
            <a:ext cx="7544860" cy="252182"/>
          </a:xfrm>
          <a:prstGeom prst="rect">
            <a:avLst/>
          </a:prstGeom>
        </p:spPr>
        <p:txBody>
          <a:bodyPr vert="horz" wrap="square" lIns="64196" tIns="32098" rIns="64196" bIns="32098" numCol="1" anchor="ctr" anchorCtr="0" compatLnSpc="1">
            <a:prstTxWarp prst="textNoShape">
              <a:avLst/>
            </a:prstTxWarp>
          </a:bodyPr>
          <a:lstStyle>
            <a:lvl1pPr>
              <a:defRPr sz="800">
                <a:solidFill>
                  <a:srgbClr val="898989"/>
                </a:solidFill>
                <a:latin typeface="ＤＦＧ平成ゴシック体W7" pitchFamily="50" charset="-128"/>
                <a:ea typeface="ＭＳ ゴシック" pitchFamily="49" charset="-128"/>
              </a:defRPr>
            </a:lvl1pPr>
          </a:lstStyle>
          <a:p>
            <a:pPr algn="ctr" fontAlgn="base">
              <a:spcBef>
                <a:spcPct val="0"/>
              </a:spcBef>
              <a:spcAft>
                <a:spcPct val="0"/>
              </a:spcAft>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1190406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3" name="日付プレースホルダー 12"/>
          <p:cNvSpPr>
            <a:spLocks noGrp="1"/>
          </p:cNvSpPr>
          <p:nvPr>
            <p:ph type="dt" sz="half" idx="10"/>
          </p:nvPr>
        </p:nvSpPr>
        <p:spPr/>
        <p:txBody>
          <a:bodyPr/>
          <a:lstStyle/>
          <a:p>
            <a:endParaRPr kumimoji="1" lang="ja-JP" altLang="en-US"/>
          </a:p>
        </p:txBody>
      </p:sp>
      <p:sp>
        <p:nvSpPr>
          <p:cNvPr id="14" name="フッター プレースホルダー 13"/>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5" name="スライド番号プレースホルダー 14"/>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109527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15" name="日付プレースホルダー 14"/>
          <p:cNvSpPr>
            <a:spLocks noGrp="1"/>
          </p:cNvSpPr>
          <p:nvPr>
            <p:ph type="dt" sz="half" idx="10"/>
          </p:nvPr>
        </p:nvSpPr>
        <p:spPr/>
        <p:txBody>
          <a:bodyPr/>
          <a:lstStyle/>
          <a:p>
            <a:endParaRPr kumimoji="1" lang="ja-JP" altLang="en-US"/>
          </a:p>
        </p:txBody>
      </p:sp>
      <p:sp>
        <p:nvSpPr>
          <p:cNvPr id="16" name="フッター プレースホルダー 15"/>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7" name="スライド番号プレースホルダー 16"/>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2199959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14" name="日付プレースホルダー 13"/>
          <p:cNvSpPr>
            <a:spLocks noGrp="1"/>
          </p:cNvSpPr>
          <p:nvPr>
            <p:ph type="dt" sz="half" idx="10"/>
          </p:nvPr>
        </p:nvSpPr>
        <p:spPr/>
        <p:txBody>
          <a:bodyPr/>
          <a:lstStyle/>
          <a:p>
            <a:endParaRPr kumimoji="1" lang="ja-JP" altLang="en-US"/>
          </a:p>
        </p:txBody>
      </p:sp>
      <p:sp>
        <p:nvSpPr>
          <p:cNvPr id="15" name="フッター プレースホルダー 14"/>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6" name="スライド番号プレースホルダー 15"/>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4195734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12" name="日付プレースホルダー 11"/>
          <p:cNvSpPr>
            <a:spLocks noGrp="1"/>
          </p:cNvSpPr>
          <p:nvPr>
            <p:ph type="dt" sz="half" idx="10"/>
          </p:nvPr>
        </p:nvSpPr>
        <p:spPr/>
        <p:txBody>
          <a:bodyPr/>
          <a:lstStyle/>
          <a:p>
            <a:endParaRPr kumimoji="1" lang="ja-JP" altLang="en-US"/>
          </a:p>
        </p:txBody>
      </p:sp>
      <p:sp>
        <p:nvSpPr>
          <p:cNvPr id="13" name="フッター プレースホルダー 12"/>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4" name="スライド番号プレースホルダー 13"/>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124850264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 name="日付プレースホルダー 9"/>
          <p:cNvSpPr>
            <a:spLocks noGrp="1"/>
          </p:cNvSpPr>
          <p:nvPr>
            <p:ph type="dt" sz="half" idx="10"/>
          </p:nvPr>
        </p:nvSpPr>
        <p:spPr/>
        <p:txBody>
          <a:bodyPr/>
          <a:lstStyle/>
          <a:p>
            <a:endParaRPr kumimoji="1" lang="ja-JP" altLang="en-US"/>
          </a:p>
        </p:txBody>
      </p:sp>
      <p:sp>
        <p:nvSpPr>
          <p:cNvPr id="11" name="フッター プレースホルダー 10"/>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2" name="スライド番号プレースホルダー 11"/>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14593290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10" name="日付プレースホルダー 9"/>
          <p:cNvSpPr>
            <a:spLocks noGrp="1"/>
          </p:cNvSpPr>
          <p:nvPr>
            <p:ph type="dt" sz="half" idx="10"/>
          </p:nvPr>
        </p:nvSpPr>
        <p:spPr/>
        <p:txBody>
          <a:bodyPr/>
          <a:lstStyle/>
          <a:p>
            <a:endParaRPr kumimoji="1" lang="ja-JP" altLang="en-US"/>
          </a:p>
        </p:txBody>
      </p:sp>
      <p:sp>
        <p:nvSpPr>
          <p:cNvPr id="11" name="フッター プレースホルダー 10"/>
          <p:cNvSpPr>
            <a:spLocks noGrp="1"/>
          </p:cNvSpPr>
          <p:nvPr>
            <p:ph type="ftr" sz="quarter" idx="11"/>
          </p:nvPr>
        </p:nvSpPr>
        <p:spPr/>
        <p:txBody>
          <a:body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
        <p:nvSpPr>
          <p:cNvPr id="12" name="スライド番号プレースホルダー 11"/>
          <p:cNvSpPr>
            <a:spLocks noGrp="1"/>
          </p:cNvSpPr>
          <p:nvPr>
            <p:ph type="sldNum" sz="quarter" idx="12"/>
          </p:nvPr>
        </p:nvSpPr>
        <p:spPr/>
        <p:txBody>
          <a:bodyPr/>
          <a:lstStyle/>
          <a:p>
            <a:fld id="{A06BBC1D-B0E2-418A-89DE-E47A22C0FBDB}" type="slidenum">
              <a:rPr kumimoji="1" lang="ja-JP" altLang="en-US" smtClean="0"/>
              <a:t>‹#›</a:t>
            </a:fld>
            <a:endParaRPr kumimoji="1" lang="ja-JP" altLang="en-US"/>
          </a:p>
        </p:txBody>
      </p:sp>
    </p:spTree>
    <p:extLst>
      <p:ext uri="{BB962C8B-B14F-4D97-AF65-F5344CB8AC3E}">
        <p14:creationId xmlns:p14="http://schemas.microsoft.com/office/powerpoint/2010/main" val="153870071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6BBC1D-B0E2-418A-89DE-E47A22C0FBDB}" type="slidenum">
              <a:rPr kumimoji="1" lang="ja-JP" altLang="en-US" smtClean="0"/>
              <a:t>‹#›</a:t>
            </a:fld>
            <a:endParaRPr kumimoji="1" lang="ja-JP" altLang="en-US"/>
          </a:p>
        </p:txBody>
      </p:sp>
      <p:sp>
        <p:nvSpPr>
          <p:cNvPr id="8" name="フッター プレースホルダー 2"/>
          <p:cNvSpPr>
            <a:spLocks noGrp="1"/>
          </p:cNvSpPr>
          <p:nvPr>
            <p:ph type="ftr" sz="quarter" idx="3"/>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5884699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dirty="0">
              <a:solidFill>
                <a:prstClr val="black">
                  <a:tint val="75000"/>
                </a:prstClr>
              </a:solidFill>
            </a:endParaRPr>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6BBC1D-B0E2-418A-89DE-E47A22C0FBDB}" type="slidenum">
              <a:rPr lang="ja-JP" altLang="en-US" smtClean="0">
                <a:solidFill>
                  <a:prstClr val="black">
                    <a:tint val="75000"/>
                  </a:prstClr>
                </a:solidFill>
              </a:rPr>
              <a:pPr/>
              <a:t>‹#›</a:t>
            </a:fld>
            <a:endParaRPr lang="ja-JP" altLang="en-US">
              <a:solidFill>
                <a:prstClr val="black">
                  <a:tint val="75000"/>
                </a:prstClr>
              </a:solidFill>
            </a:endParaRPr>
          </a:p>
        </p:txBody>
      </p:sp>
      <p:sp>
        <p:nvSpPr>
          <p:cNvPr id="7" name="フッター プレースホルダー 1"/>
          <p:cNvSpPr txBox="1">
            <a:spLocks/>
          </p:cNvSpPr>
          <p:nvPr userDrawn="1"/>
        </p:nvSpPr>
        <p:spPr>
          <a:xfrm>
            <a:off x="0" y="6541988"/>
            <a:ext cx="9144000" cy="343396"/>
          </a:xfrm>
          <a:prstGeom prst="rect">
            <a:avLst/>
          </a:prstGeom>
        </p:spPr>
        <p:txBody>
          <a:bodyPr vert="horz" lIns="91440" tIns="45720" rIns="91440" bIns="45720" rtlCol="0" anchor="ctr"/>
          <a:lstStyle>
            <a:defPPr>
              <a:defRPr lang="ja-JP"/>
            </a:defPPr>
            <a:lvl1pPr algn="ctr" rtl="0" fontAlgn="base">
              <a:spcBef>
                <a:spcPct val="0"/>
              </a:spcBef>
              <a:spcAft>
                <a:spcPct val="0"/>
              </a:spcAft>
              <a:defRPr kumimoji="1" sz="1200" kern="1200">
                <a:solidFill>
                  <a:schemeClr val="tx1">
                    <a:tint val="75000"/>
                  </a:schemeClr>
                </a:solidFill>
                <a:latin typeface="ＭＳ ゴシック" pitchFamily="49" charset="-128"/>
                <a:ea typeface="Osaka"/>
                <a:cs typeface="Osaka"/>
              </a:defRPr>
            </a:lvl1pPr>
            <a:lvl2pPr marL="457200" algn="l" rtl="0" fontAlgn="base">
              <a:spcBef>
                <a:spcPct val="0"/>
              </a:spcBef>
              <a:spcAft>
                <a:spcPct val="0"/>
              </a:spcAft>
              <a:defRPr kumimoji="1" sz="3200" kern="1200">
                <a:solidFill>
                  <a:schemeClr val="tx1"/>
                </a:solidFill>
                <a:latin typeface="ＭＳ ゴシック" pitchFamily="49" charset="-128"/>
                <a:ea typeface="Osaka"/>
                <a:cs typeface="Osaka"/>
              </a:defRPr>
            </a:lvl2pPr>
            <a:lvl3pPr marL="914400" algn="l" rtl="0" fontAlgn="base">
              <a:spcBef>
                <a:spcPct val="0"/>
              </a:spcBef>
              <a:spcAft>
                <a:spcPct val="0"/>
              </a:spcAft>
              <a:defRPr kumimoji="1" sz="3200" kern="1200">
                <a:solidFill>
                  <a:schemeClr val="tx1"/>
                </a:solidFill>
                <a:latin typeface="ＭＳ ゴシック" pitchFamily="49" charset="-128"/>
                <a:ea typeface="Osaka"/>
                <a:cs typeface="Osaka"/>
              </a:defRPr>
            </a:lvl3pPr>
            <a:lvl4pPr marL="1371600" algn="l" rtl="0" fontAlgn="base">
              <a:spcBef>
                <a:spcPct val="0"/>
              </a:spcBef>
              <a:spcAft>
                <a:spcPct val="0"/>
              </a:spcAft>
              <a:defRPr kumimoji="1" sz="3200" kern="1200">
                <a:solidFill>
                  <a:schemeClr val="tx1"/>
                </a:solidFill>
                <a:latin typeface="ＭＳ ゴシック" pitchFamily="49" charset="-128"/>
                <a:ea typeface="Osaka"/>
                <a:cs typeface="Osaka"/>
              </a:defRPr>
            </a:lvl4pPr>
            <a:lvl5pPr marL="1828800" algn="l" rtl="0" fontAlgn="base">
              <a:spcBef>
                <a:spcPct val="0"/>
              </a:spcBef>
              <a:spcAft>
                <a:spcPct val="0"/>
              </a:spcAft>
              <a:defRPr kumimoji="1" sz="3200" kern="1200">
                <a:solidFill>
                  <a:schemeClr val="tx1"/>
                </a:solidFill>
                <a:latin typeface="ＭＳ ゴシック" pitchFamily="49" charset="-128"/>
                <a:ea typeface="Osaka"/>
                <a:cs typeface="Osaka"/>
              </a:defRPr>
            </a:lvl5pPr>
            <a:lvl6pPr marL="2286000" algn="l" defTabSz="914400" rtl="0" eaLnBrk="1" latinLnBrk="0" hangingPunct="1">
              <a:defRPr kumimoji="1" sz="3200" kern="1200">
                <a:solidFill>
                  <a:schemeClr val="tx1"/>
                </a:solidFill>
                <a:latin typeface="ＭＳ ゴシック" pitchFamily="49" charset="-128"/>
                <a:ea typeface="Osaka"/>
                <a:cs typeface="Osaka"/>
              </a:defRPr>
            </a:lvl6pPr>
            <a:lvl7pPr marL="2743200" algn="l" defTabSz="914400" rtl="0" eaLnBrk="1" latinLnBrk="0" hangingPunct="1">
              <a:defRPr kumimoji="1" sz="3200" kern="1200">
                <a:solidFill>
                  <a:schemeClr val="tx1"/>
                </a:solidFill>
                <a:latin typeface="ＭＳ ゴシック" pitchFamily="49" charset="-128"/>
                <a:ea typeface="Osaka"/>
                <a:cs typeface="Osaka"/>
              </a:defRPr>
            </a:lvl7pPr>
            <a:lvl8pPr marL="3200400" algn="l" defTabSz="914400" rtl="0" eaLnBrk="1" latinLnBrk="0" hangingPunct="1">
              <a:defRPr kumimoji="1" sz="3200" kern="1200">
                <a:solidFill>
                  <a:schemeClr val="tx1"/>
                </a:solidFill>
                <a:latin typeface="ＭＳ ゴシック" pitchFamily="49" charset="-128"/>
                <a:ea typeface="Osaka"/>
                <a:cs typeface="Osaka"/>
              </a:defRPr>
            </a:lvl8pPr>
            <a:lvl9pPr marL="3657600" algn="l" defTabSz="914400" rtl="0" eaLnBrk="1" latinLnBrk="0" hangingPunct="1">
              <a:defRPr kumimoji="1" sz="3200" kern="1200">
                <a:solidFill>
                  <a:schemeClr val="tx1"/>
                </a:solidFill>
                <a:latin typeface="ＭＳ ゴシック" pitchFamily="49" charset="-128"/>
                <a:ea typeface="Osaka"/>
                <a:cs typeface="Osaka"/>
              </a:defRPr>
            </a:lvl9pPr>
          </a:lstStyle>
          <a:p>
            <a:r>
              <a:rPr lang="en-US" altLang="ja-JP" sz="900" dirty="0" smtClean="0">
                <a:solidFill>
                  <a:prstClr val="black">
                    <a:tint val="75000"/>
                  </a:prstClr>
                </a:solidFill>
              </a:rPr>
              <a:t>© 2015 TRON Forum, All Rights Reserved, © 2015 FUJITSU ELECTRONICS INC. © 2015 Cypress Semiconductor</a:t>
            </a:r>
            <a:r>
              <a:rPr lang="ja-JP" altLang="en-US" sz="900" dirty="0" smtClean="0">
                <a:solidFill>
                  <a:prstClr val="black">
                    <a:tint val="75000"/>
                  </a:prstClr>
                </a:solidFill>
              </a:rPr>
              <a:t>　</a:t>
            </a:r>
            <a:r>
              <a:rPr lang="en-US" altLang="ja-JP" sz="900" dirty="0" smtClean="0">
                <a:solidFill>
                  <a:prstClr val="black">
                    <a:tint val="75000"/>
                  </a:prstClr>
                </a:solidFill>
              </a:rPr>
              <a:t>@2016 FUJITSU COMPUTER TECHNOLOGIES LIMITED</a:t>
            </a:r>
          </a:p>
        </p:txBody>
      </p:sp>
    </p:spTree>
    <p:extLst>
      <p:ext uri="{BB962C8B-B14F-4D97-AF65-F5344CB8AC3E}">
        <p14:creationId xmlns:p14="http://schemas.microsoft.com/office/powerpoint/2010/main" val="291988856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sldNum="0" hd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67825" y="460846"/>
            <a:ext cx="8623973" cy="1056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545" tIns="40273" rIns="80545" bIns="40273" numCol="1" anchor="ctr" anchorCtr="0" compatLnSpc="1">
            <a:prstTxWarp prst="textNoShape">
              <a:avLst/>
            </a:prstTxWarp>
          </a:bodyPr>
          <a:lstStyle/>
          <a:p>
            <a:pPr lvl="0"/>
            <a:r>
              <a:rPr lang="ja-JP" altLang="en-US" smtClean="0"/>
              <a:t>マスタ</a:t>
            </a:r>
            <a:r>
              <a:rPr lang="en-US" altLang="ja-JP" smtClean="0"/>
              <a:t> </a:t>
            </a:r>
            <a:r>
              <a:rPr lang="ja-JP" altLang="en-US" smtClean="0"/>
              <a:t>タイトルの書式設定</a:t>
            </a:r>
          </a:p>
        </p:txBody>
      </p:sp>
      <p:sp>
        <p:nvSpPr>
          <p:cNvPr id="1027" name="Rectangle 3"/>
          <p:cNvSpPr>
            <a:spLocks noGrp="1" noChangeArrowheads="1"/>
          </p:cNvSpPr>
          <p:nvPr>
            <p:ph type="body" idx="1"/>
          </p:nvPr>
        </p:nvSpPr>
        <p:spPr bwMode="auto">
          <a:xfrm>
            <a:off x="267825" y="1506395"/>
            <a:ext cx="8623973" cy="4996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0545" tIns="40273" rIns="80545" bIns="40273" numCol="1" anchor="ctr" anchorCtr="1" compatLnSpc="1">
            <a:prstTxWarp prst="textNoShape">
              <a:avLst/>
            </a:prstTxWarp>
          </a:bodyPr>
          <a:lstStyle/>
          <a:p>
            <a:pPr lvl="0"/>
            <a:r>
              <a:rPr lang="ja-JP" altLang="en-US" smtClean="0"/>
              <a:t>マスタ</a:t>
            </a:r>
            <a:r>
              <a:rPr lang="en-US" altLang="ja-JP" smtClean="0"/>
              <a:t> </a:t>
            </a:r>
            <a:r>
              <a:rPr lang="ja-JP" altLang="en-US" smtClean="0"/>
              <a:t>テキストの書式設定</a:t>
            </a:r>
            <a:endParaRPr lang="en-US" altLang="ja-JP" smtClean="0"/>
          </a:p>
          <a:p>
            <a:pPr lvl="1"/>
            <a:r>
              <a:rPr lang="ja-JP" altLang="en-US" smtClean="0"/>
              <a:t>第</a:t>
            </a:r>
            <a:r>
              <a:rPr lang="en-US" altLang="ja-JP" smtClean="0"/>
              <a:t> 2 </a:t>
            </a:r>
            <a:r>
              <a:rPr lang="ja-JP" altLang="en-US" smtClean="0"/>
              <a:t>レベル</a:t>
            </a:r>
            <a:endParaRPr lang="en-US" altLang="ja-JP" smtClean="0"/>
          </a:p>
          <a:p>
            <a:pPr lvl="2"/>
            <a:r>
              <a:rPr lang="ja-JP" altLang="en-US" smtClean="0"/>
              <a:t>第</a:t>
            </a:r>
            <a:r>
              <a:rPr lang="en-US" altLang="ja-JP" smtClean="0"/>
              <a:t> 3 </a:t>
            </a:r>
            <a:r>
              <a:rPr lang="ja-JP" altLang="en-US" smtClean="0"/>
              <a:t>レベル</a:t>
            </a:r>
            <a:endParaRPr lang="en-US" altLang="ja-JP" smtClean="0"/>
          </a:p>
          <a:p>
            <a:pPr lvl="3"/>
            <a:r>
              <a:rPr lang="ja-JP" altLang="en-US" smtClean="0"/>
              <a:t>第</a:t>
            </a:r>
            <a:r>
              <a:rPr lang="en-US" altLang="ja-JP" smtClean="0"/>
              <a:t> 4 </a:t>
            </a:r>
            <a:r>
              <a:rPr lang="ja-JP" altLang="en-US" smtClean="0"/>
              <a:t>レベル</a:t>
            </a:r>
            <a:endParaRPr lang="en-US" altLang="ja-JP" smtClean="0"/>
          </a:p>
          <a:p>
            <a:pPr lvl="4"/>
            <a:r>
              <a:rPr lang="ja-JP" altLang="en-US" smtClean="0"/>
              <a:t>第</a:t>
            </a:r>
            <a:r>
              <a:rPr lang="en-US" altLang="ja-JP" smtClean="0"/>
              <a:t> 5 </a:t>
            </a:r>
            <a:r>
              <a:rPr lang="ja-JP" altLang="en-US" smtClean="0"/>
              <a:t>レベル</a:t>
            </a:r>
          </a:p>
        </p:txBody>
      </p:sp>
      <p:sp>
        <p:nvSpPr>
          <p:cNvPr id="1028" name="Rectangle 4"/>
          <p:cNvSpPr>
            <a:spLocks noGrp="1" noChangeArrowheads="1"/>
          </p:cNvSpPr>
          <p:nvPr>
            <p:ph type="sldNum" sz="quarter" idx="4"/>
          </p:nvPr>
        </p:nvSpPr>
        <p:spPr bwMode="auto">
          <a:xfrm>
            <a:off x="7010326" y="6642642"/>
            <a:ext cx="2133674" cy="215358"/>
          </a:xfrm>
          <a:prstGeom prst="rect">
            <a:avLst/>
          </a:prstGeom>
          <a:noFill/>
          <a:ln w="9525">
            <a:noFill/>
            <a:miter lim="800000"/>
            <a:headEnd/>
            <a:tailEnd/>
          </a:ln>
          <a:effectLst/>
        </p:spPr>
        <p:txBody>
          <a:bodyPr vert="horz" wrap="square" lIns="64273" tIns="32137" rIns="64273" bIns="32137" numCol="1" anchor="t" anchorCtr="0" compatLnSpc="1">
            <a:prstTxWarp prst="textNoShape">
              <a:avLst/>
            </a:prstTxWarp>
          </a:bodyPr>
          <a:lstStyle>
            <a:lvl1pPr algn="r">
              <a:defRPr sz="1100">
                <a:latin typeface="Arial" pitchFamily="34" charset="0"/>
                <a:cs typeface="Arial" pitchFamily="34" charset="0"/>
              </a:defRPr>
            </a:lvl1pPr>
          </a:lstStyle>
          <a:p>
            <a:pPr fontAlgn="base">
              <a:spcBef>
                <a:spcPct val="0"/>
              </a:spcBef>
              <a:spcAft>
                <a:spcPct val="0"/>
              </a:spcAft>
              <a:defRPr/>
            </a:pPr>
            <a:fld id="{409B7B9C-0802-47E6-8210-A770EBA79A4E}" type="slidenum">
              <a:rPr lang="en-US" altLang="ja-JP">
                <a:solidFill>
                  <a:prstClr val="black"/>
                </a:solidFill>
                <a:ea typeface="ＭＳ Ｐゴシック" pitchFamily="50" charset="-128"/>
              </a:rPr>
              <a:pPr fontAlgn="base">
                <a:spcBef>
                  <a:spcPct val="0"/>
                </a:spcBef>
                <a:spcAft>
                  <a:spcPct val="0"/>
                </a:spcAft>
                <a:defRPr/>
              </a:pPr>
              <a:t>‹#›</a:t>
            </a:fld>
            <a:endParaRPr lang="en-US" altLang="ja-JP">
              <a:solidFill>
                <a:prstClr val="black"/>
              </a:solidFill>
              <a:ea typeface="ＭＳ Ｐゴシック" pitchFamily="50" charset="-128"/>
            </a:endParaRPr>
          </a:p>
        </p:txBody>
      </p:sp>
    </p:spTree>
    <p:extLst>
      <p:ext uri="{BB962C8B-B14F-4D97-AF65-F5344CB8AC3E}">
        <p14:creationId xmlns:p14="http://schemas.microsoft.com/office/powerpoint/2010/main" val="31694476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hf sldNum="0" hdr="0" ftr="0" dt="0"/>
  <p:txStyles>
    <p:titleStyle>
      <a:lvl1pPr algn="ctr" defTabSz="800067" rtl="0" eaLnBrk="0" fontAlgn="base" hangingPunct="0">
        <a:spcBef>
          <a:spcPct val="0"/>
        </a:spcBef>
        <a:spcAft>
          <a:spcPct val="0"/>
        </a:spcAft>
        <a:defRPr kumimoji="1" sz="2800">
          <a:solidFill>
            <a:schemeClr val="tx1"/>
          </a:solidFill>
          <a:latin typeface="Helvetica Neue Medium"/>
          <a:ea typeface="ヒラギノ角ゴ ProN W6"/>
          <a:cs typeface="+mj-cs"/>
        </a:defRPr>
      </a:lvl1pPr>
      <a:lvl2pPr algn="ctr" defTabSz="800067" rtl="0" eaLnBrk="0" fontAlgn="base" hangingPunct="0">
        <a:spcBef>
          <a:spcPct val="0"/>
        </a:spcBef>
        <a:spcAft>
          <a:spcPct val="0"/>
        </a:spcAft>
        <a:defRPr kumimoji="1" sz="2800">
          <a:solidFill>
            <a:schemeClr val="tx1"/>
          </a:solidFill>
          <a:latin typeface="Helvetica Neue Medium" pitchFamily="-1" charset="0"/>
          <a:ea typeface="ヒラギノ角ゴ ProN W6" pitchFamily="-1" charset="-128"/>
          <a:cs typeface="ＤＦＧ平成ゴシック体W7" pitchFamily="50" charset="-128"/>
        </a:defRPr>
      </a:lvl2pPr>
      <a:lvl3pPr algn="ctr" defTabSz="800067" rtl="0" eaLnBrk="0" fontAlgn="base" hangingPunct="0">
        <a:spcBef>
          <a:spcPct val="0"/>
        </a:spcBef>
        <a:spcAft>
          <a:spcPct val="0"/>
        </a:spcAft>
        <a:defRPr kumimoji="1" sz="2800">
          <a:solidFill>
            <a:schemeClr val="tx1"/>
          </a:solidFill>
          <a:latin typeface="Helvetica Neue Medium" pitchFamily="-1" charset="0"/>
          <a:ea typeface="ヒラギノ角ゴ ProN W6" pitchFamily="-1" charset="-128"/>
          <a:cs typeface="ＤＦＧ平成ゴシック体W7" pitchFamily="50" charset="-128"/>
        </a:defRPr>
      </a:lvl3pPr>
      <a:lvl4pPr algn="ctr" defTabSz="800067" rtl="0" eaLnBrk="0" fontAlgn="base" hangingPunct="0">
        <a:spcBef>
          <a:spcPct val="0"/>
        </a:spcBef>
        <a:spcAft>
          <a:spcPct val="0"/>
        </a:spcAft>
        <a:defRPr kumimoji="1" sz="2800">
          <a:solidFill>
            <a:schemeClr val="tx1"/>
          </a:solidFill>
          <a:latin typeface="Helvetica Neue Medium" pitchFamily="-1" charset="0"/>
          <a:ea typeface="ヒラギノ角ゴ ProN W6" pitchFamily="-1" charset="-128"/>
          <a:cs typeface="ＤＦＧ平成ゴシック体W7" pitchFamily="50" charset="-128"/>
        </a:defRPr>
      </a:lvl4pPr>
      <a:lvl5pPr algn="ctr" defTabSz="800067" rtl="0" eaLnBrk="0" fontAlgn="base" hangingPunct="0">
        <a:spcBef>
          <a:spcPct val="0"/>
        </a:spcBef>
        <a:spcAft>
          <a:spcPct val="0"/>
        </a:spcAft>
        <a:defRPr kumimoji="1" sz="2800">
          <a:solidFill>
            <a:schemeClr val="tx1"/>
          </a:solidFill>
          <a:latin typeface="Helvetica Neue Medium" pitchFamily="-1" charset="0"/>
          <a:ea typeface="ヒラギノ角ゴ ProN W6" pitchFamily="-1" charset="-128"/>
          <a:cs typeface="ＤＦＧ平成ゴシック体W7" pitchFamily="50" charset="-128"/>
        </a:defRPr>
      </a:lvl5pPr>
      <a:lvl6pPr marL="321366" algn="ctr" defTabSz="800067" rtl="0" fontAlgn="base">
        <a:spcBef>
          <a:spcPct val="0"/>
        </a:spcBef>
        <a:spcAft>
          <a:spcPct val="0"/>
        </a:spcAft>
        <a:defRPr kumimoji="1" sz="3700">
          <a:solidFill>
            <a:schemeClr val="tx1"/>
          </a:solidFill>
          <a:latin typeface="Verdana" charset="0"/>
          <a:ea typeface="ＤＦＧ平成ゴシック体W7" pitchFamily="50" charset="-128"/>
          <a:cs typeface="ＤＦＧ平成ゴシック体W7" pitchFamily="50" charset="-128"/>
        </a:defRPr>
      </a:lvl6pPr>
      <a:lvl7pPr marL="642732" algn="ctr" defTabSz="800067" rtl="0" fontAlgn="base">
        <a:spcBef>
          <a:spcPct val="0"/>
        </a:spcBef>
        <a:spcAft>
          <a:spcPct val="0"/>
        </a:spcAft>
        <a:defRPr kumimoji="1" sz="3700">
          <a:solidFill>
            <a:schemeClr val="tx1"/>
          </a:solidFill>
          <a:latin typeface="Verdana" charset="0"/>
          <a:ea typeface="ＤＦＧ平成ゴシック体W7" pitchFamily="50" charset="-128"/>
          <a:cs typeface="ＤＦＧ平成ゴシック体W7" pitchFamily="50" charset="-128"/>
        </a:defRPr>
      </a:lvl7pPr>
      <a:lvl8pPr marL="964098" algn="ctr" defTabSz="800067" rtl="0" fontAlgn="base">
        <a:spcBef>
          <a:spcPct val="0"/>
        </a:spcBef>
        <a:spcAft>
          <a:spcPct val="0"/>
        </a:spcAft>
        <a:defRPr kumimoji="1" sz="3700">
          <a:solidFill>
            <a:schemeClr val="tx1"/>
          </a:solidFill>
          <a:latin typeface="Verdana" charset="0"/>
          <a:ea typeface="ＤＦＧ平成ゴシック体W7" pitchFamily="50" charset="-128"/>
          <a:cs typeface="ＤＦＧ平成ゴシック体W7" pitchFamily="50" charset="-128"/>
        </a:defRPr>
      </a:lvl8pPr>
      <a:lvl9pPr marL="1285464" algn="ctr" defTabSz="800067" rtl="0" fontAlgn="base">
        <a:spcBef>
          <a:spcPct val="0"/>
        </a:spcBef>
        <a:spcAft>
          <a:spcPct val="0"/>
        </a:spcAft>
        <a:defRPr kumimoji="1" sz="3700">
          <a:solidFill>
            <a:schemeClr val="tx1"/>
          </a:solidFill>
          <a:latin typeface="Verdana" charset="0"/>
          <a:ea typeface="ＤＦＧ平成ゴシック体W7" pitchFamily="50" charset="-128"/>
          <a:cs typeface="ＤＦＧ平成ゴシック体W7" pitchFamily="50" charset="-128"/>
        </a:defRPr>
      </a:lvl9pPr>
    </p:titleStyle>
    <p:bodyStyle>
      <a:lvl1pPr marL="401707" indent="-401707" algn="l" defTabSz="800067" rtl="0" eaLnBrk="0" fontAlgn="base" hangingPunct="0">
        <a:spcBef>
          <a:spcPct val="20000"/>
        </a:spcBef>
        <a:spcAft>
          <a:spcPct val="0"/>
        </a:spcAft>
        <a:buClr>
          <a:srgbClr val="7F7F7F"/>
        </a:buClr>
        <a:buFont typeface="ＤＦ平成ゴシック体W7" pitchFamily="49" charset="-128"/>
        <a:buChar char="▶"/>
        <a:defRPr kumimoji="1" sz="2500">
          <a:solidFill>
            <a:schemeClr val="tx1"/>
          </a:solidFill>
          <a:latin typeface="Helvetica Neue Medium"/>
          <a:ea typeface="ヒラギノ角ゴ Pro W6"/>
          <a:cs typeface="+mn-cs"/>
        </a:defRPr>
      </a:lvl1pPr>
      <a:lvl2pPr marL="802299" indent="-257763" algn="l" defTabSz="800067" rtl="0" eaLnBrk="0" fontAlgn="base" hangingPunct="0">
        <a:spcBef>
          <a:spcPct val="20000"/>
        </a:spcBef>
        <a:spcAft>
          <a:spcPct val="0"/>
        </a:spcAft>
        <a:buClr>
          <a:srgbClr val="7F7F7F"/>
        </a:buClr>
        <a:buFont typeface="Wingdings" pitchFamily="2" charset="2"/>
        <a:buChar char="l"/>
        <a:defRPr kumimoji="1" sz="2000">
          <a:solidFill>
            <a:schemeClr val="tx1"/>
          </a:solidFill>
          <a:latin typeface="Arial"/>
          <a:ea typeface="ＭＳ Ｐゴシック"/>
          <a:cs typeface="+mn-cs"/>
        </a:defRPr>
      </a:lvl2pPr>
      <a:lvl3pPr marL="1142634" indent="-205317" algn="l" defTabSz="800067" rtl="0" eaLnBrk="0" fontAlgn="base" hangingPunct="0">
        <a:spcBef>
          <a:spcPct val="20000"/>
        </a:spcBef>
        <a:spcAft>
          <a:spcPct val="0"/>
        </a:spcAft>
        <a:buClr>
          <a:schemeClr val="tx2"/>
        </a:buClr>
        <a:buFont typeface="Times" pitchFamily="-1" charset="0"/>
        <a:buChar char="–"/>
        <a:defRPr kumimoji="1" sz="1700">
          <a:solidFill>
            <a:schemeClr val="tx1"/>
          </a:solidFill>
          <a:latin typeface="Arial"/>
          <a:ea typeface="ＭＳ Ｐゴシック"/>
          <a:cs typeface="ＤＦＧ華康ゴシック体W5" pitchFamily="50" charset="-128"/>
        </a:defRPr>
      </a:lvl3pPr>
      <a:lvl4pPr marL="1276537" indent="-205317" algn="l" defTabSz="800067" rtl="0" eaLnBrk="0" fontAlgn="base" hangingPunct="0">
        <a:spcBef>
          <a:spcPct val="20000"/>
        </a:spcBef>
        <a:spcAft>
          <a:spcPct val="0"/>
        </a:spcAft>
        <a:buFont typeface="Arial" pitchFamily="34" charset="0"/>
        <a:buChar char="•"/>
        <a:defRPr kumimoji="1" sz="1400">
          <a:solidFill>
            <a:schemeClr val="tx1"/>
          </a:solidFill>
          <a:latin typeface="Arial"/>
          <a:ea typeface="ＭＳ Ｐゴシック"/>
          <a:cs typeface="ＤＦＧ華康ゴシック体W5" pitchFamily="50" charset="-128"/>
        </a:defRPr>
      </a:lvl4pPr>
      <a:lvl5pPr marL="1409324" indent="4463" algn="l" defTabSz="800067" rtl="0" eaLnBrk="0" fontAlgn="base" hangingPunct="0">
        <a:spcBef>
          <a:spcPct val="20000"/>
        </a:spcBef>
        <a:spcAft>
          <a:spcPct val="0"/>
        </a:spcAft>
        <a:buClr>
          <a:schemeClr val="accent2"/>
        </a:buClr>
        <a:defRPr kumimoji="1">
          <a:solidFill>
            <a:schemeClr val="tx1"/>
          </a:solidFill>
          <a:latin typeface="Arial"/>
          <a:ea typeface="ＭＳ Ｐゴシック"/>
          <a:cs typeface="ＤＦＧ華康ゴシック体W5" pitchFamily="50" charset="-128"/>
        </a:defRPr>
      </a:lvl5pPr>
      <a:lvl6pPr marL="1730690" indent="4463" algn="l" defTabSz="800067" rtl="0" fontAlgn="base">
        <a:spcBef>
          <a:spcPct val="20000"/>
        </a:spcBef>
        <a:spcAft>
          <a:spcPct val="0"/>
        </a:spcAft>
        <a:buClr>
          <a:schemeClr val="accent2"/>
        </a:buClr>
        <a:defRPr kumimoji="1" sz="1600">
          <a:solidFill>
            <a:schemeClr val="tx1"/>
          </a:solidFill>
          <a:latin typeface="ＤＦＧ華康ゴシック体W5" pitchFamily="50" charset="-128"/>
          <a:ea typeface="ＤＦＧ華康ゴシック体W5" pitchFamily="50" charset="-128"/>
          <a:cs typeface="ＤＦＧ華康ゴシック体W5" pitchFamily="50" charset="-128"/>
        </a:defRPr>
      </a:lvl6pPr>
      <a:lvl7pPr marL="2052055" indent="4463" algn="l" defTabSz="800067" rtl="0" fontAlgn="base">
        <a:spcBef>
          <a:spcPct val="20000"/>
        </a:spcBef>
        <a:spcAft>
          <a:spcPct val="0"/>
        </a:spcAft>
        <a:buClr>
          <a:schemeClr val="accent2"/>
        </a:buClr>
        <a:defRPr kumimoji="1" sz="1600">
          <a:solidFill>
            <a:schemeClr val="tx1"/>
          </a:solidFill>
          <a:latin typeface="ＤＦＧ華康ゴシック体W5" pitchFamily="50" charset="-128"/>
          <a:ea typeface="ＤＦＧ華康ゴシック体W5" pitchFamily="50" charset="-128"/>
          <a:cs typeface="ＤＦＧ華康ゴシック体W5" pitchFamily="50" charset="-128"/>
        </a:defRPr>
      </a:lvl7pPr>
      <a:lvl8pPr marL="2373421" indent="4463" algn="l" defTabSz="800067" rtl="0" fontAlgn="base">
        <a:spcBef>
          <a:spcPct val="20000"/>
        </a:spcBef>
        <a:spcAft>
          <a:spcPct val="0"/>
        </a:spcAft>
        <a:buClr>
          <a:schemeClr val="accent2"/>
        </a:buClr>
        <a:defRPr kumimoji="1" sz="1600">
          <a:solidFill>
            <a:schemeClr val="tx1"/>
          </a:solidFill>
          <a:latin typeface="ＤＦＧ華康ゴシック体W5" pitchFamily="50" charset="-128"/>
          <a:ea typeface="ＤＦＧ華康ゴシック体W5" pitchFamily="50" charset="-128"/>
          <a:cs typeface="ＤＦＧ華康ゴシック体W5" pitchFamily="50" charset="-128"/>
        </a:defRPr>
      </a:lvl8pPr>
      <a:lvl9pPr marL="2694787" indent="4463" algn="l" defTabSz="800067" rtl="0" fontAlgn="base">
        <a:spcBef>
          <a:spcPct val="20000"/>
        </a:spcBef>
        <a:spcAft>
          <a:spcPct val="0"/>
        </a:spcAft>
        <a:buClr>
          <a:schemeClr val="accent2"/>
        </a:buClr>
        <a:defRPr kumimoji="1" sz="1600">
          <a:solidFill>
            <a:schemeClr val="tx1"/>
          </a:solidFill>
          <a:latin typeface="ＤＦＧ華康ゴシック体W5" pitchFamily="50" charset="-128"/>
          <a:ea typeface="ＤＦＧ華康ゴシック体W5" pitchFamily="50" charset="-128"/>
          <a:cs typeface="ＤＦＧ華康ゴシック体W5" pitchFamily="50" charset="-128"/>
        </a:defRPr>
      </a:lvl9pPr>
    </p:bodyStyle>
    <p:otherStyle>
      <a:defPPr>
        <a:defRPr lang="ja-JP"/>
      </a:defPPr>
      <a:lvl1pPr marL="0" algn="l" defTabSz="321366" rtl="0" eaLnBrk="1" latinLnBrk="0" hangingPunct="1">
        <a:defRPr kumimoji="1" sz="1300" kern="1200">
          <a:solidFill>
            <a:schemeClr val="tx1"/>
          </a:solidFill>
          <a:latin typeface="+mn-lt"/>
          <a:ea typeface="+mn-ea"/>
          <a:cs typeface="+mn-cs"/>
        </a:defRPr>
      </a:lvl1pPr>
      <a:lvl2pPr marL="321366" algn="l" defTabSz="321366" rtl="0" eaLnBrk="1" latinLnBrk="0" hangingPunct="1">
        <a:defRPr kumimoji="1" sz="1300" kern="1200">
          <a:solidFill>
            <a:schemeClr val="tx1"/>
          </a:solidFill>
          <a:latin typeface="+mn-lt"/>
          <a:ea typeface="+mn-ea"/>
          <a:cs typeface="+mn-cs"/>
        </a:defRPr>
      </a:lvl2pPr>
      <a:lvl3pPr marL="642732" algn="l" defTabSz="321366" rtl="0" eaLnBrk="1" latinLnBrk="0" hangingPunct="1">
        <a:defRPr kumimoji="1" sz="1300" kern="1200">
          <a:solidFill>
            <a:schemeClr val="tx1"/>
          </a:solidFill>
          <a:latin typeface="+mn-lt"/>
          <a:ea typeface="+mn-ea"/>
          <a:cs typeface="+mn-cs"/>
        </a:defRPr>
      </a:lvl3pPr>
      <a:lvl4pPr marL="964098" algn="l" defTabSz="321366" rtl="0" eaLnBrk="1" latinLnBrk="0" hangingPunct="1">
        <a:defRPr kumimoji="1" sz="1300" kern="1200">
          <a:solidFill>
            <a:schemeClr val="tx1"/>
          </a:solidFill>
          <a:latin typeface="+mn-lt"/>
          <a:ea typeface="+mn-ea"/>
          <a:cs typeface="+mn-cs"/>
        </a:defRPr>
      </a:lvl4pPr>
      <a:lvl5pPr marL="1285464" algn="l" defTabSz="321366" rtl="0" eaLnBrk="1" latinLnBrk="0" hangingPunct="1">
        <a:defRPr kumimoji="1" sz="1300" kern="1200">
          <a:solidFill>
            <a:schemeClr val="tx1"/>
          </a:solidFill>
          <a:latin typeface="+mn-lt"/>
          <a:ea typeface="+mn-ea"/>
          <a:cs typeface="+mn-cs"/>
        </a:defRPr>
      </a:lvl5pPr>
      <a:lvl6pPr marL="1606829" algn="l" defTabSz="321366" rtl="0" eaLnBrk="1" latinLnBrk="0" hangingPunct="1">
        <a:defRPr kumimoji="1" sz="1300" kern="1200">
          <a:solidFill>
            <a:schemeClr val="tx1"/>
          </a:solidFill>
          <a:latin typeface="+mn-lt"/>
          <a:ea typeface="+mn-ea"/>
          <a:cs typeface="+mn-cs"/>
        </a:defRPr>
      </a:lvl6pPr>
      <a:lvl7pPr marL="1928195" algn="l" defTabSz="321366" rtl="0" eaLnBrk="1" latinLnBrk="0" hangingPunct="1">
        <a:defRPr kumimoji="1" sz="1300" kern="1200">
          <a:solidFill>
            <a:schemeClr val="tx1"/>
          </a:solidFill>
          <a:latin typeface="+mn-lt"/>
          <a:ea typeface="+mn-ea"/>
          <a:cs typeface="+mn-cs"/>
        </a:defRPr>
      </a:lvl7pPr>
      <a:lvl8pPr marL="2249561" algn="l" defTabSz="321366" rtl="0" eaLnBrk="1" latinLnBrk="0" hangingPunct="1">
        <a:defRPr kumimoji="1" sz="1300" kern="1200">
          <a:solidFill>
            <a:schemeClr val="tx1"/>
          </a:solidFill>
          <a:latin typeface="+mn-lt"/>
          <a:ea typeface="+mn-ea"/>
          <a:cs typeface="+mn-cs"/>
        </a:defRPr>
      </a:lvl8pPr>
      <a:lvl9pPr marL="2570927" algn="l" defTabSz="321366" rtl="0" eaLnBrk="1" latinLnBrk="0" hangingPunct="1">
        <a:defRPr kumimoji="1"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4.jpeg"/><Relationship Id="rId1" Type="http://schemas.openxmlformats.org/officeDocument/2006/relationships/slideLayout" Target="../slideLayouts/slideLayout7.xml"/><Relationship Id="rId4" Type="http://schemas.openxmlformats.org/officeDocument/2006/relationships/image" Target="../media/image98.JP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96.xml"/><Relationship Id="rId1" Type="http://schemas.openxmlformats.org/officeDocument/2006/relationships/slideLayout" Target="../slideLayouts/slideLayout7.xml"/><Relationship Id="rId4" Type="http://schemas.openxmlformats.org/officeDocument/2006/relationships/hyperlink" Target="http://www.tron.org/ja/tron-project/what-is-t-kernel/t2ex/" TargetMode="External"/></Relationships>
</file>

<file path=ppt/slides/_rels/slide113.xml.rels><?xml version="1.0" encoding="UTF-8" standalone="yes"?>
<Relationships xmlns="http://schemas.openxmlformats.org/package/2006/relationships"><Relationship Id="rId3" Type="http://schemas.openxmlformats.org/officeDocument/2006/relationships/image" Target="../media/image100.tmp"/><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00.tmp"/><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hyperlink" Target="https://creativecommons.org/licenses/by-sa/4.0/" TargetMode="Externa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1.tm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jpeg"/><Relationship Id="rId7" Type="http://schemas.openxmlformats.org/officeDocument/2006/relationships/image" Target="../media/image19.jpeg"/><Relationship Id="rId12"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8.jpeg"/><Relationship Id="rId11" Type="http://schemas.openxmlformats.org/officeDocument/2006/relationships/image" Target="../media/image23.png"/><Relationship Id="rId5" Type="http://schemas.openxmlformats.org/officeDocument/2006/relationships/hyperlink" Target="http://www.t-engine.org/ja/" TargetMode="External"/><Relationship Id="rId10" Type="http://schemas.openxmlformats.org/officeDocument/2006/relationships/image" Target="../media/image22.png"/><Relationship Id="rId4" Type="http://schemas.openxmlformats.org/officeDocument/2006/relationships/image" Target="../media/image17.jpeg"/><Relationship Id="rId9"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hyperlink" Target="http://www.t-engine.org/ja/what-is-t-kernel/mt-kernel" TargetMode="External"/><Relationship Id="rId7" Type="http://schemas.openxmlformats.org/officeDocument/2006/relationships/image" Target="../media/image28.tmp"/><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27.tmp"/><Relationship Id="rId5" Type="http://schemas.openxmlformats.org/officeDocument/2006/relationships/image" Target="../media/image26.tmp"/><Relationship Id="rId4" Type="http://schemas.openxmlformats.org/officeDocument/2006/relationships/image" Target="../media/image25.tmp"/></Relationships>
</file>

<file path=ppt/slides/_rels/slide28.xml.rels><?xml version="1.0" encoding="UTF-8" standalone="yes"?>
<Relationships xmlns="http://schemas.openxmlformats.org/package/2006/relationships"><Relationship Id="rId8" Type="http://schemas.openxmlformats.org/officeDocument/2006/relationships/hyperlink" Target="http://www.youtube.com/watch?v=U4qzNoDE6KY&amp;feature=share" TargetMode="External"/><Relationship Id="rId3" Type="http://schemas.openxmlformats.org/officeDocument/2006/relationships/image" Target="../media/image30.tmp"/><Relationship Id="rId7" Type="http://schemas.openxmlformats.org/officeDocument/2006/relationships/hyperlink" Target="http://www.spansion.com/JP/Products/microcontrollers/32-bit-ARM-Core/pages/fm3-sk-fm3.aspx" TargetMode="Externa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32.gif"/><Relationship Id="rId5" Type="http://schemas.openxmlformats.org/officeDocument/2006/relationships/image" Target="../media/image29.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3.tmp"/><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hyperlink" Target="http://www.spansion.com/JP/Products/microcontrollers/32-bit-ARM-Core/pages/fm3-sk-fm3.aspx"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hyperlink" Target="http://www.t-engine4u.com/products/fm3_usbstick.html" TargetMode="External"/><Relationship Id="rId7" Type="http://schemas.openxmlformats.org/officeDocument/2006/relationships/image" Target="../media/image36.tmp"/><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35.tmp"/><Relationship Id="rId5" Type="http://schemas.openxmlformats.org/officeDocument/2006/relationships/hyperlink" Target="http://www.t-engine4u.com/support/fm3_usbstick/install_utkernel.html" TargetMode="External"/><Relationship Id="rId4" Type="http://schemas.openxmlformats.org/officeDocument/2006/relationships/image" Target="../media/image34.tmp"/></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hyperlink" Target="http://www.tron.org/download/" TargetMode="External"/><Relationship Id="rId5" Type="http://schemas.openxmlformats.org/officeDocument/2006/relationships/hyperlink" Target="http://www.t-engine.org/ja/" TargetMode="Externa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39.tmp"/><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1.tmp"/><Relationship Id="rId5" Type="http://schemas.openxmlformats.org/officeDocument/2006/relationships/image" Target="../media/image40.tmp"/><Relationship Id="rId4" Type="http://schemas.openxmlformats.org/officeDocument/2006/relationships/hyperlink" Target="http://www.tron.org/download/index.php?route=product/product&amp;product_id=130"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www.spansion.com/JP/Support/microcontrollers/development-environment/pages/software-relatimeos-index.aspx"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hyperlink" Target="http://www.spansion.com/JP/Products/microcontrollers/32-bit-ARM-Core/pages/fm3-tool.aspx" TargetMode="External"/><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43.tmp"/><Relationship Id="rId4" Type="http://schemas.openxmlformats.org/officeDocument/2006/relationships/image" Target="../media/image42.tmp"/></Relationships>
</file>

<file path=ppt/slides/_rels/slide36.xml.rels><?xml version="1.0" encoding="UTF-8" standalone="yes"?>
<Relationships xmlns="http://schemas.openxmlformats.org/package/2006/relationships"><Relationship Id="rId3" Type="http://schemas.openxmlformats.org/officeDocument/2006/relationships/hyperlink" Target="http://www.iar.com/jp/Products/IAR-Embedded-Workbench/" TargetMode="External"/><Relationship Id="rId7" Type="http://schemas.openxmlformats.org/officeDocument/2006/relationships/image" Target="../media/image47.tmp"/><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46.tmp"/><Relationship Id="rId5" Type="http://schemas.openxmlformats.org/officeDocument/2006/relationships/image" Target="../media/image45.tmp"/><Relationship Id="rId4" Type="http://schemas.openxmlformats.org/officeDocument/2006/relationships/image" Target="../media/image44.tmp"/></Relationships>
</file>

<file path=ppt/slides/_rels/slide3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9.tmp"/><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50.tmp"/><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1.tmp"/><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52.tmp"/></Relationships>
</file>

<file path=ppt/slides/_rels/slide42.xml.rels><?xml version="1.0" encoding="UTF-8" standalone="yes"?>
<Relationships xmlns="http://schemas.openxmlformats.org/package/2006/relationships"><Relationship Id="rId3" Type="http://schemas.openxmlformats.org/officeDocument/2006/relationships/image" Target="../media/image53.tmp"/><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4.tmp"/><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5.tmp"/><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6.tmp"/><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3.tmp"/></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1.tmp"/><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2.tmp"/><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65.tmp"/><Relationship Id="rId2" Type="http://schemas.openxmlformats.org/officeDocument/2006/relationships/image" Target="../media/image64.tmp"/><Relationship Id="rId1" Type="http://schemas.openxmlformats.org/officeDocument/2006/relationships/slideLayout" Target="../slideLayouts/slideLayout7.xml"/><Relationship Id="rId5" Type="http://schemas.openxmlformats.org/officeDocument/2006/relationships/image" Target="../media/image67.tmp"/><Relationship Id="rId4" Type="http://schemas.openxmlformats.org/officeDocument/2006/relationships/image" Target="../media/image66.tmp"/></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notesSlide" Target="../notesSlides/notesSlide69.xml"/><Relationship Id="rId1" Type="http://schemas.openxmlformats.org/officeDocument/2006/relationships/slideLayout" Target="../slideLayouts/slideLayout7.xml"/><Relationship Id="rId4" Type="http://schemas.openxmlformats.org/officeDocument/2006/relationships/image" Target="../media/image69.wmf"/></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71.tmp"/><Relationship Id="rId2" Type="http://schemas.openxmlformats.org/officeDocument/2006/relationships/image" Target="../media/image70.tmp"/><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73.wmf"/></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74.tmp"/><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75.wmf"/><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76.wmf"/></Relationships>
</file>

<file path=ppt/slides/_rels/slide84.xml.rels><?xml version="1.0" encoding="UTF-8" standalone="yes"?>
<Relationships xmlns="http://schemas.openxmlformats.org/package/2006/relationships"><Relationship Id="rId3" Type="http://schemas.openxmlformats.org/officeDocument/2006/relationships/image" Target="../media/image78.tmp"/><Relationship Id="rId2" Type="http://schemas.openxmlformats.org/officeDocument/2006/relationships/image" Target="../media/image77.tmp"/><Relationship Id="rId1" Type="http://schemas.openxmlformats.org/officeDocument/2006/relationships/slideLayout" Target="../slideLayouts/slideLayout7.xml"/><Relationship Id="rId4" Type="http://schemas.openxmlformats.org/officeDocument/2006/relationships/image" Target="../media/image79.tmp"/></Relationships>
</file>

<file path=ppt/slides/_rels/slide85.xml.rels><?xml version="1.0" encoding="UTF-8" standalone="yes"?>
<Relationships xmlns="http://schemas.openxmlformats.org/package/2006/relationships"><Relationship Id="rId3" Type="http://schemas.openxmlformats.org/officeDocument/2006/relationships/image" Target="../media/image80.wmf"/><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81.wmf"/><Relationship Id="rId2" Type="http://schemas.openxmlformats.org/officeDocument/2006/relationships/notesSlide" Target="../notesSlides/notesSlide76.xml"/><Relationship Id="rId1" Type="http://schemas.openxmlformats.org/officeDocument/2006/relationships/slideLayout" Target="../slideLayouts/slideLayout7.xml"/><Relationship Id="rId4" Type="http://schemas.openxmlformats.org/officeDocument/2006/relationships/image" Target="../media/image82.wmf"/></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notesSlide" Target="../notesSlides/notesSlide79.xml"/><Relationship Id="rId1" Type="http://schemas.openxmlformats.org/officeDocument/2006/relationships/slideLayout" Target="../slideLayouts/slideLayout7.xml"/><Relationship Id="rId5" Type="http://schemas.openxmlformats.org/officeDocument/2006/relationships/image" Target="../media/image85.wmf"/><Relationship Id="rId4" Type="http://schemas.openxmlformats.org/officeDocument/2006/relationships/image" Target="../media/image84.wmf"/></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notesSlide" Target="../notesSlides/notesSlide82.xml"/><Relationship Id="rId1" Type="http://schemas.openxmlformats.org/officeDocument/2006/relationships/slideLayout" Target="../slideLayouts/slideLayout7.xml"/><Relationship Id="rId4" Type="http://schemas.openxmlformats.org/officeDocument/2006/relationships/image" Target="../media/image87.wmf"/></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9.tmp"/><Relationship Id="rId2" Type="http://schemas.openxmlformats.org/officeDocument/2006/relationships/image" Target="../media/image88.tmp"/><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91.tmp"/><Relationship Id="rId2" Type="http://schemas.openxmlformats.org/officeDocument/2006/relationships/image" Target="../media/image90.tmp"/><Relationship Id="rId1" Type="http://schemas.openxmlformats.org/officeDocument/2006/relationships/slideLayout" Target="../slideLayouts/slideLayout7.xml"/><Relationship Id="rId5" Type="http://schemas.openxmlformats.org/officeDocument/2006/relationships/image" Target="../media/image93.tmp"/><Relationship Id="rId4" Type="http://schemas.openxmlformats.org/officeDocument/2006/relationships/image" Target="../media/image92.tmp"/></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image" Target="../media/image94.jpeg"/><Relationship Id="rId1" Type="http://schemas.openxmlformats.org/officeDocument/2006/relationships/slideLayout" Target="../slideLayouts/slideLayout7.xml"/><Relationship Id="rId4" Type="http://schemas.openxmlformats.org/officeDocument/2006/relationships/image" Target="../media/image96.JPG"/></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2833630"/>
            <a:ext cx="1366837" cy="1346422"/>
          </a:xfrm>
          <a:prstGeom prst="rect">
            <a:avLst/>
          </a:prstGeom>
          <a:noFill/>
          <a:ln w="9525">
            <a:noFill/>
            <a:miter lim="800000"/>
            <a:headEnd/>
            <a:tailEnd/>
          </a:ln>
        </p:spPr>
      </p:pic>
      <p:sp>
        <p:nvSpPr>
          <p:cNvPr id="6" name="テキスト ボックス 5"/>
          <p:cNvSpPr txBox="1"/>
          <p:nvPr/>
        </p:nvSpPr>
        <p:spPr>
          <a:xfrm>
            <a:off x="1267089" y="1169457"/>
            <a:ext cx="6609823" cy="1323439"/>
          </a:xfrm>
          <a:prstGeom prst="rect">
            <a:avLst/>
          </a:prstGeom>
          <a:noFill/>
        </p:spPr>
        <p:txBody>
          <a:bodyPr wrap="none" rtlCol="0">
            <a:spAutoFit/>
          </a:bodyPr>
          <a:lstStyle/>
          <a:p>
            <a:r>
              <a:rPr lang="en-US" altLang="ja-JP" sz="8000" u="sng" dirty="0" smtClean="0">
                <a:solidFill>
                  <a:prstClr val="black"/>
                </a:solidFill>
                <a:latin typeface="Impact" pitchFamily="34" charset="0"/>
              </a:rPr>
              <a:t>uT-Kernel</a:t>
            </a:r>
            <a:r>
              <a:rPr lang="en-US" altLang="ja-JP" sz="8000" u="sng" dirty="0" smtClean="0">
                <a:solidFill>
                  <a:prstClr val="black"/>
                </a:solidFill>
              </a:rPr>
              <a:t> </a:t>
            </a:r>
            <a:r>
              <a:rPr lang="ja-JP" altLang="en-US" sz="8000" u="sng" dirty="0" smtClean="0">
                <a:solidFill>
                  <a:prstClr val="black"/>
                </a:solidFill>
              </a:rPr>
              <a:t>入門</a:t>
            </a:r>
            <a:endParaRPr lang="ja-JP" altLang="en-US" sz="8000" u="sng" dirty="0">
              <a:solidFill>
                <a:prstClr val="black"/>
              </a:solidFill>
            </a:endParaRPr>
          </a:p>
        </p:txBody>
      </p:sp>
      <p:sp>
        <p:nvSpPr>
          <p:cNvPr id="8" name="Text Box 4"/>
          <p:cNvSpPr txBox="1">
            <a:spLocks noChangeArrowheads="1"/>
          </p:cNvSpPr>
          <p:nvPr/>
        </p:nvSpPr>
        <p:spPr bwMode="auto">
          <a:xfrm>
            <a:off x="609600" y="4437112"/>
            <a:ext cx="7924799" cy="1692771"/>
          </a:xfrm>
          <a:prstGeom prst="rect">
            <a:avLst/>
          </a:prstGeom>
          <a:noFill/>
          <a:ln w="9525">
            <a:noFill/>
            <a:miter lim="800000"/>
            <a:headEnd/>
            <a:tailEnd/>
          </a:ln>
        </p:spPr>
        <p:txBody>
          <a:bodyPr wrap="square">
            <a:spAutoFit/>
          </a:bodyPr>
          <a:lstStyle/>
          <a:p>
            <a:r>
              <a:rPr lang="en-US" altLang="ja-JP" sz="2800" u="sng" dirty="0" smtClean="0">
                <a:solidFill>
                  <a:prstClr val="black"/>
                </a:solidFill>
                <a:latin typeface="ＭＳ Ｐゴシック" charset="-128"/>
                <a:ea typeface="ＭＳ Ｐゴシック" charset="-128"/>
              </a:rPr>
              <a:t>2016</a:t>
            </a:r>
            <a:r>
              <a:rPr lang="ja-JP" altLang="en-US" sz="2800" u="sng" dirty="0" smtClean="0">
                <a:solidFill>
                  <a:prstClr val="black"/>
                </a:solidFill>
                <a:latin typeface="ＭＳ Ｐゴシック" charset="-128"/>
                <a:ea typeface="ＭＳ Ｐゴシック" charset="-128"/>
              </a:rPr>
              <a:t>年 </a:t>
            </a:r>
            <a:r>
              <a:rPr lang="en-US" altLang="ja-JP" sz="2800" u="sng" dirty="0">
                <a:solidFill>
                  <a:prstClr val="black"/>
                </a:solidFill>
                <a:latin typeface="ＭＳ Ｐゴシック" charset="-128"/>
                <a:ea typeface="ＭＳ Ｐゴシック" charset="-128"/>
              </a:rPr>
              <a:t>7</a:t>
            </a:r>
            <a:r>
              <a:rPr lang="ja-JP" altLang="en-US" sz="2800" u="sng" dirty="0" smtClean="0">
                <a:solidFill>
                  <a:prstClr val="black"/>
                </a:solidFill>
                <a:latin typeface="ＭＳ Ｐゴシック" charset="-128"/>
                <a:ea typeface="ＭＳ Ｐゴシック" charset="-128"/>
              </a:rPr>
              <a:t>月 </a:t>
            </a:r>
            <a:r>
              <a:rPr lang="en-US" altLang="ja-JP" sz="2800" u="sng" dirty="0" smtClean="0">
                <a:solidFill>
                  <a:prstClr val="black"/>
                </a:solidFill>
                <a:latin typeface="ＭＳ Ｐゴシック" charset="-128"/>
                <a:ea typeface="ＭＳ Ｐゴシック" charset="-128"/>
              </a:rPr>
              <a:t>21-22</a:t>
            </a:r>
            <a:r>
              <a:rPr lang="ja-JP" altLang="en-US" sz="2800" u="sng" dirty="0" smtClean="0">
                <a:solidFill>
                  <a:prstClr val="black"/>
                </a:solidFill>
                <a:latin typeface="ＭＳ Ｐゴシック" charset="-128"/>
                <a:ea typeface="ＭＳ Ｐゴシック" charset="-128"/>
              </a:rPr>
              <a:t>日</a:t>
            </a:r>
            <a:endParaRPr lang="en-US" altLang="ja-JP" sz="2800" u="sng" dirty="0">
              <a:solidFill>
                <a:prstClr val="black"/>
              </a:solidFill>
              <a:latin typeface="ＭＳ Ｐゴシック" charset="-128"/>
              <a:ea typeface="ＭＳ Ｐゴシック" charset="-128"/>
            </a:endParaRPr>
          </a:p>
          <a:p>
            <a:r>
              <a:rPr lang="en-US" altLang="ja-JP" sz="2800" dirty="0" smtClean="0">
                <a:solidFill>
                  <a:prstClr val="black"/>
                </a:solidFill>
                <a:latin typeface="ＭＳ Ｐゴシック" charset="-128"/>
                <a:ea typeface="ＭＳ Ｐゴシック" charset="-128"/>
              </a:rPr>
              <a:t>【</a:t>
            </a:r>
            <a:r>
              <a:rPr lang="ja-JP" altLang="en-US" sz="2800" dirty="0" smtClean="0">
                <a:solidFill>
                  <a:prstClr val="black"/>
                </a:solidFill>
                <a:latin typeface="ＭＳ Ｐゴシック" charset="-128"/>
                <a:ea typeface="ＭＳ Ｐゴシック" charset="-128"/>
              </a:rPr>
              <a:t>トロンフォーラム 学術</a:t>
            </a:r>
            <a:r>
              <a:rPr lang="ja-JP" altLang="en-US" sz="2800" dirty="0">
                <a:solidFill>
                  <a:prstClr val="black"/>
                </a:solidFill>
                <a:latin typeface="ＭＳ Ｐゴシック" charset="-128"/>
                <a:ea typeface="ＭＳ Ｐゴシック" charset="-128"/>
              </a:rPr>
              <a:t>・教育</a:t>
            </a:r>
            <a:r>
              <a:rPr lang="en-US" altLang="ja-JP" sz="2800" dirty="0" smtClean="0">
                <a:solidFill>
                  <a:prstClr val="black"/>
                </a:solidFill>
                <a:latin typeface="ＭＳ Ｐゴシック" charset="-128"/>
                <a:ea typeface="ＭＳ Ｐゴシック" charset="-128"/>
              </a:rPr>
              <a:t>WG】</a:t>
            </a:r>
          </a:p>
          <a:p>
            <a:endParaRPr lang="en-US" altLang="ja-JP" sz="2400" dirty="0">
              <a:solidFill>
                <a:prstClr val="black"/>
              </a:solidFill>
              <a:latin typeface="ＭＳ Ｐゴシック" charset="-128"/>
              <a:ea typeface="ＭＳ Ｐゴシック" charset="-128"/>
            </a:endParaRPr>
          </a:p>
          <a:p>
            <a:r>
              <a:rPr lang="ja-JP" altLang="en-US" sz="2400" dirty="0" smtClean="0">
                <a:solidFill>
                  <a:prstClr val="black"/>
                </a:solidFill>
                <a:latin typeface="ＭＳ Ｐゴシック" charset="-128"/>
                <a:ea typeface="ＭＳ Ｐゴシック" charset="-128"/>
              </a:rPr>
              <a:t>株式会社富士通コンピュータテクノロジーズ　飯田　康志</a:t>
            </a:r>
            <a:endParaRPr lang="en-US" altLang="ja-JP" sz="2400" dirty="0">
              <a:solidFill>
                <a:prstClr val="black"/>
              </a:solidFill>
              <a:latin typeface="ＭＳ Ｐゴシック" charset="-128"/>
              <a:ea typeface="ＭＳ Ｐゴシック" charset="-128"/>
            </a:endParaRPr>
          </a:p>
        </p:txBody>
      </p:sp>
    </p:spTree>
    <p:extLst>
      <p:ext uri="{BB962C8B-B14F-4D97-AF65-F5344CB8AC3E}">
        <p14:creationId xmlns:p14="http://schemas.microsoft.com/office/powerpoint/2010/main" val="6399600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800" u="sng" dirty="0" smtClean="0">
                <a:latin typeface="Impact" pitchFamily="34" charset="0"/>
                <a:cs typeface="ＤＦＧ平成ゴシック体W7"/>
              </a:rPr>
              <a:t>T-Kernel</a:t>
            </a:r>
            <a:r>
              <a:rPr lang="ja-JP" altLang="en-US" sz="4800" u="sng" dirty="0">
                <a:latin typeface="+mn-ea"/>
                <a:cs typeface="ＤＦＧ平成ゴシック体W7"/>
              </a:rPr>
              <a:t> </a:t>
            </a:r>
            <a:r>
              <a:rPr lang="ja-JP" altLang="en-US" sz="4800" u="sng" dirty="0" smtClean="0">
                <a:latin typeface="+mn-ea"/>
                <a:cs typeface="ＤＦＧ平成ゴシック体W7"/>
              </a:rPr>
              <a:t>仕様の誕生 </a:t>
            </a:r>
            <a:r>
              <a:rPr lang="en-US" altLang="ja-JP" sz="4800" u="sng" dirty="0" smtClean="0">
                <a:latin typeface="+mn-ea"/>
                <a:cs typeface="ＤＦＧ平成ゴシック体W7"/>
              </a:rPr>
              <a:t>(2)</a:t>
            </a:r>
            <a:endParaRPr lang="ja-JP" altLang="en-US" sz="4800" u="sng" dirty="0">
              <a:latin typeface="+mn-ea"/>
              <a:cs typeface="ＤＦＧ平成ゴシック体W7"/>
            </a:endParaRPr>
          </a:p>
        </p:txBody>
      </p:sp>
      <p:sp>
        <p:nvSpPr>
          <p:cNvPr id="5" name="テキスト ボックス 4"/>
          <p:cNvSpPr txBox="1"/>
          <p:nvPr/>
        </p:nvSpPr>
        <p:spPr>
          <a:xfrm>
            <a:off x="1075690" y="1124744"/>
            <a:ext cx="6992620" cy="523220"/>
          </a:xfrm>
          <a:prstGeom prst="rect">
            <a:avLst/>
          </a:prstGeom>
          <a:noFill/>
        </p:spPr>
        <p:txBody>
          <a:bodyPr wrap="none" rtlCol="0">
            <a:spAutoFit/>
          </a:bodyPr>
          <a:lstStyle/>
          <a:p>
            <a:r>
              <a:rPr kumimoji="1" lang="en-US" altLang="ja-JP" sz="2800" dirty="0" smtClean="0">
                <a:latin typeface="Impact" pitchFamily="34" charset="0"/>
              </a:rPr>
              <a:t>ITRON</a:t>
            </a:r>
            <a:r>
              <a:rPr kumimoji="1" lang="ja-JP" altLang="en-US" sz="2800" dirty="0" smtClean="0">
                <a:latin typeface="Impact" pitchFamily="34" charset="0"/>
              </a:rPr>
              <a:t>  </a:t>
            </a:r>
            <a:r>
              <a:rPr kumimoji="1" lang="ja-JP" altLang="en-US" sz="2800" dirty="0" smtClean="0"/>
              <a:t>による組込み機器ソフトウェア開発の限界</a:t>
            </a:r>
            <a:endParaRPr kumimoji="1" lang="ja-JP" altLang="en-US" sz="2800" dirty="0"/>
          </a:p>
        </p:txBody>
      </p:sp>
      <p:sp>
        <p:nvSpPr>
          <p:cNvPr id="6" name="テキスト ボックス 5"/>
          <p:cNvSpPr txBox="1"/>
          <p:nvPr/>
        </p:nvSpPr>
        <p:spPr>
          <a:xfrm>
            <a:off x="1078624" y="1685418"/>
            <a:ext cx="4065537" cy="646331"/>
          </a:xfrm>
          <a:prstGeom prst="rect">
            <a:avLst/>
          </a:prstGeom>
          <a:noFill/>
        </p:spPr>
        <p:txBody>
          <a:bodyPr wrap="none" rtlCol="0">
            <a:spAutoFit/>
          </a:bodyPr>
          <a:lstStyle/>
          <a:p>
            <a:r>
              <a:rPr kumimoji="1" lang="ja-JP" altLang="en-US" dirty="0" smtClean="0"/>
              <a:t>・ 他社 </a:t>
            </a:r>
            <a:r>
              <a:rPr kumimoji="1" lang="en-US" altLang="ja-JP" dirty="0" smtClean="0">
                <a:latin typeface="Impact" pitchFamily="34" charset="0"/>
              </a:rPr>
              <a:t>ITRON</a:t>
            </a:r>
            <a:r>
              <a:rPr kumimoji="1" lang="ja-JP" altLang="en-US" dirty="0" smtClean="0"/>
              <a:t> 間でのアプリの移植が難しい</a:t>
            </a:r>
            <a:endParaRPr kumimoji="1" lang="en-US" altLang="ja-JP" dirty="0" smtClean="0"/>
          </a:p>
          <a:p>
            <a:r>
              <a:rPr lang="ja-JP" altLang="en-US" dirty="0" smtClean="0"/>
              <a:t>・ 高機能 </a:t>
            </a:r>
            <a:r>
              <a:rPr lang="en-US" altLang="ja-JP" dirty="0" smtClean="0"/>
              <a:t>OS</a:t>
            </a:r>
            <a:r>
              <a:rPr lang="ja-JP" altLang="en-US" dirty="0" smtClean="0"/>
              <a:t> への以降が難しい</a:t>
            </a:r>
            <a:endParaRPr kumimoji="1" lang="ja-JP" altLang="en-US" dirty="0"/>
          </a:p>
        </p:txBody>
      </p:sp>
      <p:pic>
        <p:nvPicPr>
          <p:cNvPr id="7" name="Picture 4"/>
          <p:cNvPicPr>
            <a:picLocks noChangeAspect="1" noChangeArrowheads="1"/>
          </p:cNvPicPr>
          <p:nvPr/>
        </p:nvPicPr>
        <p:blipFill>
          <a:blip r:embed="rId3"/>
          <a:srcRect/>
          <a:stretch>
            <a:fillRect/>
          </a:stretch>
        </p:blipFill>
        <p:spPr bwMode="auto">
          <a:xfrm>
            <a:off x="4194287" y="2284158"/>
            <a:ext cx="755426" cy="744143"/>
          </a:xfrm>
          <a:prstGeom prst="rect">
            <a:avLst/>
          </a:prstGeom>
          <a:noFill/>
          <a:ln w="9525">
            <a:noFill/>
            <a:miter lim="800000"/>
            <a:headEnd/>
            <a:tailEnd/>
          </a:ln>
        </p:spPr>
      </p:pic>
      <p:sp>
        <p:nvSpPr>
          <p:cNvPr id="8" name="テキスト ボックス 7"/>
          <p:cNvSpPr txBox="1"/>
          <p:nvPr/>
        </p:nvSpPr>
        <p:spPr>
          <a:xfrm>
            <a:off x="541890" y="3140968"/>
            <a:ext cx="8060220" cy="954107"/>
          </a:xfrm>
          <a:prstGeom prst="rect">
            <a:avLst/>
          </a:prstGeom>
          <a:noFill/>
        </p:spPr>
        <p:txBody>
          <a:bodyPr wrap="none" rtlCol="0">
            <a:spAutoFit/>
          </a:bodyPr>
          <a:lstStyle/>
          <a:p>
            <a:r>
              <a:rPr kumimoji="1" lang="ja-JP" altLang="en-US" sz="2800" dirty="0" smtClean="0">
                <a:latin typeface="Impact" pitchFamily="34" charset="0"/>
              </a:rPr>
              <a:t>セットメーカ，半導体メーカ，</a:t>
            </a:r>
            <a:r>
              <a:rPr kumimoji="1" lang="en-US" altLang="ja-JP" sz="2800" dirty="0" smtClean="0">
                <a:latin typeface="Impact" pitchFamily="34" charset="0"/>
              </a:rPr>
              <a:t>OS</a:t>
            </a:r>
            <a:r>
              <a:rPr kumimoji="1" lang="ja-JP" altLang="en-US" sz="2800" dirty="0" smtClean="0">
                <a:latin typeface="Impact" pitchFamily="34" charset="0"/>
              </a:rPr>
              <a:t> ベンダが，次世代</a:t>
            </a:r>
            <a:endParaRPr kumimoji="1" lang="en-US" altLang="ja-JP" sz="2800" dirty="0" smtClean="0">
              <a:latin typeface="Impact" pitchFamily="34" charset="0"/>
            </a:endParaRPr>
          </a:p>
          <a:p>
            <a:r>
              <a:rPr kumimoji="1" lang="ja-JP" altLang="en-US" sz="2800" dirty="0" smtClean="0">
                <a:latin typeface="Impact" pitchFamily="34" charset="0"/>
              </a:rPr>
              <a:t>組込み </a:t>
            </a:r>
            <a:r>
              <a:rPr kumimoji="1" lang="en-US" altLang="ja-JP" sz="2800" dirty="0" smtClean="0">
                <a:latin typeface="Impact" pitchFamily="34" charset="0"/>
              </a:rPr>
              <a:t>OS</a:t>
            </a:r>
            <a:r>
              <a:rPr kumimoji="1" lang="ja-JP" altLang="en-US" sz="2800" dirty="0" smtClean="0">
                <a:latin typeface="Impact" pitchFamily="34" charset="0"/>
              </a:rPr>
              <a:t> として 「 </a:t>
            </a:r>
            <a:r>
              <a:rPr kumimoji="1" lang="en-US" altLang="ja-JP" sz="2800" dirty="0" smtClean="0">
                <a:latin typeface="Impact" pitchFamily="34" charset="0"/>
              </a:rPr>
              <a:t>T-Kernel</a:t>
            </a:r>
            <a:r>
              <a:rPr kumimoji="1" lang="ja-JP" altLang="en-US" sz="2800" dirty="0" smtClean="0">
                <a:latin typeface="Impact" pitchFamily="34" charset="0"/>
              </a:rPr>
              <a:t> 仕様」の策定，開発を推進</a:t>
            </a:r>
            <a:endParaRPr kumimoji="1" lang="ja-JP" altLang="en-US" sz="2800" dirty="0"/>
          </a:p>
        </p:txBody>
      </p:sp>
      <p:sp>
        <p:nvSpPr>
          <p:cNvPr id="12" name="ホームベース 11"/>
          <p:cNvSpPr/>
          <p:nvPr/>
        </p:nvSpPr>
        <p:spPr>
          <a:xfrm>
            <a:off x="3056234" y="4437112"/>
            <a:ext cx="2484731" cy="360040"/>
          </a:xfrm>
          <a:prstGeom prst="homePlate">
            <a:avLst/>
          </a:prstGeom>
          <a:gradFill flip="none" rotWithShape="1">
            <a:gsLst>
              <a:gs pos="0">
                <a:srgbClr val="FFEFD1"/>
              </a:gs>
              <a:gs pos="64999">
                <a:srgbClr val="FF9966"/>
              </a:gs>
              <a:gs pos="100000">
                <a:srgbClr val="FF99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ホームベース 13"/>
          <p:cNvSpPr/>
          <p:nvPr/>
        </p:nvSpPr>
        <p:spPr>
          <a:xfrm>
            <a:off x="3056234" y="4941168"/>
            <a:ext cx="2484731" cy="360040"/>
          </a:xfrm>
          <a:prstGeom prst="homePlate">
            <a:avLst/>
          </a:prstGeom>
          <a:gradFill flip="none" rotWithShape="1">
            <a:gsLst>
              <a:gs pos="0">
                <a:srgbClr val="FFEFD1"/>
              </a:gs>
              <a:gs pos="64999">
                <a:srgbClr val="FF9966"/>
              </a:gs>
              <a:gs pos="100000">
                <a:srgbClr val="FF99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ホームベース 14"/>
          <p:cNvSpPr/>
          <p:nvPr/>
        </p:nvSpPr>
        <p:spPr>
          <a:xfrm>
            <a:off x="3056234" y="5445224"/>
            <a:ext cx="2484731" cy="360040"/>
          </a:xfrm>
          <a:prstGeom prst="homePlate">
            <a:avLst/>
          </a:prstGeom>
          <a:gradFill flip="none" rotWithShape="1">
            <a:gsLst>
              <a:gs pos="0">
                <a:srgbClr val="FFEFD1"/>
              </a:gs>
              <a:gs pos="64999">
                <a:srgbClr val="FF9966"/>
              </a:gs>
              <a:gs pos="100000">
                <a:srgbClr val="FF99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ホームベース 15"/>
          <p:cNvSpPr/>
          <p:nvPr/>
        </p:nvSpPr>
        <p:spPr>
          <a:xfrm>
            <a:off x="3056234" y="5949280"/>
            <a:ext cx="2484731" cy="360040"/>
          </a:xfrm>
          <a:prstGeom prst="homePlate">
            <a:avLst/>
          </a:prstGeom>
          <a:gradFill flip="none" rotWithShape="1">
            <a:gsLst>
              <a:gs pos="0">
                <a:srgbClr val="FFEFD1"/>
              </a:gs>
              <a:gs pos="64999">
                <a:srgbClr val="FF9966"/>
              </a:gs>
              <a:gs pos="100000">
                <a:srgbClr val="FF99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3056234" y="5471355"/>
            <a:ext cx="2311851" cy="307777"/>
          </a:xfrm>
          <a:prstGeom prst="rect">
            <a:avLst/>
          </a:prstGeom>
          <a:noFill/>
        </p:spPr>
        <p:txBody>
          <a:bodyPr wrap="none" rtlCol="0">
            <a:spAutoFit/>
          </a:bodyPr>
          <a:lstStyle/>
          <a:p>
            <a:r>
              <a:rPr kumimoji="1" lang="ja-JP" altLang="en-US" sz="1400" dirty="0" smtClean="0"/>
              <a:t>信頼性の高いソフトウェア開発</a:t>
            </a:r>
            <a:endParaRPr kumimoji="1" lang="ja-JP" altLang="en-US" sz="1400" dirty="0"/>
          </a:p>
        </p:txBody>
      </p:sp>
      <p:sp>
        <p:nvSpPr>
          <p:cNvPr id="18" name="テキスト ボックス 17"/>
          <p:cNvSpPr txBox="1"/>
          <p:nvPr/>
        </p:nvSpPr>
        <p:spPr>
          <a:xfrm>
            <a:off x="3056234" y="5979771"/>
            <a:ext cx="2061783" cy="307777"/>
          </a:xfrm>
          <a:prstGeom prst="rect">
            <a:avLst/>
          </a:prstGeom>
          <a:noFill/>
        </p:spPr>
        <p:txBody>
          <a:bodyPr wrap="none" rtlCol="0">
            <a:spAutoFit/>
          </a:bodyPr>
          <a:lstStyle/>
          <a:p>
            <a:r>
              <a:rPr kumimoji="1" lang="ja-JP" altLang="en-US" sz="1400" dirty="0" smtClean="0"/>
              <a:t>より高度なソフトウェア開発</a:t>
            </a:r>
            <a:endParaRPr kumimoji="1" lang="ja-JP" altLang="en-US" sz="1400" dirty="0"/>
          </a:p>
        </p:txBody>
      </p:sp>
      <p:sp>
        <p:nvSpPr>
          <p:cNvPr id="19" name="テキスト ボックス 18"/>
          <p:cNvSpPr txBox="1"/>
          <p:nvPr/>
        </p:nvSpPr>
        <p:spPr>
          <a:xfrm>
            <a:off x="3056234" y="4976193"/>
            <a:ext cx="1994457" cy="307777"/>
          </a:xfrm>
          <a:prstGeom prst="rect">
            <a:avLst/>
          </a:prstGeom>
          <a:noFill/>
        </p:spPr>
        <p:txBody>
          <a:bodyPr wrap="none" rtlCol="0">
            <a:spAutoFit/>
          </a:bodyPr>
          <a:lstStyle/>
          <a:p>
            <a:r>
              <a:rPr kumimoji="1" lang="ja-JP" altLang="en-US" sz="1400" dirty="0" smtClean="0"/>
              <a:t>高機能なソフトウェア開発</a:t>
            </a:r>
            <a:endParaRPr kumimoji="1" lang="ja-JP" altLang="en-US" sz="1400" dirty="0"/>
          </a:p>
        </p:txBody>
      </p:sp>
      <p:sp>
        <p:nvSpPr>
          <p:cNvPr id="20" name="テキスト ボックス 19"/>
          <p:cNvSpPr txBox="1"/>
          <p:nvPr/>
        </p:nvSpPr>
        <p:spPr>
          <a:xfrm>
            <a:off x="3056234" y="4458884"/>
            <a:ext cx="1627369" cy="307777"/>
          </a:xfrm>
          <a:prstGeom prst="rect">
            <a:avLst/>
          </a:prstGeom>
          <a:noFill/>
        </p:spPr>
        <p:txBody>
          <a:bodyPr wrap="none" rtlCol="0">
            <a:spAutoFit/>
          </a:bodyPr>
          <a:lstStyle/>
          <a:p>
            <a:r>
              <a:rPr kumimoji="1" lang="ja-JP" altLang="en-US" sz="1400" dirty="0" smtClean="0"/>
              <a:t>ソフトウェアの再利用</a:t>
            </a:r>
            <a:endParaRPr kumimoji="1" lang="ja-JP" altLang="en-US" sz="1400" dirty="0"/>
          </a:p>
        </p:txBody>
      </p:sp>
      <p:sp>
        <p:nvSpPr>
          <p:cNvPr id="21" name="テキスト ボックス 20"/>
          <p:cNvSpPr txBox="1"/>
          <p:nvPr/>
        </p:nvSpPr>
        <p:spPr>
          <a:xfrm>
            <a:off x="5684981" y="5449583"/>
            <a:ext cx="2627642" cy="307777"/>
          </a:xfrm>
          <a:prstGeom prst="rect">
            <a:avLst/>
          </a:prstGeom>
          <a:noFill/>
        </p:spPr>
        <p:txBody>
          <a:bodyPr wrap="none" rtlCol="0">
            <a:spAutoFit/>
          </a:bodyPr>
          <a:lstStyle/>
          <a:p>
            <a:r>
              <a:rPr kumimoji="1" lang="ja-JP" altLang="en-US" sz="1400" dirty="0" smtClean="0"/>
              <a:t>プロセス単位のプログラム管理機能</a:t>
            </a:r>
            <a:endParaRPr kumimoji="1" lang="ja-JP" altLang="en-US" sz="1400" dirty="0"/>
          </a:p>
        </p:txBody>
      </p:sp>
      <p:sp>
        <p:nvSpPr>
          <p:cNvPr id="22" name="テキスト ボックス 21"/>
          <p:cNvSpPr txBox="1"/>
          <p:nvPr/>
        </p:nvSpPr>
        <p:spPr>
          <a:xfrm>
            <a:off x="5684981" y="5957999"/>
            <a:ext cx="1298753" cy="307777"/>
          </a:xfrm>
          <a:prstGeom prst="rect">
            <a:avLst/>
          </a:prstGeom>
          <a:noFill/>
        </p:spPr>
        <p:txBody>
          <a:bodyPr wrap="none" rtlCol="0">
            <a:spAutoFit/>
          </a:bodyPr>
          <a:lstStyle/>
          <a:p>
            <a:r>
              <a:rPr kumimoji="1" lang="en-US" altLang="ja-JP" sz="1400" dirty="0" smtClean="0"/>
              <a:t>OS</a:t>
            </a:r>
            <a:r>
              <a:rPr kumimoji="1" lang="ja-JP" altLang="en-US" sz="1400" dirty="0" smtClean="0"/>
              <a:t>の拡張機能</a:t>
            </a:r>
            <a:endParaRPr kumimoji="1" lang="ja-JP" altLang="en-US" sz="1400" dirty="0"/>
          </a:p>
        </p:txBody>
      </p:sp>
      <p:sp>
        <p:nvSpPr>
          <p:cNvPr id="23" name="テキスト ボックス 22"/>
          <p:cNvSpPr txBox="1"/>
          <p:nvPr/>
        </p:nvSpPr>
        <p:spPr>
          <a:xfrm>
            <a:off x="5684981" y="4849996"/>
            <a:ext cx="2898550" cy="523220"/>
          </a:xfrm>
          <a:prstGeom prst="rect">
            <a:avLst/>
          </a:prstGeom>
          <a:noFill/>
        </p:spPr>
        <p:txBody>
          <a:bodyPr wrap="none" rtlCol="0">
            <a:spAutoFit/>
          </a:bodyPr>
          <a:lstStyle/>
          <a:p>
            <a:r>
              <a:rPr kumimoji="1" lang="ja-JP" altLang="en-US" sz="1400" dirty="0" smtClean="0"/>
              <a:t>ファイルシステム，デバイス管理機能，</a:t>
            </a:r>
            <a:endParaRPr kumimoji="1" lang="en-US" altLang="ja-JP" sz="1400" dirty="0" smtClean="0"/>
          </a:p>
          <a:p>
            <a:r>
              <a:rPr lang="ja-JP" altLang="en-US" sz="1400" dirty="0"/>
              <a:t>省電力</a:t>
            </a:r>
            <a:r>
              <a:rPr lang="ja-JP" altLang="en-US" sz="1400" dirty="0" smtClean="0"/>
              <a:t>機能，ダイナミックロード機能</a:t>
            </a:r>
            <a:endParaRPr kumimoji="1" lang="ja-JP" altLang="en-US" sz="1400" dirty="0"/>
          </a:p>
        </p:txBody>
      </p:sp>
      <p:sp>
        <p:nvSpPr>
          <p:cNvPr id="24" name="テキスト ボックス 23"/>
          <p:cNvSpPr txBox="1"/>
          <p:nvPr/>
        </p:nvSpPr>
        <p:spPr>
          <a:xfrm>
            <a:off x="5684981" y="4437112"/>
            <a:ext cx="1048685" cy="307777"/>
          </a:xfrm>
          <a:prstGeom prst="rect">
            <a:avLst/>
          </a:prstGeom>
          <a:noFill/>
        </p:spPr>
        <p:txBody>
          <a:bodyPr wrap="none" rtlCol="0">
            <a:spAutoFit/>
          </a:bodyPr>
          <a:lstStyle/>
          <a:p>
            <a:r>
              <a:rPr kumimoji="1" lang="ja-JP" altLang="en-US" sz="1400" dirty="0" smtClean="0"/>
              <a:t>強い標準化</a:t>
            </a:r>
            <a:endParaRPr kumimoji="1" lang="ja-JP" altLang="en-US" sz="1400" dirty="0"/>
          </a:p>
        </p:txBody>
      </p:sp>
      <p:sp>
        <p:nvSpPr>
          <p:cNvPr id="25" name="テキスト ボックス 24"/>
          <p:cNvSpPr txBox="1"/>
          <p:nvPr/>
        </p:nvSpPr>
        <p:spPr>
          <a:xfrm>
            <a:off x="683568" y="4994592"/>
            <a:ext cx="2121093" cy="738664"/>
          </a:xfrm>
          <a:prstGeom prst="rect">
            <a:avLst/>
          </a:prstGeom>
          <a:noFill/>
        </p:spPr>
        <p:txBody>
          <a:bodyPr wrap="none" rtlCol="0">
            <a:spAutoFit/>
          </a:bodyPr>
          <a:lstStyle/>
          <a:p>
            <a:r>
              <a:rPr lang="ja-JP" altLang="en-US" sz="1400" dirty="0"/>
              <a:t>トロン</a:t>
            </a:r>
            <a:r>
              <a:rPr kumimoji="1" lang="ja-JP" altLang="en-US" sz="1400" dirty="0" smtClean="0"/>
              <a:t>プロジェクトの</a:t>
            </a:r>
            <a:endParaRPr kumimoji="1" lang="en-US" altLang="ja-JP" sz="1400" dirty="0" smtClean="0"/>
          </a:p>
          <a:p>
            <a:r>
              <a:rPr lang="en-US" altLang="ja-JP" sz="2800" dirty="0" smtClean="0"/>
              <a:t>20</a:t>
            </a:r>
            <a:r>
              <a:rPr lang="ja-JP" altLang="en-US" sz="2800" dirty="0" smtClean="0"/>
              <a:t>年 </a:t>
            </a:r>
            <a:r>
              <a:rPr lang="ja-JP" altLang="en-US" sz="1400" dirty="0" smtClean="0"/>
              <a:t>の成果の踏襲</a:t>
            </a:r>
            <a:endParaRPr kumimoji="1" lang="en-US" altLang="ja-JP" sz="1400" dirty="0" smtClean="0"/>
          </a:p>
        </p:txBody>
      </p:sp>
      <p:sp>
        <p:nvSpPr>
          <p:cNvPr id="26" name="AutoShape 6"/>
          <p:cNvSpPr>
            <a:spLocks noChangeArrowheads="1"/>
          </p:cNvSpPr>
          <p:nvPr/>
        </p:nvSpPr>
        <p:spPr bwMode="auto">
          <a:xfrm rot="5400000">
            <a:off x="3354337" y="2416729"/>
            <a:ext cx="576064" cy="563116"/>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9311 w 21600"/>
              <a:gd name="T15" fmla="*/ 16200 h 21600"/>
            </a:gdLst>
            <a:ahLst/>
            <a:cxnLst>
              <a:cxn ang="T8">
                <a:pos x="T0" y="T1"/>
              </a:cxn>
              <a:cxn ang="T9">
                <a:pos x="T2" y="T3"/>
              </a:cxn>
              <a:cxn ang="T10">
                <a:pos x="T4" y="T5"/>
              </a:cxn>
              <a:cxn ang="T11">
                <a:pos x="T6" y="T7"/>
              </a:cxn>
            </a:cxnLst>
            <a:rect l="T12" t="T13" r="T14" b="T15"/>
            <a:pathLst>
              <a:path w="21600" h="21600">
                <a:moveTo>
                  <a:pt x="17022" y="0"/>
                </a:moveTo>
                <a:lnTo>
                  <a:pt x="17022" y="5400"/>
                </a:lnTo>
                <a:lnTo>
                  <a:pt x="3375" y="5400"/>
                </a:lnTo>
                <a:lnTo>
                  <a:pt x="3375" y="16200"/>
                </a:lnTo>
                <a:lnTo>
                  <a:pt x="17022" y="16200"/>
                </a:lnTo>
                <a:lnTo>
                  <a:pt x="17022"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alpha val="49019"/>
            </a:srgbClr>
          </a:solidFill>
          <a:ln w="9525">
            <a:noFill/>
            <a:miter lim="800000"/>
            <a:headEnd/>
            <a:tailEnd/>
          </a:ln>
        </p:spPr>
        <p:txBody>
          <a:bodyPr wrap="none" anchor="ctr"/>
          <a:lstStyle/>
          <a:p>
            <a:endParaRPr lang="ja-JP" altLang="en-US"/>
          </a:p>
        </p:txBody>
      </p:sp>
      <p:sp>
        <p:nvSpPr>
          <p:cNvPr id="27" name="AutoShape 6"/>
          <p:cNvSpPr>
            <a:spLocks noChangeArrowheads="1"/>
          </p:cNvSpPr>
          <p:nvPr/>
        </p:nvSpPr>
        <p:spPr bwMode="auto">
          <a:xfrm rot="5400000">
            <a:off x="2693318" y="2416729"/>
            <a:ext cx="576064" cy="563116"/>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9311 w 21600"/>
              <a:gd name="T15" fmla="*/ 16200 h 21600"/>
            </a:gdLst>
            <a:ahLst/>
            <a:cxnLst>
              <a:cxn ang="T8">
                <a:pos x="T0" y="T1"/>
              </a:cxn>
              <a:cxn ang="T9">
                <a:pos x="T2" y="T3"/>
              </a:cxn>
              <a:cxn ang="T10">
                <a:pos x="T4" y="T5"/>
              </a:cxn>
              <a:cxn ang="T11">
                <a:pos x="T6" y="T7"/>
              </a:cxn>
            </a:cxnLst>
            <a:rect l="T12" t="T13" r="T14" b="T15"/>
            <a:pathLst>
              <a:path w="21600" h="21600">
                <a:moveTo>
                  <a:pt x="17022" y="0"/>
                </a:moveTo>
                <a:lnTo>
                  <a:pt x="17022" y="5400"/>
                </a:lnTo>
                <a:lnTo>
                  <a:pt x="3375" y="5400"/>
                </a:lnTo>
                <a:lnTo>
                  <a:pt x="3375" y="16200"/>
                </a:lnTo>
                <a:lnTo>
                  <a:pt x="17022" y="16200"/>
                </a:lnTo>
                <a:lnTo>
                  <a:pt x="17022"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alpha val="49019"/>
            </a:srgbClr>
          </a:solidFill>
          <a:ln w="9525">
            <a:noFill/>
            <a:miter lim="800000"/>
            <a:headEnd/>
            <a:tailEnd/>
          </a:ln>
        </p:spPr>
        <p:txBody>
          <a:bodyPr wrap="none" anchor="ctr"/>
          <a:lstStyle/>
          <a:p>
            <a:endParaRPr lang="ja-JP" altLang="en-US"/>
          </a:p>
        </p:txBody>
      </p:sp>
      <p:sp>
        <p:nvSpPr>
          <p:cNvPr id="28" name="AutoShape 6"/>
          <p:cNvSpPr>
            <a:spLocks noChangeArrowheads="1"/>
          </p:cNvSpPr>
          <p:nvPr/>
        </p:nvSpPr>
        <p:spPr bwMode="auto">
          <a:xfrm rot="5400000">
            <a:off x="5802610" y="2416729"/>
            <a:ext cx="576064" cy="563116"/>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9311 w 21600"/>
              <a:gd name="T15" fmla="*/ 16200 h 21600"/>
            </a:gdLst>
            <a:ahLst/>
            <a:cxnLst>
              <a:cxn ang="T8">
                <a:pos x="T0" y="T1"/>
              </a:cxn>
              <a:cxn ang="T9">
                <a:pos x="T2" y="T3"/>
              </a:cxn>
              <a:cxn ang="T10">
                <a:pos x="T4" y="T5"/>
              </a:cxn>
              <a:cxn ang="T11">
                <a:pos x="T6" y="T7"/>
              </a:cxn>
            </a:cxnLst>
            <a:rect l="T12" t="T13" r="T14" b="T15"/>
            <a:pathLst>
              <a:path w="21600" h="21600">
                <a:moveTo>
                  <a:pt x="17022" y="0"/>
                </a:moveTo>
                <a:lnTo>
                  <a:pt x="17022" y="5400"/>
                </a:lnTo>
                <a:lnTo>
                  <a:pt x="3375" y="5400"/>
                </a:lnTo>
                <a:lnTo>
                  <a:pt x="3375" y="16200"/>
                </a:lnTo>
                <a:lnTo>
                  <a:pt x="17022" y="16200"/>
                </a:lnTo>
                <a:lnTo>
                  <a:pt x="17022"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alpha val="49019"/>
            </a:srgbClr>
          </a:solidFill>
          <a:ln w="9525">
            <a:noFill/>
            <a:miter lim="800000"/>
            <a:headEnd/>
            <a:tailEnd/>
          </a:ln>
        </p:spPr>
        <p:txBody>
          <a:bodyPr wrap="none" anchor="ctr"/>
          <a:lstStyle/>
          <a:p>
            <a:endParaRPr lang="ja-JP" altLang="en-US"/>
          </a:p>
        </p:txBody>
      </p:sp>
      <p:sp>
        <p:nvSpPr>
          <p:cNvPr id="29" name="AutoShape 6"/>
          <p:cNvSpPr>
            <a:spLocks noChangeArrowheads="1"/>
          </p:cNvSpPr>
          <p:nvPr/>
        </p:nvSpPr>
        <p:spPr bwMode="auto">
          <a:xfrm rot="5400000">
            <a:off x="5141591" y="2416729"/>
            <a:ext cx="576064" cy="563116"/>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9311 w 21600"/>
              <a:gd name="T15" fmla="*/ 16200 h 21600"/>
            </a:gdLst>
            <a:ahLst/>
            <a:cxnLst>
              <a:cxn ang="T8">
                <a:pos x="T0" y="T1"/>
              </a:cxn>
              <a:cxn ang="T9">
                <a:pos x="T2" y="T3"/>
              </a:cxn>
              <a:cxn ang="T10">
                <a:pos x="T4" y="T5"/>
              </a:cxn>
              <a:cxn ang="T11">
                <a:pos x="T6" y="T7"/>
              </a:cxn>
            </a:cxnLst>
            <a:rect l="T12" t="T13" r="T14" b="T15"/>
            <a:pathLst>
              <a:path w="21600" h="21600">
                <a:moveTo>
                  <a:pt x="17022" y="0"/>
                </a:moveTo>
                <a:lnTo>
                  <a:pt x="17022" y="5400"/>
                </a:lnTo>
                <a:lnTo>
                  <a:pt x="3375" y="5400"/>
                </a:lnTo>
                <a:lnTo>
                  <a:pt x="3375" y="16200"/>
                </a:lnTo>
                <a:lnTo>
                  <a:pt x="17022" y="16200"/>
                </a:lnTo>
                <a:lnTo>
                  <a:pt x="17022"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alpha val="49019"/>
            </a:srgbClr>
          </a:solidFill>
          <a:ln w="9525">
            <a:noFill/>
            <a:miter lim="800000"/>
            <a:headEnd/>
            <a:tailEnd/>
          </a:ln>
        </p:spPr>
        <p:txBody>
          <a:bodyPr wrap="none" anchor="ctr"/>
          <a:lstStyle/>
          <a:p>
            <a:endParaRPr lang="ja-JP" altLang="en-US"/>
          </a:p>
        </p:txBody>
      </p:sp>
      <p:sp>
        <p:nvSpPr>
          <p:cNvPr id="31"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3807450232"/>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327095" y="2572029"/>
            <a:ext cx="8489810" cy="1492711"/>
          </a:xfrm>
          <a:prstGeom prst="rect">
            <a:avLst/>
          </a:prstGeom>
          <a:noFill/>
        </p:spPr>
        <p:txBody>
          <a:bodyPr wrap="none" lIns="64273" tIns="32137" rIns="64273" bIns="32137" rtlCol="0">
            <a:spAutoFit/>
          </a:bodyPr>
          <a:lstStyle/>
          <a:p>
            <a:pPr algn="ctr"/>
            <a:r>
              <a:rPr lang="ja-JP" altLang="en-US" sz="4600" dirty="0">
                <a:solidFill>
                  <a:schemeClr val="tx1">
                    <a:lumMod val="85000"/>
                    <a:lumOff val="15000"/>
                  </a:schemeClr>
                </a:solidFill>
                <a:latin typeface="Meiryo UI" pitchFamily="50" charset="-128"/>
                <a:ea typeface="Meiryo UI" pitchFamily="50" charset="-128"/>
                <a:cs typeface="Meiryo UI" pitchFamily="50" charset="-128"/>
              </a:rPr>
              <a:t>次はスライダーの値で回転スピードが</a:t>
            </a:r>
            <a:endParaRPr lang="en-US" altLang="ja-JP" sz="4600" dirty="0">
              <a:solidFill>
                <a:schemeClr val="tx1">
                  <a:lumMod val="85000"/>
                  <a:lumOff val="15000"/>
                </a:schemeClr>
              </a:solidFill>
              <a:latin typeface="Meiryo UI" pitchFamily="50" charset="-128"/>
              <a:ea typeface="Meiryo UI" pitchFamily="50" charset="-128"/>
              <a:cs typeface="Meiryo UI" pitchFamily="50" charset="-128"/>
            </a:endParaRPr>
          </a:p>
          <a:p>
            <a:pPr algn="ctr"/>
            <a:r>
              <a:rPr lang="ja-JP" altLang="en-US" sz="4600" dirty="0">
                <a:solidFill>
                  <a:schemeClr val="tx1">
                    <a:lumMod val="85000"/>
                    <a:lumOff val="15000"/>
                  </a:schemeClr>
                </a:solidFill>
                <a:latin typeface="Meiryo UI" pitchFamily="50" charset="-128"/>
                <a:ea typeface="Meiryo UI" pitchFamily="50" charset="-128"/>
                <a:cs typeface="Meiryo UI" pitchFamily="50" charset="-128"/>
              </a:rPr>
              <a:t>変わるように仕様変更．</a:t>
            </a:r>
          </a:p>
        </p:txBody>
      </p:sp>
      <p:sp>
        <p:nvSpPr>
          <p:cNvPr id="8"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6917008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399542" y="332656"/>
            <a:ext cx="2736647" cy="707886"/>
          </a:xfrm>
          <a:prstGeom prst="rect">
            <a:avLst/>
          </a:prstGeom>
          <a:noFill/>
        </p:spPr>
        <p:txBody>
          <a:bodyPr wrap="none" rtlCol="0">
            <a:spAutoFit/>
          </a:bodyPr>
          <a:lstStyle/>
          <a:p>
            <a:r>
              <a:rPr kumimoji="1" lang="ja-JP" altLang="en-US" sz="4000" dirty="0" smtClean="0"/>
              <a:t>と，その前に</a:t>
            </a:r>
            <a:endParaRPr kumimoji="1" lang="en-US" altLang="ja-JP" sz="4000" dirty="0" smtClean="0"/>
          </a:p>
        </p:txBody>
      </p:sp>
      <p:sp>
        <p:nvSpPr>
          <p:cNvPr id="4" name="テキスト ボックス 3"/>
          <p:cNvSpPr txBox="1"/>
          <p:nvPr/>
        </p:nvSpPr>
        <p:spPr>
          <a:xfrm>
            <a:off x="287013" y="2921169"/>
            <a:ext cx="8569975" cy="923330"/>
          </a:xfrm>
          <a:prstGeom prst="rect">
            <a:avLst/>
          </a:prstGeom>
          <a:noFill/>
        </p:spPr>
        <p:txBody>
          <a:bodyPr wrap="none" rtlCol="0">
            <a:spAutoFit/>
          </a:bodyPr>
          <a:lstStyle/>
          <a:p>
            <a:r>
              <a:rPr kumimoji="1" lang="en-US" altLang="ja-JP" sz="5400" dirty="0" smtClean="0"/>
              <a:t>ADC</a:t>
            </a:r>
            <a:r>
              <a:rPr kumimoji="1" lang="ja-JP" altLang="en-US" sz="5400" dirty="0" smtClean="0"/>
              <a:t>の値をチェックしてみよう！</a:t>
            </a:r>
            <a:endParaRPr kumimoji="1" lang="ja-JP" altLang="en-US" sz="5400" dirty="0"/>
          </a:p>
        </p:txBody>
      </p:sp>
      <p:sp>
        <p:nvSpPr>
          <p:cNvPr id="5" name="テキスト ボックス 4"/>
          <p:cNvSpPr txBox="1"/>
          <p:nvPr/>
        </p:nvSpPr>
        <p:spPr>
          <a:xfrm>
            <a:off x="107504" y="6408281"/>
            <a:ext cx="646331" cy="369332"/>
          </a:xfrm>
          <a:prstGeom prst="rect">
            <a:avLst/>
          </a:prstGeom>
          <a:solidFill>
            <a:srgbClr val="FF00FF"/>
          </a:solidFill>
        </p:spPr>
        <p:txBody>
          <a:bodyPr wrap="none" rtlCol="0">
            <a:spAutoFit/>
          </a:bodyPr>
          <a:lstStyle/>
          <a:p>
            <a:r>
              <a:rPr kumimoji="1" lang="ja-JP" altLang="en-US" dirty="0" smtClean="0">
                <a:solidFill>
                  <a:srgbClr val="FFCCFF"/>
                </a:solidFill>
              </a:rPr>
              <a:t>追加</a:t>
            </a:r>
            <a:endParaRPr kumimoji="1" lang="ja-JP" altLang="en-US" dirty="0">
              <a:solidFill>
                <a:srgbClr val="FFCCFF"/>
              </a:solidFill>
            </a:endParaRPr>
          </a:p>
        </p:txBody>
      </p:sp>
      <p:sp>
        <p:nvSpPr>
          <p:cNvPr id="1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98648462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07504" y="6408281"/>
            <a:ext cx="646331" cy="369332"/>
          </a:xfrm>
          <a:prstGeom prst="rect">
            <a:avLst/>
          </a:prstGeom>
          <a:solidFill>
            <a:srgbClr val="FF00FF"/>
          </a:solidFill>
        </p:spPr>
        <p:txBody>
          <a:bodyPr wrap="none" rtlCol="0">
            <a:spAutoFit/>
          </a:bodyPr>
          <a:lstStyle/>
          <a:p>
            <a:r>
              <a:rPr kumimoji="1" lang="ja-JP" altLang="en-US" dirty="0" smtClean="0">
                <a:solidFill>
                  <a:srgbClr val="FFCCFF"/>
                </a:solidFill>
              </a:rPr>
              <a:t>追加</a:t>
            </a:r>
            <a:endParaRPr kumimoji="1" lang="ja-JP" altLang="en-US" dirty="0">
              <a:solidFill>
                <a:srgbClr val="FFCCFF"/>
              </a:solidFill>
            </a:endParaRPr>
          </a:p>
        </p:txBody>
      </p:sp>
      <p:sp>
        <p:nvSpPr>
          <p:cNvPr id="6" name="テキスト ボックス 5"/>
          <p:cNvSpPr txBox="1"/>
          <p:nvPr/>
        </p:nvSpPr>
        <p:spPr>
          <a:xfrm>
            <a:off x="5076056" y="116632"/>
            <a:ext cx="3919685" cy="434234"/>
          </a:xfrm>
          <a:prstGeom prst="rect">
            <a:avLst/>
          </a:prstGeom>
          <a:solidFill>
            <a:srgbClr val="FFCCFF"/>
          </a:solidFill>
        </p:spPr>
        <p:txBody>
          <a:bodyPr wrap="none" lIns="64273" tIns="32137" rIns="64273" bIns="32137" rtlCol="0">
            <a:spAutoFit/>
          </a:bodyPr>
          <a:lstStyle/>
          <a:p>
            <a:r>
              <a:rPr lang="ja-JP" altLang="en-US" sz="1200" dirty="0">
                <a:solidFill>
                  <a:schemeClr val="tx1">
                    <a:lumMod val="85000"/>
                    <a:lumOff val="15000"/>
                  </a:schemeClr>
                </a:solidFill>
                <a:latin typeface="Meiryo UI" pitchFamily="50" charset="-128"/>
                <a:ea typeface="Meiryo UI" pitchFamily="50" charset="-128"/>
                <a:cs typeface="Meiryo UI" pitchFamily="50" charset="-128"/>
              </a:rPr>
              <a:t>フォルダ名：</a:t>
            </a:r>
            <a:r>
              <a:rPr lang="en-US" altLang="ja-JP" sz="1200" dirty="0" smtClean="0">
                <a:solidFill>
                  <a:schemeClr val="tx1">
                    <a:lumMod val="85000"/>
                    <a:lumOff val="15000"/>
                  </a:schemeClr>
                </a:solidFill>
                <a:latin typeface="Meiryo UI" pitchFamily="50" charset="-128"/>
                <a:ea typeface="Meiryo UI" pitchFamily="50" charset="-128"/>
                <a:cs typeface="Meiryo UI" pitchFamily="50" charset="-128"/>
              </a:rPr>
              <a:t>app_slot_ver1_Speed</a:t>
            </a:r>
            <a:r>
              <a:rPr lang="ja-JP" altLang="en-US" sz="1200" dirty="0" smtClean="0">
                <a:solidFill>
                  <a:schemeClr val="tx1">
                    <a:lumMod val="85000"/>
                    <a:lumOff val="15000"/>
                  </a:schemeClr>
                </a:solidFill>
                <a:latin typeface="Meiryo UI" pitchFamily="50" charset="-128"/>
                <a:ea typeface="Meiryo UI" pitchFamily="50" charset="-128"/>
                <a:cs typeface="Meiryo UI" pitchFamily="50" charset="-128"/>
              </a:rPr>
              <a:t>固定</a:t>
            </a:r>
            <a:endParaRPr lang="en-US" altLang="ja-JP" sz="12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2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200"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2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200" dirty="0">
                <a:solidFill>
                  <a:schemeClr val="tx1">
                    <a:lumMod val="85000"/>
                    <a:lumOff val="15000"/>
                  </a:schemeClr>
                </a:solidFill>
                <a:latin typeface="Meiryo UI" pitchFamily="50" charset="-128"/>
                <a:ea typeface="Meiryo UI" pitchFamily="50" charset="-128"/>
                <a:cs typeface="Meiryo UI" pitchFamily="50" charset="-128"/>
              </a:rPr>
              <a:t>_</a:t>
            </a:r>
            <a:r>
              <a:rPr lang="en-US" altLang="ja-JP" sz="1200" dirty="0" smtClean="0">
                <a:solidFill>
                  <a:schemeClr val="tx1">
                    <a:lumMod val="85000"/>
                    <a:lumOff val="15000"/>
                  </a:schemeClr>
                </a:solidFill>
                <a:latin typeface="Meiryo UI" pitchFamily="50" charset="-128"/>
                <a:ea typeface="Meiryo UI" pitchFamily="50" charset="-128"/>
                <a:cs typeface="Meiryo UI" pitchFamily="50" charset="-128"/>
              </a:rPr>
              <a:t>ver1_Speed</a:t>
            </a:r>
            <a:r>
              <a:rPr lang="ja-JP" altLang="en-US" sz="1200" dirty="0" smtClean="0">
                <a:solidFill>
                  <a:schemeClr val="tx1">
                    <a:lumMod val="85000"/>
                    <a:lumOff val="15000"/>
                  </a:schemeClr>
                </a:solidFill>
                <a:latin typeface="Meiryo UI" pitchFamily="50" charset="-128"/>
                <a:ea typeface="Meiryo UI" pitchFamily="50" charset="-128"/>
                <a:cs typeface="Meiryo UI" pitchFamily="50" charset="-128"/>
              </a:rPr>
              <a:t>固定 </a:t>
            </a:r>
            <a:r>
              <a:rPr lang="ja-JP" altLang="en-US" sz="1200" dirty="0">
                <a:solidFill>
                  <a:schemeClr val="tx1">
                    <a:lumMod val="85000"/>
                    <a:lumOff val="15000"/>
                  </a:schemeClr>
                </a:solidFill>
                <a:latin typeface="Meiryo UI" pitchFamily="50" charset="-128"/>
                <a:ea typeface="Meiryo UI" pitchFamily="50" charset="-128"/>
                <a:cs typeface="Meiryo UI" pitchFamily="50" charset="-128"/>
              </a:rPr>
              <a:t>を削除して</a:t>
            </a:r>
            <a:r>
              <a:rPr lang="ja-JP" altLang="en-US" sz="1200" dirty="0" smtClean="0">
                <a:solidFill>
                  <a:schemeClr val="tx1">
                    <a:lumMod val="85000"/>
                    <a:lumOff val="15000"/>
                  </a:schemeClr>
                </a:solidFill>
                <a:latin typeface="Meiryo UI" pitchFamily="50" charset="-128"/>
                <a:ea typeface="Meiryo UI" pitchFamily="50" charset="-128"/>
                <a:cs typeface="Meiryo UI" pitchFamily="50" charset="-128"/>
              </a:rPr>
              <a:t>実行に追加</a:t>
            </a:r>
            <a:endParaRPr lang="en-US" altLang="ja-JP" sz="12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7" name="テキスト ボックス 6"/>
          <p:cNvSpPr txBox="1"/>
          <p:nvPr/>
        </p:nvSpPr>
        <p:spPr>
          <a:xfrm>
            <a:off x="126134" y="225216"/>
            <a:ext cx="8866723" cy="6186309"/>
          </a:xfrm>
          <a:prstGeom prst="rect">
            <a:avLst/>
          </a:prstGeom>
          <a:noFill/>
        </p:spPr>
        <p:txBody>
          <a:bodyPr wrap="none" rtlCol="0">
            <a:spAutoFit/>
          </a:bodyPr>
          <a:lstStyle/>
          <a:p>
            <a:r>
              <a:rPr kumimoji="1" lang="ja-JP" altLang="en-US" dirty="0" smtClean="0"/>
              <a:t>■ グローバル変数</a:t>
            </a:r>
            <a:endParaRPr kumimoji="1" lang="en-US" altLang="ja-JP" dirty="0" smtClean="0"/>
          </a:p>
          <a:p>
            <a:r>
              <a:rPr lang="ja-JP" altLang="en-US" dirty="0"/>
              <a:t> </a:t>
            </a:r>
            <a:r>
              <a:rPr lang="ja-JP" altLang="en-US" dirty="0" smtClean="0"/>
              <a:t>   </a:t>
            </a:r>
            <a:r>
              <a:rPr lang="en-US" altLang="ja-JP" dirty="0" smtClean="0"/>
              <a:t>int adc_val_dgb;</a:t>
            </a:r>
          </a:p>
          <a:p>
            <a:endParaRPr kumimoji="1" lang="en-US" altLang="ja-JP" dirty="0"/>
          </a:p>
          <a:p>
            <a:r>
              <a:rPr lang="ja-JP" altLang="en-US" dirty="0" smtClean="0"/>
              <a:t>■ </a:t>
            </a:r>
            <a:r>
              <a:rPr lang="en-US" altLang="ja-JP" dirty="0" err="1" smtClean="0"/>
              <a:t>disp_timming</a:t>
            </a:r>
            <a:r>
              <a:rPr lang="en-US" altLang="ja-JP" dirty="0" smtClean="0"/>
              <a:t>()</a:t>
            </a:r>
            <a:r>
              <a:rPr lang="ja-JP" altLang="en-US" dirty="0" smtClean="0"/>
              <a:t> で </a:t>
            </a:r>
            <a:r>
              <a:rPr lang="en-US" altLang="ja-JP" dirty="0" smtClean="0"/>
              <a:t>ADC</a:t>
            </a:r>
            <a:r>
              <a:rPr lang="ja-JP" altLang="en-US" dirty="0" smtClean="0"/>
              <a:t> の値取得</a:t>
            </a:r>
            <a:endParaRPr lang="en-US" altLang="ja-JP" dirty="0" smtClean="0"/>
          </a:p>
          <a:p>
            <a:r>
              <a:rPr lang="ja-JP" altLang="en-US" dirty="0"/>
              <a:t> </a:t>
            </a:r>
            <a:r>
              <a:rPr lang="ja-JP" altLang="en-US" dirty="0" smtClean="0"/>
              <a:t>   </a:t>
            </a:r>
            <a:r>
              <a:rPr lang="en-US" altLang="ja-JP" dirty="0"/>
              <a:t>void </a:t>
            </a:r>
            <a:r>
              <a:rPr lang="en-US" altLang="ja-JP" dirty="0" err="1"/>
              <a:t>disp_timing</a:t>
            </a:r>
            <a:r>
              <a:rPr lang="en-US" altLang="ja-JP" dirty="0"/>
              <a:t> ( INT </a:t>
            </a:r>
            <a:r>
              <a:rPr lang="en-US" altLang="ja-JP" dirty="0" err="1"/>
              <a:t>stacd</a:t>
            </a:r>
            <a:r>
              <a:rPr lang="en-US" altLang="ja-JP" dirty="0"/>
              <a:t>, VP </a:t>
            </a:r>
            <a:r>
              <a:rPr lang="en-US" altLang="ja-JP" dirty="0" err="1"/>
              <a:t>exinf</a:t>
            </a:r>
            <a:r>
              <a:rPr lang="en-US" altLang="ja-JP" dirty="0"/>
              <a:t> ){</a:t>
            </a:r>
          </a:p>
          <a:p>
            <a:r>
              <a:rPr lang="en-US" altLang="ja-JP" dirty="0"/>
              <a:t>  </a:t>
            </a:r>
          </a:p>
          <a:p>
            <a:r>
              <a:rPr lang="en-US" altLang="ja-JP" dirty="0"/>
              <a:t>  </a:t>
            </a:r>
            <a:r>
              <a:rPr lang="ja-JP" altLang="en-US" dirty="0" smtClean="0"/>
              <a:t>     </a:t>
            </a:r>
            <a:r>
              <a:rPr lang="en-US" altLang="ja-JP" dirty="0" err="1" smtClean="0"/>
              <a:t>adc_val_dbg</a:t>
            </a:r>
            <a:r>
              <a:rPr lang="en-US" altLang="ja-JP" dirty="0" smtClean="0"/>
              <a:t> </a:t>
            </a:r>
            <a:r>
              <a:rPr lang="en-US" altLang="ja-JP" dirty="0"/>
              <a:t>= FM3_ADC0-&gt;SCFDH;        /* ADC</a:t>
            </a:r>
            <a:r>
              <a:rPr lang="ja-JP" altLang="en-US" dirty="0"/>
              <a:t>の値チェック *</a:t>
            </a:r>
            <a:r>
              <a:rPr lang="en-US" altLang="ja-JP" dirty="0"/>
              <a:t>/</a:t>
            </a:r>
          </a:p>
          <a:p>
            <a:endParaRPr lang="en-US" altLang="ja-JP" dirty="0"/>
          </a:p>
          <a:p>
            <a:r>
              <a:rPr lang="ja-JP" altLang="en-US" dirty="0"/>
              <a:t>  </a:t>
            </a:r>
            <a:r>
              <a:rPr lang="ja-JP" altLang="en-US" dirty="0" smtClean="0"/>
              <a:t>     略</a:t>
            </a:r>
            <a:r>
              <a:rPr lang="en-US" altLang="ja-JP" dirty="0" smtClean="0"/>
              <a:t>    </a:t>
            </a:r>
            <a:endParaRPr lang="en-US" altLang="ja-JP" dirty="0"/>
          </a:p>
          <a:p>
            <a:r>
              <a:rPr lang="ja-JP" altLang="en-US" dirty="0" smtClean="0"/>
              <a:t>    </a:t>
            </a:r>
            <a:r>
              <a:rPr lang="en-US" altLang="ja-JP" dirty="0" smtClean="0"/>
              <a:t>}</a:t>
            </a:r>
          </a:p>
          <a:p>
            <a:endParaRPr lang="en-US" altLang="ja-JP" dirty="0"/>
          </a:p>
          <a:p>
            <a:r>
              <a:rPr lang="ja-JP" altLang="en-US" dirty="0" smtClean="0"/>
              <a:t>■ </a:t>
            </a:r>
            <a:r>
              <a:rPr lang="en-US" altLang="ja-JP" dirty="0" err="1" smtClean="0"/>
              <a:t>lcd_display</a:t>
            </a:r>
            <a:r>
              <a:rPr lang="en-US" altLang="ja-JP" dirty="0" smtClean="0"/>
              <a:t>()</a:t>
            </a:r>
            <a:r>
              <a:rPr lang="ja-JP" altLang="en-US" dirty="0" smtClean="0"/>
              <a:t> で出力</a:t>
            </a:r>
            <a:endParaRPr lang="en-US" altLang="ja-JP" dirty="0" smtClean="0"/>
          </a:p>
          <a:p>
            <a:r>
              <a:rPr lang="ja-JP" altLang="en-US" dirty="0"/>
              <a:t> </a:t>
            </a:r>
            <a:r>
              <a:rPr lang="ja-JP" altLang="en-US" dirty="0" smtClean="0"/>
              <a:t>   </a:t>
            </a:r>
            <a:r>
              <a:rPr lang="en-US" altLang="ja-JP" dirty="0"/>
              <a:t>static void </a:t>
            </a:r>
            <a:r>
              <a:rPr lang="en-US" altLang="ja-JP" dirty="0" err="1"/>
              <a:t>lcd_display</a:t>
            </a:r>
            <a:r>
              <a:rPr lang="en-US" altLang="ja-JP" dirty="0"/>
              <a:t>( INT </a:t>
            </a:r>
            <a:r>
              <a:rPr lang="en-US" altLang="ja-JP" dirty="0" err="1"/>
              <a:t>stacd</a:t>
            </a:r>
            <a:r>
              <a:rPr lang="en-US" altLang="ja-JP" dirty="0"/>
              <a:t>, VP </a:t>
            </a:r>
            <a:r>
              <a:rPr lang="en-US" altLang="ja-JP" dirty="0" err="1"/>
              <a:t>exinf</a:t>
            </a:r>
            <a:r>
              <a:rPr lang="en-US" altLang="ja-JP" dirty="0"/>
              <a:t> ){     </a:t>
            </a:r>
          </a:p>
          <a:p>
            <a:r>
              <a:rPr lang="en-US" altLang="ja-JP" dirty="0"/>
              <a:t>    while(1){ </a:t>
            </a:r>
          </a:p>
          <a:p>
            <a:r>
              <a:rPr lang="en-US" altLang="ja-JP" dirty="0"/>
              <a:t>    </a:t>
            </a:r>
            <a:r>
              <a:rPr lang="ja-JP" altLang="en-US" dirty="0" smtClean="0"/>
              <a:t>   </a:t>
            </a:r>
            <a:r>
              <a:rPr lang="en-US" altLang="ja-JP" dirty="0" err="1" smtClean="0"/>
              <a:t>make_char</a:t>
            </a:r>
            <a:r>
              <a:rPr lang="en-US" altLang="ja-JP" dirty="0"/>
              <a:t>();                              </a:t>
            </a:r>
            <a:r>
              <a:rPr lang="ja-JP" altLang="en-US" dirty="0" smtClean="0"/>
              <a:t>                         </a:t>
            </a:r>
            <a:r>
              <a:rPr lang="en-US" altLang="ja-JP" dirty="0" smtClean="0"/>
              <a:t>/* </a:t>
            </a:r>
            <a:r>
              <a:rPr lang="ja-JP" altLang="en-US" dirty="0"/>
              <a:t>表示文字の作成 </a:t>
            </a:r>
            <a:r>
              <a:rPr lang="ja-JP" altLang="en-US" dirty="0" smtClean="0"/>
              <a:t>*</a:t>
            </a:r>
            <a:r>
              <a:rPr lang="en-US" altLang="ja-JP" dirty="0"/>
              <a:t>/</a:t>
            </a:r>
          </a:p>
          <a:p>
            <a:r>
              <a:rPr lang="ja-JP" altLang="en-US" dirty="0"/>
              <a:t>      </a:t>
            </a:r>
            <a:r>
              <a:rPr lang="ja-JP" altLang="en-US" dirty="0" smtClean="0"/>
              <a:t> 略</a:t>
            </a:r>
            <a:endParaRPr lang="en-US" altLang="ja-JP" dirty="0"/>
          </a:p>
          <a:p>
            <a:endParaRPr lang="en-US" altLang="ja-JP" dirty="0"/>
          </a:p>
          <a:p>
            <a:r>
              <a:rPr lang="en-US" altLang="ja-JP" dirty="0"/>
              <a:t> </a:t>
            </a:r>
            <a:r>
              <a:rPr lang="ja-JP" altLang="en-US" dirty="0"/>
              <a:t>     </a:t>
            </a:r>
            <a:r>
              <a:rPr lang="ja-JP" altLang="en-US" dirty="0" smtClean="0"/>
              <a:t> </a:t>
            </a:r>
            <a:r>
              <a:rPr lang="en-US" altLang="ja-JP" dirty="0" err="1" smtClean="0"/>
              <a:t>printf</a:t>
            </a:r>
            <a:r>
              <a:rPr lang="en-US" altLang="ja-JP" dirty="0"/>
              <a:t>("</a:t>
            </a:r>
            <a:r>
              <a:rPr lang="en-US" altLang="ja-JP" dirty="0" err="1"/>
              <a:t>adc_val_dbg</a:t>
            </a:r>
            <a:r>
              <a:rPr lang="en-US" altLang="ja-JP" dirty="0"/>
              <a:t> = %d\n", </a:t>
            </a:r>
            <a:r>
              <a:rPr lang="en-US" altLang="ja-JP" dirty="0" err="1"/>
              <a:t>adc_val_dbg</a:t>
            </a:r>
            <a:r>
              <a:rPr lang="en-US" altLang="ja-JP" dirty="0" smtClean="0"/>
              <a:t>);</a:t>
            </a:r>
            <a:r>
              <a:rPr lang="ja-JP" altLang="en-US" dirty="0" smtClean="0"/>
              <a:t>          </a:t>
            </a:r>
            <a:r>
              <a:rPr lang="en-US" altLang="ja-JP" dirty="0" smtClean="0"/>
              <a:t> </a:t>
            </a:r>
            <a:r>
              <a:rPr lang="en-US" altLang="ja-JP" dirty="0"/>
              <a:t>/* ADC</a:t>
            </a:r>
            <a:r>
              <a:rPr lang="ja-JP" altLang="en-US" dirty="0"/>
              <a:t>の値チェック *</a:t>
            </a:r>
            <a:r>
              <a:rPr lang="en-US" altLang="ja-JP" dirty="0"/>
              <a:t>/</a:t>
            </a:r>
          </a:p>
          <a:p>
            <a:r>
              <a:rPr lang="en-US" altLang="ja-JP" dirty="0"/>
              <a:t>      </a:t>
            </a:r>
          </a:p>
          <a:p>
            <a:r>
              <a:rPr lang="en-US" altLang="ja-JP" dirty="0"/>
              <a:t>      </a:t>
            </a:r>
            <a:r>
              <a:rPr lang="ja-JP" altLang="en-US" dirty="0" smtClean="0"/>
              <a:t> </a:t>
            </a:r>
            <a:r>
              <a:rPr lang="en-US" altLang="ja-JP" dirty="0" err="1" smtClean="0"/>
              <a:t>tk_slp_tsk</a:t>
            </a:r>
            <a:r>
              <a:rPr lang="en-US" altLang="ja-JP" dirty="0" smtClean="0"/>
              <a:t>(TMO_FEVR</a:t>
            </a:r>
            <a:r>
              <a:rPr lang="en-US" altLang="ja-JP" dirty="0"/>
              <a:t>);      	        /* Sleep Task (No Timeout) */</a:t>
            </a:r>
          </a:p>
          <a:p>
            <a:r>
              <a:rPr lang="en-US" altLang="ja-JP" dirty="0"/>
              <a:t>    }</a:t>
            </a:r>
          </a:p>
          <a:p>
            <a:r>
              <a:rPr lang="en-US" altLang="ja-JP" dirty="0" smtClean="0"/>
              <a:t>}</a:t>
            </a:r>
          </a:p>
        </p:txBody>
      </p:sp>
      <p:sp>
        <p:nvSpPr>
          <p:cNvPr id="1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74631764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テキスト ボックス 157"/>
          <p:cNvSpPr txBox="1"/>
          <p:nvPr/>
        </p:nvSpPr>
        <p:spPr>
          <a:xfrm>
            <a:off x="2915818" y="5805265"/>
            <a:ext cx="6010766" cy="1015657"/>
          </a:xfrm>
          <a:prstGeom prst="rect">
            <a:avLst/>
          </a:prstGeom>
          <a:noFill/>
          <a:ln w="19050">
            <a:solidFill>
              <a:schemeClr val="accent1">
                <a:shade val="50000"/>
              </a:schemeClr>
            </a:solidFill>
            <a:prstDash val="sysDash"/>
          </a:ln>
        </p:spPr>
        <p:txBody>
          <a:bodyPr wrap="square" lIns="91435" tIns="45717" rIns="91435" bIns="45717" rtlCol="0">
            <a:spAutoFit/>
          </a:bodyPr>
          <a:lstStyle/>
          <a:p>
            <a:endParaRPr lang="en-US" altLang="ja-JP" sz="1000" dirty="0"/>
          </a:p>
          <a:p>
            <a:r>
              <a:rPr lang="ja-JP" altLang="en-US" sz="1000" dirty="0"/>
              <a:t>                                 ・ 割込み</a:t>
            </a:r>
            <a:r>
              <a:rPr lang="en-US" altLang="ja-JP" sz="1000" dirty="0"/>
              <a:t>SW</a:t>
            </a:r>
            <a:r>
              <a:rPr lang="ja-JP" altLang="en-US" sz="1000" dirty="0"/>
              <a:t> が</a:t>
            </a:r>
            <a:r>
              <a:rPr lang="en-US" altLang="ja-JP" sz="1000" dirty="0"/>
              <a:t>1</a:t>
            </a:r>
            <a:r>
              <a:rPr lang="ja-JP" altLang="en-US" sz="1000" dirty="0"/>
              <a:t>回押されるとゲームがスタート</a:t>
            </a:r>
            <a:endParaRPr lang="en-US" altLang="ja-JP" sz="1000" dirty="0"/>
          </a:p>
          <a:p>
            <a:r>
              <a:rPr lang="ja-JP" altLang="en-US" sz="1000" dirty="0"/>
              <a:t>                                    つまり，</a:t>
            </a:r>
            <a:r>
              <a:rPr lang="en-US" altLang="ja-JP" sz="1000" dirty="0"/>
              <a:t>mgr</a:t>
            </a:r>
            <a:r>
              <a:rPr lang="ja-JP" altLang="en-US" sz="1000" dirty="0"/>
              <a:t> タスクの </a:t>
            </a:r>
            <a:r>
              <a:rPr lang="en-US" altLang="ja-JP" sz="1000" dirty="0"/>
              <a:t>state</a:t>
            </a:r>
            <a:r>
              <a:rPr lang="ja-JP" altLang="en-US" sz="1000" dirty="0"/>
              <a:t>を</a:t>
            </a:r>
            <a:r>
              <a:rPr lang="en-US" altLang="ja-JP" sz="1000" dirty="0"/>
              <a:t>START</a:t>
            </a:r>
            <a:r>
              <a:rPr lang="ja-JP" altLang="en-US" sz="1000" dirty="0"/>
              <a:t>に．</a:t>
            </a:r>
            <a:endParaRPr lang="en-US" altLang="ja-JP" sz="1000" dirty="0"/>
          </a:p>
          <a:p>
            <a:r>
              <a:rPr lang="ja-JP" altLang="en-US" sz="1000" dirty="0"/>
              <a:t>                                     実際は</a:t>
            </a:r>
            <a:r>
              <a:rPr lang="en-US" altLang="ja-JP" sz="1000" dirty="0"/>
              <a:t>START</a:t>
            </a:r>
            <a:r>
              <a:rPr lang="ja-JP" altLang="en-US" sz="1000" dirty="0"/>
              <a:t>から</a:t>
            </a:r>
            <a:r>
              <a:rPr lang="en-US" altLang="ja-JP" sz="1000" dirty="0"/>
              <a:t>GAME</a:t>
            </a:r>
            <a:r>
              <a:rPr lang="ja-JP" altLang="en-US" sz="1000" dirty="0"/>
              <a:t>モードまで状態は移行</a:t>
            </a:r>
            <a:endParaRPr lang="en-US" altLang="ja-JP" sz="1000" dirty="0"/>
          </a:p>
          <a:p>
            <a:r>
              <a:rPr lang="ja-JP" altLang="en-US" sz="1000" dirty="0"/>
              <a:t>                                ・ その後押される毎に，左，中，右の文字を順に止めるきっかけを作る．</a:t>
            </a:r>
            <a:endParaRPr lang="en-US" altLang="ja-JP" sz="1000" dirty="0"/>
          </a:p>
          <a:p>
            <a:r>
              <a:rPr lang="ja-JP" altLang="en-US" sz="1000" dirty="0"/>
              <a:t>                                    対応として，</a:t>
            </a:r>
            <a:r>
              <a:rPr lang="en-US" altLang="ja-JP" sz="1000" dirty="0"/>
              <a:t>GAME</a:t>
            </a:r>
            <a:r>
              <a:rPr lang="ja-JP" altLang="en-US" sz="1000" dirty="0"/>
              <a:t>モード内でさらに状態遷移処理で対応</a:t>
            </a:r>
            <a:endParaRPr lang="en-US" altLang="ja-JP" sz="1000" dirty="0"/>
          </a:p>
        </p:txBody>
      </p:sp>
      <p:sp>
        <p:nvSpPr>
          <p:cNvPr id="36" name="テキスト ボックス 35"/>
          <p:cNvSpPr txBox="1"/>
          <p:nvPr/>
        </p:nvSpPr>
        <p:spPr>
          <a:xfrm>
            <a:off x="158048" y="188132"/>
            <a:ext cx="670366" cy="307771"/>
          </a:xfrm>
          <a:prstGeom prst="rect">
            <a:avLst/>
          </a:prstGeom>
          <a:noFill/>
          <a:ln w="31750">
            <a:noFill/>
          </a:ln>
        </p:spPr>
        <p:txBody>
          <a:bodyPr wrap="none" lIns="91435" tIns="45717" rIns="91435" bIns="45717" rtlCol="0">
            <a:spAutoFit/>
          </a:bodyPr>
          <a:lstStyle/>
          <a:p>
            <a:r>
              <a:rPr lang="en-US" altLang="ja-JP" sz="1400" dirty="0"/>
              <a:t>10ms</a:t>
            </a:r>
            <a:endParaRPr lang="ja-JP" altLang="en-US" sz="1400" dirty="0"/>
          </a:p>
        </p:txBody>
      </p:sp>
      <p:sp>
        <p:nvSpPr>
          <p:cNvPr id="126" name="正方形/長方形 125"/>
          <p:cNvSpPr/>
          <p:nvPr/>
        </p:nvSpPr>
        <p:spPr>
          <a:xfrm>
            <a:off x="158048" y="190772"/>
            <a:ext cx="2613752" cy="122845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128" name="テキスト ボックス 127"/>
          <p:cNvSpPr txBox="1"/>
          <p:nvPr/>
        </p:nvSpPr>
        <p:spPr>
          <a:xfrm>
            <a:off x="1331643" y="5128213"/>
            <a:ext cx="1200960" cy="307771"/>
          </a:xfrm>
          <a:prstGeom prst="rect">
            <a:avLst/>
          </a:prstGeom>
          <a:noFill/>
        </p:spPr>
        <p:txBody>
          <a:bodyPr wrap="none" lIns="91435" tIns="45717" rIns="91435" bIns="45717" rtlCol="0">
            <a:spAutoFit/>
          </a:bodyPr>
          <a:lstStyle/>
          <a:p>
            <a:r>
              <a:rPr lang="en-US" altLang="ja-JP" sz="1400" dirty="0"/>
              <a:t>wup_tsk(</a:t>
            </a:r>
            <a:r>
              <a:rPr lang="ja-JP" altLang="en-US" sz="1400" dirty="0"/>
              <a:t>  </a:t>
            </a:r>
            <a:r>
              <a:rPr lang="en-US" altLang="ja-JP" sz="1400" dirty="0"/>
              <a:t>)</a:t>
            </a:r>
            <a:endParaRPr lang="ja-JP" altLang="en-US" sz="1400" dirty="0"/>
          </a:p>
        </p:txBody>
      </p:sp>
      <p:sp>
        <p:nvSpPr>
          <p:cNvPr id="132" name="テキスト ボックス 131"/>
          <p:cNvSpPr txBox="1"/>
          <p:nvPr/>
        </p:nvSpPr>
        <p:spPr>
          <a:xfrm>
            <a:off x="703615" y="188642"/>
            <a:ext cx="2068185" cy="253910"/>
          </a:xfrm>
          <a:prstGeom prst="rect">
            <a:avLst/>
          </a:prstGeom>
          <a:noFill/>
        </p:spPr>
        <p:txBody>
          <a:bodyPr wrap="none" lIns="91435" tIns="45717" rIns="91435" bIns="45717" rtlCol="0">
            <a:spAutoFit/>
          </a:bodyPr>
          <a:lstStyle/>
          <a:p>
            <a:r>
              <a:rPr lang="en-US" altLang="ja-JP" sz="1050" dirty="0"/>
              <a:t>【</a:t>
            </a:r>
            <a:r>
              <a:rPr lang="ja-JP" altLang="en-US" sz="1050" dirty="0"/>
              <a:t> </a:t>
            </a:r>
            <a:r>
              <a:rPr lang="en-US" altLang="ja-JP" sz="1050" dirty="0"/>
              <a:t>CYC_ADC</a:t>
            </a:r>
            <a:r>
              <a:rPr lang="ja-JP" altLang="en-US" sz="1050" dirty="0"/>
              <a:t>： </a:t>
            </a:r>
            <a:r>
              <a:rPr lang="en-US" altLang="ja-JP" sz="1050" dirty="0"/>
              <a:t>adc_timing()</a:t>
            </a:r>
            <a:r>
              <a:rPr lang="ja-JP" altLang="en-US" sz="1050" dirty="0"/>
              <a:t> </a:t>
            </a:r>
            <a:r>
              <a:rPr lang="en-US" altLang="ja-JP" sz="1050" dirty="0"/>
              <a:t>】</a:t>
            </a:r>
            <a:endParaRPr lang="ja-JP" altLang="en-US" sz="1050" dirty="0"/>
          </a:p>
        </p:txBody>
      </p:sp>
      <p:grpSp>
        <p:nvGrpSpPr>
          <p:cNvPr id="24" name="グループ化 23"/>
          <p:cNvGrpSpPr/>
          <p:nvPr/>
        </p:nvGrpSpPr>
        <p:grpSpPr>
          <a:xfrm>
            <a:off x="2875933" y="116633"/>
            <a:ext cx="1762021" cy="1379140"/>
            <a:chOff x="2941248" y="19148"/>
            <a:chExt cx="1762021" cy="1379140"/>
          </a:xfrm>
        </p:grpSpPr>
        <p:sp>
          <p:nvSpPr>
            <p:cNvPr id="150" name="正方形/長方形 149"/>
            <p:cNvSpPr/>
            <p:nvPr/>
          </p:nvSpPr>
          <p:spPr>
            <a:xfrm>
              <a:off x="3002212" y="230665"/>
              <a:ext cx="1603146" cy="1167623"/>
            </a:xfrm>
            <a:prstGeom prst="rect">
              <a:avLst/>
            </a:prstGeom>
            <a:solidFill>
              <a:srgbClr val="FFFFCC"/>
            </a:solidFill>
            <a:ln w="19050">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6" name="環状矢印 135"/>
            <p:cNvSpPr/>
            <p:nvPr/>
          </p:nvSpPr>
          <p:spPr>
            <a:xfrm rot="19754913">
              <a:off x="3844723" y="679477"/>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nvGrpSpPr>
            <p:cNvPr id="137" name="グループ化 136"/>
            <p:cNvGrpSpPr/>
            <p:nvPr/>
          </p:nvGrpSpPr>
          <p:grpSpPr>
            <a:xfrm>
              <a:off x="3777799" y="879054"/>
              <a:ext cx="749109" cy="464003"/>
              <a:chOff x="5000628" y="2714620"/>
              <a:chExt cx="2000264" cy="1357322"/>
            </a:xfrm>
          </p:grpSpPr>
          <p:sp>
            <p:nvSpPr>
              <p:cNvPr id="138" name="円/楕円 137"/>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9" name="円/楕円 138"/>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円/楕円 139"/>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円/楕円 140"/>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円/楕円 141"/>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3" name="円/楕円 142"/>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円/楕円 143"/>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円弧 144"/>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6" name="円弧 145"/>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7" name="円/楕円 146"/>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円/楕円 147"/>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9" name="テキスト ボックス 148"/>
            <p:cNvSpPr txBox="1"/>
            <p:nvPr/>
          </p:nvSpPr>
          <p:spPr>
            <a:xfrm>
              <a:off x="3317078" y="870688"/>
              <a:ext cx="505267" cy="276999"/>
            </a:xfrm>
            <a:prstGeom prst="rect">
              <a:avLst/>
            </a:prstGeom>
            <a:noFill/>
          </p:spPr>
          <p:txBody>
            <a:bodyPr wrap="none" rtlCol="0">
              <a:spAutoFit/>
            </a:bodyPr>
            <a:lstStyle/>
            <a:p>
              <a:r>
                <a:rPr lang="en-US" altLang="ja-JP" sz="1200" dirty="0"/>
                <a:t>1ms</a:t>
              </a:r>
              <a:endParaRPr lang="ja-JP" altLang="en-US" sz="1200" dirty="0"/>
            </a:p>
          </p:txBody>
        </p:sp>
        <p:sp>
          <p:nvSpPr>
            <p:cNvPr id="151" name="テキスト ボックス 150"/>
            <p:cNvSpPr txBox="1"/>
            <p:nvPr/>
          </p:nvSpPr>
          <p:spPr>
            <a:xfrm>
              <a:off x="3022625" y="450619"/>
              <a:ext cx="1457450" cy="400110"/>
            </a:xfrm>
            <a:prstGeom prst="rect">
              <a:avLst/>
            </a:prstGeom>
            <a:noFill/>
          </p:spPr>
          <p:txBody>
            <a:bodyPr wrap="none" rtlCol="0">
              <a:spAutoFit/>
            </a:bodyPr>
            <a:lstStyle/>
            <a:p>
              <a:r>
                <a:rPr lang="ja-JP" altLang="en-US" sz="1000" dirty="0"/>
                <a:t>グローバル変数</a:t>
              </a:r>
              <a:r>
                <a:rPr lang="en-US" altLang="ja-JP" sz="1000" dirty="0"/>
                <a:t>timer1</a:t>
              </a:r>
              <a:r>
                <a:rPr lang="ja-JP" altLang="en-US" sz="1000" dirty="0"/>
                <a:t>を</a:t>
              </a:r>
              <a:endParaRPr lang="en-US" altLang="ja-JP" sz="1000" dirty="0"/>
            </a:p>
            <a:p>
              <a:r>
                <a:rPr lang="ja-JP" altLang="en-US" sz="1000" dirty="0"/>
                <a:t>ダウンカウント</a:t>
              </a:r>
              <a:endParaRPr lang="en-US" altLang="ja-JP" sz="1000" dirty="0"/>
            </a:p>
          </p:txBody>
        </p:sp>
        <p:sp>
          <p:nvSpPr>
            <p:cNvPr id="152" name="テキスト ボックス 151"/>
            <p:cNvSpPr txBox="1"/>
            <p:nvPr/>
          </p:nvSpPr>
          <p:spPr>
            <a:xfrm>
              <a:off x="2941248" y="229079"/>
              <a:ext cx="1762021" cy="261610"/>
            </a:xfrm>
            <a:prstGeom prst="rect">
              <a:avLst/>
            </a:prstGeom>
            <a:noFill/>
          </p:spPr>
          <p:txBody>
            <a:bodyPr wrap="none" rtlCol="0">
              <a:spAutoFit/>
            </a:bodyPr>
            <a:lstStyle/>
            <a:p>
              <a:r>
                <a:rPr lang="en-US" altLang="ja-JP" sz="1100" dirty="0"/>
                <a:t>CYC_LCD</a:t>
              </a:r>
              <a:r>
                <a:rPr lang="ja-JP" altLang="en-US" sz="1100" dirty="0"/>
                <a:t> ： </a:t>
              </a:r>
              <a:r>
                <a:rPr lang="en-US" altLang="ja-JP" sz="1100" dirty="0"/>
                <a:t>lcd_wait()</a:t>
              </a:r>
              <a:endParaRPr lang="ja-JP" altLang="en-US" sz="1100" dirty="0"/>
            </a:p>
          </p:txBody>
        </p:sp>
        <p:sp>
          <p:nvSpPr>
            <p:cNvPr id="3" name="テキスト ボックス 2"/>
            <p:cNvSpPr txBox="1"/>
            <p:nvPr/>
          </p:nvSpPr>
          <p:spPr>
            <a:xfrm>
              <a:off x="2959106" y="19148"/>
              <a:ext cx="1675459" cy="246221"/>
            </a:xfrm>
            <a:prstGeom prst="rect">
              <a:avLst/>
            </a:prstGeom>
            <a:noFill/>
          </p:spPr>
          <p:txBody>
            <a:bodyPr wrap="none" rtlCol="0">
              <a:spAutoFit/>
            </a:bodyPr>
            <a:lstStyle/>
            <a:p>
              <a:r>
                <a:rPr lang="en-US" altLang="ja-JP" sz="1000" dirty="0"/>
                <a:t>LCD</a:t>
              </a:r>
              <a:r>
                <a:rPr lang="ja-JP" altLang="en-US" sz="1000" dirty="0"/>
                <a:t>コマンド処理時のウエイト</a:t>
              </a:r>
            </a:p>
          </p:txBody>
        </p:sp>
      </p:grpSp>
      <p:cxnSp>
        <p:nvCxnSpPr>
          <p:cNvPr id="186" name="直線矢印コネクタ 185"/>
          <p:cNvCxnSpPr/>
          <p:nvPr/>
        </p:nvCxnSpPr>
        <p:spPr>
          <a:xfrm flipH="1">
            <a:off x="1303933" y="5160370"/>
            <a:ext cx="3" cy="266382"/>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209" name="直線矢印コネクタ 208"/>
          <p:cNvCxnSpPr/>
          <p:nvPr/>
        </p:nvCxnSpPr>
        <p:spPr>
          <a:xfrm flipH="1">
            <a:off x="6875702" y="2324301"/>
            <a:ext cx="555" cy="24060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grpSp>
        <p:nvGrpSpPr>
          <p:cNvPr id="21" name="グループ化 20"/>
          <p:cNvGrpSpPr/>
          <p:nvPr/>
        </p:nvGrpSpPr>
        <p:grpSpPr>
          <a:xfrm>
            <a:off x="4860033" y="116632"/>
            <a:ext cx="4421851" cy="2232248"/>
            <a:chOff x="4860031" y="260648"/>
            <a:chExt cx="4421851" cy="2232248"/>
          </a:xfrm>
        </p:grpSpPr>
        <p:sp>
          <p:nvSpPr>
            <p:cNvPr id="193" name="テキスト ボックス 192"/>
            <p:cNvSpPr txBox="1"/>
            <p:nvPr/>
          </p:nvSpPr>
          <p:spPr>
            <a:xfrm>
              <a:off x="5041619" y="553904"/>
              <a:ext cx="4240263" cy="1938992"/>
            </a:xfrm>
            <a:prstGeom prst="rect">
              <a:avLst/>
            </a:prstGeom>
            <a:noFill/>
          </p:spPr>
          <p:txBody>
            <a:bodyPr wrap="none" rtlCol="0">
              <a:spAutoFit/>
            </a:bodyPr>
            <a:lstStyle/>
            <a:p>
              <a:r>
                <a:rPr lang="en-US" altLang="ja-JP" sz="1000" dirty="0"/>
                <a:t>INTERRUPT</a:t>
              </a:r>
              <a:r>
                <a:rPr lang="ja-JP" altLang="en-US" sz="1000" dirty="0"/>
                <a:t> </a:t>
              </a:r>
              <a:r>
                <a:rPr lang="en-US" altLang="ja-JP" sz="1000" dirty="0"/>
                <a:t>psw1</a:t>
              </a:r>
              <a:r>
                <a:rPr lang="ja-JP" altLang="en-US" sz="1000" dirty="0"/>
                <a:t>  </a:t>
              </a:r>
              <a:r>
                <a:rPr lang="ja-JP" altLang="en-US" sz="1000" dirty="0">
                  <a:solidFill>
                    <a:srgbClr val="FF0066"/>
                  </a:solidFill>
                </a:rPr>
                <a:t>登録</a:t>
              </a:r>
              <a:endParaRPr lang="en-US" altLang="ja-JP" sz="1000" dirty="0">
                <a:solidFill>
                  <a:srgbClr val="FF0066"/>
                </a:solidFill>
              </a:endParaRPr>
            </a:p>
            <a:p>
              <a:r>
                <a:rPr lang="en-US" altLang="ja-JP" sz="1000" dirty="0"/>
                <a:t>CYC_LCD	</a:t>
              </a:r>
              <a:r>
                <a:rPr lang="ja-JP" altLang="en-US" sz="1000" dirty="0"/>
                <a:t>  </a:t>
              </a:r>
              <a:r>
                <a:rPr lang="en-US" altLang="ja-JP" sz="1000" dirty="0"/>
                <a:t>lcd_wait()</a:t>
              </a:r>
              <a:r>
                <a:rPr lang="ja-JP" altLang="en-US" sz="1000" dirty="0"/>
                <a:t> ： </a:t>
              </a:r>
              <a:r>
                <a:rPr lang="en-US" altLang="ja-JP" sz="1000" dirty="0"/>
                <a:t>LCD</a:t>
              </a:r>
              <a:r>
                <a:rPr lang="ja-JP" altLang="en-US" sz="1000" dirty="0"/>
                <a:t>初期化時コマンド設定時の</a:t>
              </a:r>
              <a:r>
                <a:rPr lang="en-US" altLang="ja-JP" sz="1000" dirty="0"/>
                <a:t>wait</a:t>
              </a:r>
              <a:r>
                <a:rPr lang="ja-JP" altLang="en-US" sz="1000" dirty="0"/>
                <a:t> </a:t>
              </a:r>
              <a:r>
                <a:rPr lang="en-US" altLang="ja-JP" sz="1000" dirty="0"/>
                <a:t>1ms</a:t>
              </a:r>
            </a:p>
            <a:p>
              <a:r>
                <a:rPr lang="en-US" altLang="ja-JP" sz="1000" dirty="0"/>
                <a:t>	</a:t>
              </a:r>
              <a:r>
                <a:rPr lang="ja-JP" altLang="en-US" sz="1000" dirty="0"/>
                <a:t>  </a:t>
              </a:r>
              <a:r>
                <a:rPr lang="ja-JP" altLang="en-US" sz="1000" dirty="0">
                  <a:solidFill>
                    <a:srgbClr val="FF0066"/>
                  </a:solidFill>
                </a:rPr>
                <a:t>登録，起動して</a:t>
              </a:r>
              <a:r>
                <a:rPr lang="en-US" altLang="ja-JP" sz="1000" dirty="0">
                  <a:solidFill>
                    <a:srgbClr val="FF0066"/>
                  </a:solidFill>
                </a:rPr>
                <a:t>LCD</a:t>
              </a:r>
              <a:r>
                <a:rPr lang="ja-JP" altLang="en-US" sz="1000" dirty="0">
                  <a:solidFill>
                    <a:srgbClr val="FF0066"/>
                  </a:solidFill>
                </a:rPr>
                <a:t>の初期化処理</a:t>
              </a:r>
              <a:endParaRPr lang="en-US" altLang="ja-JP" sz="1000" dirty="0">
                <a:solidFill>
                  <a:srgbClr val="FF0066"/>
                </a:solidFill>
              </a:endParaRPr>
            </a:p>
            <a:p>
              <a:r>
                <a:rPr lang="en-US" altLang="ja-JP" sz="1000" dirty="0"/>
                <a:t>CYC_DISP	</a:t>
              </a:r>
              <a:r>
                <a:rPr lang="ja-JP" altLang="en-US" sz="1000" dirty="0"/>
                <a:t>  今回はスロット回転を</a:t>
              </a:r>
              <a:r>
                <a:rPr lang="en-US" altLang="ja-JP" sz="1000" dirty="0"/>
                <a:t>100ms</a:t>
              </a:r>
              <a:r>
                <a:rPr lang="ja-JP" altLang="en-US" sz="1000" dirty="0"/>
                <a:t>で決め打ち</a:t>
              </a:r>
              <a:endParaRPr lang="en-US" altLang="ja-JP" sz="1000" dirty="0"/>
            </a:p>
            <a:p>
              <a:r>
                <a:rPr lang="ja-JP" altLang="en-US" sz="1000" dirty="0"/>
                <a:t>  </a:t>
              </a:r>
              <a:r>
                <a:rPr lang="en-US" altLang="ja-JP" sz="1000" dirty="0"/>
                <a:t>	</a:t>
              </a:r>
              <a:r>
                <a:rPr lang="ja-JP" altLang="en-US" sz="1000" dirty="0"/>
                <a:t>  </a:t>
              </a:r>
              <a:r>
                <a:rPr lang="en-US" altLang="ja-JP" sz="1000" dirty="0"/>
                <a:t>100ms</a:t>
              </a:r>
              <a:r>
                <a:rPr lang="ja-JP" altLang="en-US" sz="1000" dirty="0"/>
                <a:t>周期で</a:t>
              </a:r>
              <a:r>
                <a:rPr lang="en-US" altLang="ja-JP" sz="1000" dirty="0"/>
                <a:t>LCD</a:t>
              </a:r>
              <a:r>
                <a:rPr lang="ja-JP" altLang="en-US" sz="1000" dirty="0"/>
                <a:t>表示を更新することでスロット回転</a:t>
              </a:r>
              <a:endParaRPr lang="en-US" altLang="ja-JP" sz="1000" dirty="0"/>
            </a:p>
            <a:p>
              <a:r>
                <a:rPr lang="en-US" altLang="ja-JP" sz="1000" dirty="0"/>
                <a:t>	</a:t>
              </a:r>
              <a:r>
                <a:rPr lang="ja-JP" altLang="en-US" sz="1000" dirty="0"/>
                <a:t>  </a:t>
              </a:r>
              <a:r>
                <a:rPr lang="en-US" altLang="ja-JP" sz="1000" dirty="0"/>
                <a:t>100ms</a:t>
              </a:r>
              <a:r>
                <a:rPr lang="ja-JP" altLang="en-US" sz="1000" dirty="0"/>
                <a:t>周期を実現．そのための周期ハンドラ </a:t>
              </a:r>
              <a:r>
                <a:rPr lang="en-US" altLang="ja-JP" sz="1000" dirty="0"/>
                <a:t>100ms</a:t>
              </a:r>
            </a:p>
            <a:p>
              <a:r>
                <a:rPr lang="en-US" altLang="ja-JP" sz="1000" dirty="0"/>
                <a:t>	</a:t>
              </a:r>
              <a:r>
                <a:rPr lang="ja-JP" altLang="en-US" sz="1000" dirty="0"/>
                <a:t>  </a:t>
              </a:r>
              <a:r>
                <a:rPr lang="ja-JP" altLang="en-US" sz="1000" dirty="0">
                  <a:solidFill>
                    <a:srgbClr val="FF0066"/>
                  </a:solidFill>
                </a:rPr>
                <a:t>登録</a:t>
              </a:r>
              <a:endParaRPr lang="en-US" altLang="ja-JP" sz="1000" dirty="0">
                <a:solidFill>
                  <a:srgbClr val="FF0066"/>
                </a:solidFill>
              </a:endParaRPr>
            </a:p>
            <a:p>
              <a:r>
                <a:rPr lang="en-US" altLang="ja-JP" sz="1000" dirty="0"/>
                <a:t>TSK_MGR	</a:t>
              </a:r>
              <a:r>
                <a:rPr lang="ja-JP" altLang="en-US" sz="1000" dirty="0"/>
                <a:t>  </a:t>
              </a:r>
              <a:r>
                <a:rPr lang="en-US" altLang="ja-JP" sz="1000" dirty="0"/>
                <a:t>pri</a:t>
              </a:r>
              <a:r>
                <a:rPr lang="ja-JP" altLang="en-US" sz="1000" dirty="0"/>
                <a:t> </a:t>
              </a:r>
              <a:r>
                <a:rPr lang="en-US" altLang="ja-JP" sz="1000" dirty="0"/>
                <a:t>3</a:t>
              </a:r>
              <a:r>
                <a:rPr lang="ja-JP" altLang="en-US" sz="1000" dirty="0"/>
                <a:t>  </a:t>
              </a:r>
              <a:r>
                <a:rPr lang="ja-JP" altLang="en-US" sz="1000" dirty="0">
                  <a:solidFill>
                    <a:srgbClr val="FF0066"/>
                  </a:solidFill>
                </a:rPr>
                <a:t>登録，起動 </a:t>
              </a:r>
              <a:endParaRPr lang="en-US" altLang="ja-JP" sz="1000" dirty="0">
                <a:solidFill>
                  <a:srgbClr val="FF0066"/>
                </a:solidFill>
              </a:endParaRPr>
            </a:p>
            <a:p>
              <a:r>
                <a:rPr lang="en-US" altLang="ja-JP" sz="1000" dirty="0"/>
                <a:t>TSK_JUDGE	</a:t>
              </a:r>
              <a:r>
                <a:rPr lang="ja-JP" altLang="en-US" sz="1000" dirty="0"/>
                <a:t>  </a:t>
              </a:r>
              <a:r>
                <a:rPr lang="en-US" altLang="ja-JP" sz="1000" dirty="0"/>
                <a:t>pri</a:t>
              </a:r>
              <a:r>
                <a:rPr lang="ja-JP" altLang="en-US" sz="1000" dirty="0"/>
                <a:t> </a:t>
              </a:r>
              <a:r>
                <a:rPr lang="en-US" altLang="ja-JP" sz="1000" dirty="0"/>
                <a:t>2</a:t>
              </a:r>
              <a:r>
                <a:rPr lang="ja-JP" altLang="en-US" sz="1000" dirty="0"/>
                <a:t>  </a:t>
              </a:r>
              <a:r>
                <a:rPr lang="ja-JP" altLang="en-US" sz="1000" dirty="0">
                  <a:solidFill>
                    <a:srgbClr val="FF0066"/>
                  </a:solidFill>
                </a:rPr>
                <a:t>登録</a:t>
              </a:r>
              <a:r>
                <a:rPr lang="ja-JP" altLang="en-US" sz="1000" dirty="0"/>
                <a:t> </a:t>
              </a:r>
              <a:endParaRPr lang="en-US" altLang="ja-JP" sz="1000" dirty="0"/>
            </a:p>
            <a:p>
              <a:r>
                <a:rPr lang="en-US" altLang="ja-JP" sz="1000" dirty="0"/>
                <a:t>TSK_LCD_DISP	</a:t>
              </a:r>
              <a:r>
                <a:rPr lang="ja-JP" altLang="en-US" sz="1000" dirty="0"/>
                <a:t>  </a:t>
              </a:r>
              <a:r>
                <a:rPr lang="en-US" altLang="ja-JP" sz="1000" dirty="0"/>
                <a:t>pri</a:t>
              </a:r>
              <a:r>
                <a:rPr lang="ja-JP" altLang="en-US" sz="1000" dirty="0"/>
                <a:t> </a:t>
              </a:r>
              <a:r>
                <a:rPr lang="en-US" altLang="ja-JP" sz="1000" dirty="0"/>
                <a:t>2</a:t>
              </a:r>
              <a:r>
                <a:rPr lang="ja-JP" altLang="en-US" sz="1000" dirty="0"/>
                <a:t>  </a:t>
              </a:r>
              <a:r>
                <a:rPr lang="ja-JP" altLang="en-US" sz="1000" dirty="0">
                  <a:solidFill>
                    <a:srgbClr val="FF0066"/>
                  </a:solidFill>
                </a:rPr>
                <a:t>登録</a:t>
              </a:r>
              <a:endParaRPr lang="en-US" altLang="ja-JP" sz="1000" dirty="0">
                <a:solidFill>
                  <a:srgbClr val="FF0066"/>
                </a:solidFill>
              </a:endParaRPr>
            </a:p>
            <a:p>
              <a:endParaRPr lang="en-US" altLang="ja-JP" sz="1000" dirty="0">
                <a:solidFill>
                  <a:srgbClr val="FF0066"/>
                </a:solidFill>
              </a:endParaRPr>
            </a:p>
            <a:p>
              <a:r>
                <a:rPr lang="en-US" altLang="ja-JP" sz="1000" dirty="0">
                  <a:solidFill>
                    <a:srgbClr val="FF0066"/>
                  </a:solidFill>
                </a:rPr>
                <a:t> </a:t>
              </a:r>
              <a:r>
                <a:rPr lang="en-US" altLang="ja-JP" sz="1000" dirty="0"/>
                <a:t>tk_ext_tsk();</a:t>
              </a:r>
              <a:endParaRPr lang="ja-JP" altLang="en-US" sz="1000" dirty="0"/>
            </a:p>
          </p:txBody>
        </p:sp>
        <p:grpSp>
          <p:nvGrpSpPr>
            <p:cNvPr id="192" name="グループ化 22"/>
            <p:cNvGrpSpPr/>
            <p:nvPr/>
          </p:nvGrpSpPr>
          <p:grpSpPr>
            <a:xfrm>
              <a:off x="7907935" y="1614154"/>
              <a:ext cx="1020095" cy="806734"/>
              <a:chOff x="4786314" y="1643050"/>
              <a:chExt cx="1857388" cy="1571636"/>
            </a:xfrm>
          </p:grpSpPr>
          <p:sp>
            <p:nvSpPr>
              <p:cNvPr id="196" name="円/楕円 19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円/楕円 19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07" name="正方形/長方形 20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正方形/長方形 20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9" name="円/楕円 19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円/楕円 19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円/楕円 20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円/楕円 20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3" name="円弧 20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4" name="円弧 20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5" name="円/楕円 20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円/楕円 20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4" name="正方形/長方形 193"/>
            <p:cNvSpPr/>
            <p:nvPr/>
          </p:nvSpPr>
          <p:spPr>
            <a:xfrm>
              <a:off x="4860031" y="260648"/>
              <a:ext cx="4116031" cy="2201768"/>
            </a:xfrm>
            <a:prstGeom prst="rect">
              <a:avLst/>
            </a:prstGeom>
            <a:noFill/>
            <a:ln>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5" name="テキスト ボックス 194"/>
            <p:cNvSpPr txBox="1"/>
            <p:nvPr/>
          </p:nvSpPr>
          <p:spPr>
            <a:xfrm>
              <a:off x="4932040" y="260648"/>
              <a:ext cx="3224794" cy="276999"/>
            </a:xfrm>
            <a:prstGeom prst="rect">
              <a:avLst/>
            </a:prstGeom>
            <a:noFill/>
          </p:spPr>
          <p:txBody>
            <a:bodyPr wrap="none" rtlCol="0">
              <a:spAutoFit/>
            </a:bodyPr>
            <a:lstStyle/>
            <a:p>
              <a:r>
                <a:rPr lang="en-US" altLang="ja-JP" sz="1200" dirty="0"/>
                <a:t>【</a:t>
              </a:r>
              <a:r>
                <a:rPr lang="ja-JP" altLang="en-US" sz="1200" dirty="0"/>
                <a:t> </a:t>
              </a:r>
              <a:r>
                <a:rPr lang="en-US" altLang="ja-JP" sz="1200" dirty="0"/>
                <a:t>uinit_TSK</a:t>
              </a:r>
              <a:r>
                <a:rPr lang="ja-JP" altLang="en-US" sz="1200" dirty="0"/>
                <a:t> ： システム起動時に最初に起動 </a:t>
              </a:r>
              <a:r>
                <a:rPr lang="en-US" altLang="ja-JP" sz="1200" dirty="0"/>
                <a:t>】</a:t>
              </a:r>
              <a:endParaRPr lang="ja-JP" altLang="en-US" sz="1200" dirty="0"/>
            </a:p>
          </p:txBody>
        </p:sp>
        <p:sp>
          <p:nvSpPr>
            <p:cNvPr id="30" name="テキスト ボックス 29"/>
            <p:cNvSpPr txBox="1"/>
            <p:nvPr/>
          </p:nvSpPr>
          <p:spPr>
            <a:xfrm>
              <a:off x="8362778" y="384919"/>
              <a:ext cx="583814" cy="307777"/>
            </a:xfrm>
            <a:prstGeom prst="rect">
              <a:avLst/>
            </a:prstGeom>
            <a:noFill/>
            <a:ln w="31750">
              <a:solidFill>
                <a:srgbClr val="FF0066"/>
              </a:solidFill>
            </a:ln>
          </p:spPr>
          <p:txBody>
            <a:bodyPr wrap="none" rtlCol="0">
              <a:spAutoFit/>
            </a:bodyPr>
            <a:lstStyle/>
            <a:p>
              <a:r>
                <a:rPr lang="en-US" altLang="ja-JP" sz="1400" dirty="0"/>
                <a:t>Pri</a:t>
              </a:r>
              <a:r>
                <a:rPr lang="ja-JP" altLang="en-US" sz="1400" dirty="0"/>
                <a:t> </a:t>
              </a:r>
              <a:r>
                <a:rPr lang="en-US" altLang="ja-JP" sz="1400" dirty="0"/>
                <a:t>1</a:t>
              </a:r>
              <a:endParaRPr lang="ja-JP" altLang="en-US" sz="1400" dirty="0"/>
            </a:p>
          </p:txBody>
        </p:sp>
      </p:grpSp>
      <p:grpSp>
        <p:nvGrpSpPr>
          <p:cNvPr id="4" name="グループ化 22"/>
          <p:cNvGrpSpPr/>
          <p:nvPr/>
        </p:nvGrpSpPr>
        <p:grpSpPr>
          <a:xfrm>
            <a:off x="8104108" y="4263942"/>
            <a:ext cx="822475" cy="685219"/>
            <a:chOff x="4786314" y="1643050"/>
            <a:chExt cx="1857388" cy="1571636"/>
          </a:xfrm>
        </p:grpSpPr>
        <p:sp>
          <p:nvSpPr>
            <p:cNvPr id="5" name="円/楕円 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6" name="正方形/長方形 1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円/楕円 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弧 1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円弧 1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円/楕円 1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7" name="テキスト ボックス 96"/>
          <p:cNvSpPr txBox="1"/>
          <p:nvPr/>
        </p:nvSpPr>
        <p:spPr>
          <a:xfrm>
            <a:off x="5005387" y="2800839"/>
            <a:ext cx="3661570" cy="2246763"/>
          </a:xfrm>
          <a:prstGeom prst="rect">
            <a:avLst/>
          </a:prstGeom>
          <a:noFill/>
        </p:spPr>
        <p:txBody>
          <a:bodyPr wrap="none" lIns="91435" tIns="45717" rIns="91435" bIns="45717" rtlCol="0">
            <a:spAutoFit/>
          </a:bodyPr>
          <a:lstStyle/>
          <a:p>
            <a:r>
              <a:rPr lang="en-US" altLang="ja-JP" sz="1000" dirty="0"/>
              <a:t>case</a:t>
            </a:r>
            <a:r>
              <a:rPr lang="ja-JP" altLang="en-US" sz="1000" dirty="0"/>
              <a:t>  </a:t>
            </a:r>
            <a:r>
              <a:rPr lang="en-US" altLang="ja-JP" sz="1000" dirty="0"/>
              <a:t>STANDBY</a:t>
            </a:r>
          </a:p>
          <a:p>
            <a:r>
              <a:rPr lang="ja-JP" altLang="en-US" sz="1000" dirty="0"/>
              <a:t>    </a:t>
            </a:r>
            <a:r>
              <a:rPr lang="en-US" altLang="ja-JP" sz="1000" dirty="0"/>
              <a:t>/*</a:t>
            </a:r>
            <a:r>
              <a:rPr lang="ja-JP" altLang="en-US" sz="1000" dirty="0"/>
              <a:t> ゲーム開始合図の</a:t>
            </a:r>
            <a:r>
              <a:rPr lang="en-US" altLang="ja-JP" sz="1000" dirty="0"/>
              <a:t>sw</a:t>
            </a:r>
            <a:r>
              <a:rPr lang="ja-JP" altLang="en-US" sz="1000" dirty="0"/>
              <a:t>が押されるまで待機 </a:t>
            </a:r>
            <a:r>
              <a:rPr lang="en-US" altLang="ja-JP" sz="1000" dirty="0"/>
              <a:t>*/</a:t>
            </a:r>
          </a:p>
          <a:p>
            <a:r>
              <a:rPr lang="en-US" altLang="ja-JP" sz="1000" dirty="0"/>
              <a:t>case </a:t>
            </a:r>
            <a:r>
              <a:rPr lang="ja-JP" altLang="en-US" sz="1000" dirty="0"/>
              <a:t> </a:t>
            </a:r>
            <a:r>
              <a:rPr lang="en-US" altLang="ja-JP" sz="1000" dirty="0"/>
              <a:t>START</a:t>
            </a:r>
          </a:p>
          <a:p>
            <a:r>
              <a:rPr lang="ja-JP" altLang="en-US" sz="1000" dirty="0"/>
              <a:t>    </a:t>
            </a:r>
            <a:r>
              <a:rPr lang="en-US" altLang="ja-JP" sz="1000" dirty="0"/>
              <a:t>/*</a:t>
            </a:r>
            <a:r>
              <a:rPr lang="ja-JP" altLang="en-US" sz="1000" dirty="0"/>
              <a:t> </a:t>
            </a:r>
            <a:r>
              <a:rPr lang="en-US" altLang="ja-JP" sz="1000" dirty="0"/>
              <a:t>LCD</a:t>
            </a:r>
            <a:r>
              <a:rPr lang="ja-JP" altLang="en-US" sz="1000" dirty="0"/>
              <a:t>初期化 </a:t>
            </a:r>
            <a:r>
              <a:rPr lang="en-US" altLang="ja-JP" sz="1000" dirty="0"/>
              <a:t>*/</a:t>
            </a:r>
          </a:p>
          <a:p>
            <a:r>
              <a:rPr lang="ja-JP" altLang="en-US" sz="1000" dirty="0"/>
              <a:t>    </a:t>
            </a:r>
            <a:r>
              <a:rPr lang="en-US" altLang="ja-JP" sz="1000" dirty="0"/>
              <a:t>/*</a:t>
            </a:r>
            <a:r>
              <a:rPr lang="ja-JP" altLang="en-US" sz="1000" dirty="0"/>
              <a:t> </a:t>
            </a:r>
            <a:r>
              <a:rPr lang="en-US" altLang="ja-JP" sz="1000" dirty="0"/>
              <a:t>ADC</a:t>
            </a:r>
            <a:r>
              <a:rPr lang="ja-JP" altLang="en-US" sz="1000" dirty="0"/>
              <a:t>  </a:t>
            </a:r>
            <a:r>
              <a:rPr lang="en-US" altLang="ja-JP" sz="1000" dirty="0"/>
              <a:t>Start</a:t>
            </a:r>
            <a:r>
              <a:rPr lang="ja-JP" altLang="en-US" sz="1000" dirty="0"/>
              <a:t> </a:t>
            </a:r>
            <a:r>
              <a:rPr lang="en-US" altLang="ja-JP" sz="1000" dirty="0"/>
              <a:t>*/</a:t>
            </a:r>
          </a:p>
          <a:p>
            <a:r>
              <a:rPr lang="ja-JP" altLang="en-US" sz="1000" dirty="0"/>
              <a:t>    </a:t>
            </a:r>
            <a:r>
              <a:rPr lang="en-US" altLang="ja-JP" sz="1000" dirty="0"/>
              <a:t>/*</a:t>
            </a:r>
            <a:r>
              <a:rPr lang="ja-JP" altLang="en-US" sz="1000" dirty="0"/>
              <a:t> タスク，周期ハンドラの起動 </a:t>
            </a:r>
            <a:r>
              <a:rPr lang="en-US" altLang="ja-JP" sz="1000" dirty="0"/>
              <a:t>*/</a:t>
            </a:r>
          </a:p>
          <a:p>
            <a:r>
              <a:rPr lang="ja-JP" altLang="en-US" sz="1000" dirty="0"/>
              <a:t>    </a:t>
            </a:r>
            <a:r>
              <a:rPr lang="en-US" altLang="ja-JP" sz="1000" dirty="0"/>
              <a:t>/*</a:t>
            </a:r>
            <a:r>
              <a:rPr lang="ja-JP" altLang="en-US" sz="1000" dirty="0"/>
              <a:t> </a:t>
            </a:r>
            <a:r>
              <a:rPr lang="en-US" altLang="ja-JP" sz="1000" dirty="0"/>
              <a:t>GAME</a:t>
            </a:r>
            <a:r>
              <a:rPr lang="ja-JP" altLang="en-US" sz="1000" dirty="0"/>
              <a:t>モードへ </a:t>
            </a:r>
            <a:r>
              <a:rPr lang="en-US" altLang="ja-JP" sz="1000" dirty="0"/>
              <a:t>*/</a:t>
            </a:r>
          </a:p>
          <a:p>
            <a:r>
              <a:rPr lang="en-US" altLang="ja-JP" sz="1000" dirty="0"/>
              <a:t>case </a:t>
            </a:r>
            <a:r>
              <a:rPr lang="ja-JP" altLang="en-US" sz="1000" dirty="0"/>
              <a:t> </a:t>
            </a:r>
            <a:r>
              <a:rPr lang="en-US" altLang="ja-JP" sz="1000" dirty="0"/>
              <a:t>GAME</a:t>
            </a:r>
          </a:p>
          <a:p>
            <a:r>
              <a:rPr lang="ja-JP" altLang="en-US" sz="1000" dirty="0"/>
              <a:t>    </a:t>
            </a:r>
            <a:r>
              <a:rPr lang="en-US" altLang="ja-JP" sz="1000" dirty="0"/>
              <a:t>/*</a:t>
            </a:r>
            <a:r>
              <a:rPr lang="ja-JP" altLang="en-US" sz="1000" dirty="0"/>
              <a:t> 表示文字作成，</a:t>
            </a:r>
            <a:r>
              <a:rPr lang="en-US" altLang="ja-JP" sz="1000" dirty="0"/>
              <a:t>LCD</a:t>
            </a:r>
            <a:r>
              <a:rPr lang="ja-JP" altLang="en-US" sz="1000" dirty="0"/>
              <a:t>表示：</a:t>
            </a:r>
            <a:r>
              <a:rPr lang="en-US" altLang="ja-JP" sz="1000" dirty="0"/>
              <a:t>PSW</a:t>
            </a:r>
            <a:r>
              <a:rPr lang="ja-JP" altLang="en-US" sz="1000" dirty="0"/>
              <a:t>によるモードサブに持つ </a:t>
            </a:r>
            <a:r>
              <a:rPr lang="en-US" altLang="ja-JP" sz="1000" dirty="0"/>
              <a:t>*/</a:t>
            </a:r>
          </a:p>
          <a:p>
            <a:r>
              <a:rPr lang="ja-JP" altLang="en-US" sz="1000" dirty="0"/>
              <a:t>    </a:t>
            </a:r>
            <a:r>
              <a:rPr lang="en-US" altLang="ja-JP" sz="1000" dirty="0"/>
              <a:t>/*</a:t>
            </a:r>
            <a:r>
              <a:rPr lang="ja-JP" altLang="en-US" sz="1000" dirty="0"/>
              <a:t> 右の文字を止め終えたら</a:t>
            </a:r>
            <a:r>
              <a:rPr lang="en-US" altLang="ja-JP" sz="1000" dirty="0"/>
              <a:t>FINISH</a:t>
            </a:r>
            <a:r>
              <a:rPr lang="ja-JP" altLang="en-US" sz="1000" dirty="0"/>
              <a:t>モードへ </a:t>
            </a:r>
            <a:r>
              <a:rPr lang="en-US" altLang="ja-JP" sz="1000" dirty="0"/>
              <a:t>*/</a:t>
            </a:r>
          </a:p>
          <a:p>
            <a:r>
              <a:rPr lang="en-US" altLang="ja-JP" sz="1000" dirty="0"/>
              <a:t>case </a:t>
            </a:r>
            <a:r>
              <a:rPr lang="ja-JP" altLang="en-US" sz="1000" dirty="0"/>
              <a:t> </a:t>
            </a:r>
            <a:r>
              <a:rPr lang="en-US" altLang="ja-JP" sz="1000" dirty="0"/>
              <a:t>FINISH</a:t>
            </a:r>
          </a:p>
          <a:p>
            <a:r>
              <a:rPr lang="ja-JP" altLang="en-US" sz="1000" dirty="0"/>
              <a:t>    </a:t>
            </a:r>
            <a:r>
              <a:rPr lang="en-US" altLang="ja-JP" sz="1000" dirty="0"/>
              <a:t>/*</a:t>
            </a:r>
            <a:r>
              <a:rPr lang="ja-JP" altLang="en-US" sz="1000" dirty="0"/>
              <a:t> </a:t>
            </a:r>
            <a:r>
              <a:rPr lang="en-US" altLang="ja-JP" sz="1000" dirty="0"/>
              <a:t>100ms</a:t>
            </a:r>
            <a:r>
              <a:rPr lang="ja-JP" altLang="en-US" sz="1000" dirty="0"/>
              <a:t>周期ハンドラ止め *</a:t>
            </a:r>
            <a:r>
              <a:rPr lang="en-US" altLang="ja-JP" sz="1000" dirty="0"/>
              <a:t>/</a:t>
            </a:r>
          </a:p>
          <a:p>
            <a:r>
              <a:rPr lang="ja-JP" altLang="en-US" sz="1000" dirty="0"/>
              <a:t>     </a:t>
            </a:r>
            <a:r>
              <a:rPr lang="en-US" altLang="ja-JP" sz="1000" dirty="0"/>
              <a:t>/*</a:t>
            </a:r>
            <a:r>
              <a:rPr lang="ja-JP" altLang="en-US" sz="1000" dirty="0"/>
              <a:t> </a:t>
            </a:r>
            <a:r>
              <a:rPr lang="en-US" altLang="ja-JP" sz="1000" dirty="0"/>
              <a:t>LCD_DISP</a:t>
            </a:r>
            <a:r>
              <a:rPr lang="ja-JP" altLang="en-US" sz="1000" dirty="0"/>
              <a:t>タスクを強制的に終了へ *</a:t>
            </a:r>
            <a:r>
              <a:rPr lang="en-US" altLang="ja-JP" sz="1000" dirty="0"/>
              <a:t>/</a:t>
            </a:r>
          </a:p>
          <a:p>
            <a:r>
              <a:rPr lang="ja-JP" altLang="en-US" sz="1000" dirty="0"/>
              <a:t>     </a:t>
            </a:r>
            <a:r>
              <a:rPr lang="en-US" altLang="ja-JP" sz="1000" dirty="0"/>
              <a:t>/*</a:t>
            </a:r>
            <a:r>
              <a:rPr lang="ja-JP" altLang="en-US" sz="1000" dirty="0"/>
              <a:t> </a:t>
            </a:r>
            <a:r>
              <a:rPr lang="en-US" altLang="ja-JP" sz="1000" dirty="0"/>
              <a:t>JUDGE</a:t>
            </a:r>
            <a:r>
              <a:rPr lang="ja-JP" altLang="en-US" sz="1000" dirty="0"/>
              <a:t>タスク起動 *</a:t>
            </a:r>
            <a:r>
              <a:rPr lang="en-US" altLang="ja-JP" sz="1000" dirty="0"/>
              <a:t>/</a:t>
            </a:r>
            <a:endParaRPr lang="ja-JP" altLang="en-US" sz="1000" dirty="0"/>
          </a:p>
        </p:txBody>
      </p:sp>
      <p:sp>
        <p:nvSpPr>
          <p:cNvPr id="119" name="正方形/長方形 118"/>
          <p:cNvSpPr/>
          <p:nvPr/>
        </p:nvSpPr>
        <p:spPr>
          <a:xfrm>
            <a:off x="4860033" y="2554334"/>
            <a:ext cx="4116031" cy="24611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20" name="テキスト ボックス 119"/>
          <p:cNvSpPr txBox="1"/>
          <p:nvPr/>
        </p:nvSpPr>
        <p:spPr>
          <a:xfrm>
            <a:off x="4860032" y="2567480"/>
            <a:ext cx="3659197" cy="276993"/>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TSK_MGR</a:t>
            </a:r>
            <a:r>
              <a:rPr lang="ja-JP" altLang="en-US" sz="1200" dirty="0"/>
              <a:t> ： </a:t>
            </a:r>
            <a:r>
              <a:rPr lang="en-US" altLang="ja-JP" sz="1200" dirty="0"/>
              <a:t>mgr()</a:t>
            </a:r>
            <a:r>
              <a:rPr lang="ja-JP" altLang="en-US" sz="1200" dirty="0"/>
              <a:t>  ： ゲーム全体のモード管理 </a:t>
            </a:r>
            <a:r>
              <a:rPr lang="en-US" altLang="ja-JP" sz="1200" dirty="0"/>
              <a:t>】</a:t>
            </a:r>
            <a:endParaRPr lang="ja-JP" altLang="en-US" sz="1200" dirty="0"/>
          </a:p>
        </p:txBody>
      </p:sp>
      <p:sp>
        <p:nvSpPr>
          <p:cNvPr id="185" name="テキスト ボックス 184"/>
          <p:cNvSpPr txBox="1"/>
          <p:nvPr/>
        </p:nvSpPr>
        <p:spPr>
          <a:xfrm>
            <a:off x="8305564" y="2807060"/>
            <a:ext cx="583804" cy="307771"/>
          </a:xfrm>
          <a:prstGeom prst="rect">
            <a:avLst/>
          </a:prstGeom>
          <a:noFill/>
          <a:ln w="31750">
            <a:solidFill>
              <a:srgbClr val="FF0066"/>
            </a:solidFill>
          </a:ln>
        </p:spPr>
        <p:txBody>
          <a:bodyPr wrap="none" lIns="91435" tIns="45717" rIns="91435" bIns="45717" rtlCol="0">
            <a:spAutoFit/>
          </a:bodyPr>
          <a:lstStyle/>
          <a:p>
            <a:r>
              <a:rPr lang="en-US" altLang="ja-JP" sz="1400" dirty="0"/>
              <a:t>Pri</a:t>
            </a:r>
            <a:r>
              <a:rPr lang="ja-JP" altLang="en-US" sz="1400" dirty="0"/>
              <a:t> </a:t>
            </a:r>
            <a:r>
              <a:rPr lang="en-US" altLang="ja-JP" sz="1400" dirty="0"/>
              <a:t>3</a:t>
            </a:r>
            <a:endParaRPr lang="ja-JP" altLang="en-US" sz="1400" dirty="0"/>
          </a:p>
        </p:txBody>
      </p:sp>
      <p:sp>
        <p:nvSpPr>
          <p:cNvPr id="187" name="テキスト ボックス 186"/>
          <p:cNvSpPr txBox="1"/>
          <p:nvPr/>
        </p:nvSpPr>
        <p:spPr>
          <a:xfrm>
            <a:off x="179666" y="445524"/>
            <a:ext cx="2507408" cy="246215"/>
          </a:xfrm>
          <a:prstGeom prst="rect">
            <a:avLst/>
          </a:prstGeom>
          <a:noFill/>
        </p:spPr>
        <p:txBody>
          <a:bodyPr wrap="none" lIns="91435" tIns="45717" rIns="91435" bIns="45717" rtlCol="0">
            <a:spAutoFit/>
          </a:bodyPr>
          <a:lstStyle/>
          <a:p>
            <a:r>
              <a:rPr lang="ja-JP" altLang="en-US" sz="1000" dirty="0"/>
              <a:t>スライダーの値取得 ： </a:t>
            </a:r>
            <a:r>
              <a:rPr lang="en-US" altLang="ja-JP" sz="1000" dirty="0"/>
              <a:t>int</a:t>
            </a:r>
            <a:r>
              <a:rPr lang="ja-JP" altLang="en-US" sz="1000" dirty="0"/>
              <a:t> </a:t>
            </a:r>
            <a:r>
              <a:rPr lang="en-US" altLang="ja-JP" sz="1000" dirty="0"/>
              <a:t>ScanADC(void)</a:t>
            </a:r>
          </a:p>
        </p:txBody>
      </p:sp>
      <p:sp>
        <p:nvSpPr>
          <p:cNvPr id="190" name="環状矢印 189"/>
          <p:cNvSpPr/>
          <p:nvPr/>
        </p:nvSpPr>
        <p:spPr>
          <a:xfrm rot="19433675">
            <a:off x="312675" y="667816"/>
            <a:ext cx="387604" cy="33290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solidFill>
                <a:schemeClr val="tx1"/>
              </a:solidFill>
            </a:endParaRPr>
          </a:p>
        </p:txBody>
      </p:sp>
      <p:grpSp>
        <p:nvGrpSpPr>
          <p:cNvPr id="191" name="グループ化 190"/>
          <p:cNvGrpSpPr/>
          <p:nvPr/>
        </p:nvGrpSpPr>
        <p:grpSpPr>
          <a:xfrm>
            <a:off x="223493" y="777943"/>
            <a:ext cx="908531" cy="586262"/>
            <a:chOff x="5000628" y="2714620"/>
            <a:chExt cx="2000264" cy="1357322"/>
          </a:xfrm>
        </p:grpSpPr>
        <p:sp>
          <p:nvSpPr>
            <p:cNvPr id="212" name="円/楕円 211"/>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4" name="円/楕円 213"/>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5" name="円/楕円 214"/>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6" name="円/楕円 215"/>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8" name="円/楕円 217"/>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9" name="円/楕円 218"/>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0" name="円/楕円 219"/>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1" name="円弧 220"/>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2" name="円弧 221"/>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3" name="円/楕円 222"/>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4" name="円/楕円 223"/>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3" name="グループ化 22"/>
          <p:cNvGrpSpPr/>
          <p:nvPr/>
        </p:nvGrpSpPr>
        <p:grpSpPr>
          <a:xfrm>
            <a:off x="4860033" y="5224527"/>
            <a:ext cx="4072043" cy="539965"/>
            <a:chOff x="8278160" y="5135541"/>
            <a:chExt cx="3926687" cy="539965"/>
          </a:xfrm>
        </p:grpSpPr>
        <p:sp>
          <p:nvSpPr>
            <p:cNvPr id="96" name="テキスト ボックス 95"/>
            <p:cNvSpPr txBox="1"/>
            <p:nvPr/>
          </p:nvSpPr>
          <p:spPr>
            <a:xfrm>
              <a:off x="8278161" y="5135541"/>
              <a:ext cx="3317444" cy="276999"/>
            </a:xfrm>
            <a:prstGeom prst="rect">
              <a:avLst/>
            </a:prstGeom>
            <a:noFill/>
          </p:spPr>
          <p:txBody>
            <a:bodyPr wrap="square" rtlCol="0">
              <a:spAutoFit/>
            </a:bodyPr>
            <a:lstStyle/>
            <a:p>
              <a:r>
                <a:rPr lang="en-US" altLang="ja-JP" sz="1200" dirty="0"/>
                <a:t>【</a:t>
              </a:r>
              <a:r>
                <a:rPr lang="ja-JP" altLang="en-US" sz="1200" dirty="0"/>
                <a:t> </a:t>
              </a:r>
              <a:r>
                <a:rPr lang="en-US" altLang="ja-JP" sz="1200" dirty="0"/>
                <a:t>TSK_JUDGE</a:t>
              </a:r>
              <a:r>
                <a:rPr lang="ja-JP" altLang="en-US" sz="1200" dirty="0"/>
                <a:t> ： </a:t>
              </a:r>
              <a:r>
                <a:rPr lang="en-US" altLang="ja-JP" sz="1200" dirty="0"/>
                <a:t>judge()</a:t>
              </a:r>
              <a:r>
                <a:rPr lang="ja-JP" altLang="en-US" sz="1200" dirty="0"/>
                <a:t> ： 勝敗判定処理 </a:t>
              </a:r>
              <a:r>
                <a:rPr lang="en-US" altLang="ja-JP" sz="1200" dirty="0"/>
                <a:t>】</a:t>
              </a:r>
              <a:endParaRPr lang="ja-JP" altLang="en-US" sz="1200" dirty="0"/>
            </a:p>
          </p:txBody>
        </p:sp>
        <p:sp>
          <p:nvSpPr>
            <p:cNvPr id="122" name="正方形/長方形 121"/>
            <p:cNvSpPr/>
            <p:nvPr/>
          </p:nvSpPr>
          <p:spPr>
            <a:xfrm>
              <a:off x="8278160" y="5135541"/>
              <a:ext cx="3926687" cy="4895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88" name="テキスト ボックス 187"/>
            <p:cNvSpPr txBox="1"/>
            <p:nvPr/>
          </p:nvSpPr>
          <p:spPr>
            <a:xfrm>
              <a:off x="11034411" y="5367729"/>
              <a:ext cx="562974" cy="307777"/>
            </a:xfrm>
            <a:prstGeom prst="rect">
              <a:avLst/>
            </a:prstGeom>
            <a:noFill/>
            <a:ln w="31750">
              <a:solidFill>
                <a:srgbClr val="FF0066"/>
              </a:solidFill>
            </a:ln>
          </p:spPr>
          <p:txBody>
            <a:bodyPr wrap="none" rtlCol="0">
              <a:spAutoFit/>
            </a:bodyPr>
            <a:lstStyle/>
            <a:p>
              <a:r>
                <a:rPr lang="en-US" altLang="ja-JP" sz="1400" dirty="0"/>
                <a:t>Pri</a:t>
              </a:r>
              <a:r>
                <a:rPr lang="ja-JP" altLang="en-US" sz="1400" dirty="0"/>
                <a:t> </a:t>
              </a:r>
              <a:r>
                <a:rPr lang="en-US" altLang="ja-JP" sz="1400" dirty="0"/>
                <a:t>2</a:t>
              </a:r>
              <a:endParaRPr lang="ja-JP" altLang="en-US" sz="1400" dirty="0"/>
            </a:p>
          </p:txBody>
        </p:sp>
        <p:grpSp>
          <p:nvGrpSpPr>
            <p:cNvPr id="225" name="グループ化 22"/>
            <p:cNvGrpSpPr/>
            <p:nvPr/>
          </p:nvGrpSpPr>
          <p:grpSpPr>
            <a:xfrm>
              <a:off x="11634733" y="5160835"/>
              <a:ext cx="470814" cy="403367"/>
              <a:chOff x="4786314" y="1643050"/>
              <a:chExt cx="1857388" cy="1571636"/>
            </a:xfrm>
          </p:grpSpPr>
          <p:sp>
            <p:nvSpPr>
              <p:cNvPr id="226" name="円/楕円 22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円/楕円 22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37" name="正方形/長方形 23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8" name="正方形/長方形 23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9" name="円/楕円 22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0" name="円/楕円 22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1" name="円/楕円 23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2" name="円/楕円 23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3" name="円弧 23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34" name="円弧 23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35" name="円/楕円 23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6" name="円/楕円 23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cxnSp>
        <p:nvCxnSpPr>
          <p:cNvPr id="211" name="直線矢印コネクタ 210"/>
          <p:cNvCxnSpPr/>
          <p:nvPr/>
        </p:nvCxnSpPr>
        <p:spPr>
          <a:xfrm flipH="1">
            <a:off x="6876256" y="5001476"/>
            <a:ext cx="555" cy="24060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grpSp>
        <p:nvGrpSpPr>
          <p:cNvPr id="98" name="グループ化 97"/>
          <p:cNvGrpSpPr/>
          <p:nvPr/>
        </p:nvGrpSpPr>
        <p:grpSpPr>
          <a:xfrm>
            <a:off x="3210469" y="6205073"/>
            <a:ext cx="635784" cy="474771"/>
            <a:chOff x="5000628" y="2714620"/>
            <a:chExt cx="2000264" cy="1357322"/>
          </a:xfrm>
        </p:grpSpPr>
        <p:sp>
          <p:nvSpPr>
            <p:cNvPr id="99" name="円/楕円 98"/>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円/楕円 99"/>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楕円 101"/>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円/楕円 102"/>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円/楕円 103"/>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円/楕円 104"/>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円弧 105"/>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7" name="円弧 106"/>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8" name="円/楕円 107"/>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円/楕円 108"/>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9" name="稲妻 128"/>
          <p:cNvSpPr/>
          <p:nvPr/>
        </p:nvSpPr>
        <p:spPr>
          <a:xfrm>
            <a:off x="3066551" y="6064910"/>
            <a:ext cx="233103" cy="210328"/>
          </a:xfrm>
          <a:prstGeom prst="lightningBolt">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239" name="テキスト ボックス 238"/>
          <p:cNvSpPr txBox="1"/>
          <p:nvPr/>
        </p:nvSpPr>
        <p:spPr>
          <a:xfrm>
            <a:off x="2912068" y="5764492"/>
            <a:ext cx="3924104" cy="276993"/>
          </a:xfrm>
          <a:prstGeom prst="rect">
            <a:avLst/>
          </a:prstGeom>
          <a:noFill/>
        </p:spPr>
        <p:txBody>
          <a:bodyPr wrap="square" lIns="91435" tIns="45717" rIns="91435" bIns="45717" rtlCol="0">
            <a:spAutoFit/>
          </a:bodyPr>
          <a:lstStyle/>
          <a:p>
            <a:r>
              <a:rPr lang="en-US" altLang="ja-JP" sz="1200" dirty="0"/>
              <a:t>【</a:t>
            </a:r>
            <a:r>
              <a:rPr lang="ja-JP" altLang="en-US" sz="1200" dirty="0"/>
              <a:t> </a:t>
            </a:r>
            <a:r>
              <a:rPr lang="en-US" altLang="ja-JP" sz="1200" dirty="0"/>
              <a:t>INTERRUPT</a:t>
            </a:r>
            <a:r>
              <a:rPr lang="ja-JP" altLang="en-US" sz="1200" dirty="0"/>
              <a:t>  ： </a:t>
            </a:r>
            <a:r>
              <a:rPr lang="en-US" altLang="ja-JP" sz="1200" dirty="0"/>
              <a:t>psw1()</a:t>
            </a:r>
            <a:r>
              <a:rPr lang="ja-JP" altLang="en-US" sz="1200" dirty="0"/>
              <a:t> ： </a:t>
            </a:r>
            <a:r>
              <a:rPr lang="en-US" altLang="ja-JP" sz="1200" dirty="0"/>
              <a:t>SW</a:t>
            </a:r>
            <a:r>
              <a:rPr lang="ja-JP" altLang="en-US" sz="1200" dirty="0"/>
              <a:t>押下の状態管理 </a:t>
            </a:r>
            <a:r>
              <a:rPr lang="en-US" altLang="ja-JP" sz="1200" dirty="0"/>
              <a:t>】</a:t>
            </a:r>
            <a:endParaRPr lang="ja-JP" altLang="en-US" sz="1200" dirty="0"/>
          </a:p>
        </p:txBody>
      </p:sp>
      <p:grpSp>
        <p:nvGrpSpPr>
          <p:cNvPr id="20" name="グループ化 19"/>
          <p:cNvGrpSpPr/>
          <p:nvPr/>
        </p:nvGrpSpPr>
        <p:grpSpPr>
          <a:xfrm>
            <a:off x="165220" y="3429000"/>
            <a:ext cx="3293519" cy="1728000"/>
            <a:chOff x="165218" y="3140968"/>
            <a:chExt cx="3293519" cy="1728000"/>
          </a:xfrm>
        </p:grpSpPr>
        <p:sp>
          <p:nvSpPr>
            <p:cNvPr id="50" name="テキスト ボックス 49"/>
            <p:cNvSpPr txBox="1"/>
            <p:nvPr/>
          </p:nvSpPr>
          <p:spPr>
            <a:xfrm>
              <a:off x="165218" y="3140968"/>
              <a:ext cx="712054" cy="307777"/>
            </a:xfrm>
            <a:prstGeom prst="rect">
              <a:avLst/>
            </a:prstGeom>
            <a:noFill/>
            <a:ln w="31750">
              <a:noFill/>
            </a:ln>
          </p:spPr>
          <p:txBody>
            <a:bodyPr wrap="none" rtlCol="0">
              <a:spAutoFit/>
            </a:bodyPr>
            <a:lstStyle/>
            <a:p>
              <a:r>
                <a:rPr lang="en-US" altLang="ja-JP" sz="1400" b="1" dirty="0">
                  <a:solidFill>
                    <a:schemeClr val="accent6">
                      <a:lumMod val="75000"/>
                    </a:schemeClr>
                  </a:solidFill>
                </a:rPr>
                <a:t>50ms</a:t>
              </a:r>
              <a:endParaRPr lang="ja-JP" altLang="en-US" sz="1400" b="1" dirty="0">
                <a:solidFill>
                  <a:schemeClr val="accent6">
                    <a:lumMod val="75000"/>
                  </a:schemeClr>
                </a:solidFill>
              </a:endParaRPr>
            </a:p>
          </p:txBody>
        </p:sp>
        <p:sp>
          <p:nvSpPr>
            <p:cNvPr id="124" name="正方形/長方形 123"/>
            <p:cNvSpPr/>
            <p:nvPr/>
          </p:nvSpPr>
          <p:spPr>
            <a:xfrm>
              <a:off x="165219" y="3140968"/>
              <a:ext cx="2625525" cy="172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5" name="テキスト ボックス 134"/>
            <p:cNvSpPr txBox="1"/>
            <p:nvPr/>
          </p:nvSpPr>
          <p:spPr>
            <a:xfrm>
              <a:off x="714681" y="3150204"/>
              <a:ext cx="2744056" cy="261610"/>
            </a:xfrm>
            <a:prstGeom prst="rect">
              <a:avLst/>
            </a:prstGeom>
            <a:noFill/>
          </p:spPr>
          <p:txBody>
            <a:bodyPr wrap="square" rtlCol="0">
              <a:spAutoFit/>
            </a:bodyPr>
            <a:lstStyle/>
            <a:p>
              <a:r>
                <a:rPr lang="en-US" altLang="ja-JP" sz="1050" dirty="0"/>
                <a:t>【</a:t>
              </a:r>
              <a:r>
                <a:rPr lang="ja-JP" altLang="en-US" sz="1050" dirty="0"/>
                <a:t> </a:t>
              </a:r>
              <a:r>
                <a:rPr lang="en-US" altLang="ja-JP" sz="1050" dirty="0"/>
                <a:t>CYC_DISP</a:t>
              </a:r>
              <a:r>
                <a:rPr lang="ja-JP" altLang="en-US" sz="1050" dirty="0"/>
                <a:t>： </a:t>
              </a:r>
              <a:r>
                <a:rPr lang="en-US" altLang="ja-JP" sz="1050" dirty="0"/>
                <a:t>disp_timing()</a:t>
              </a:r>
              <a:r>
                <a:rPr lang="ja-JP" altLang="en-US" sz="1050" dirty="0"/>
                <a:t> </a:t>
              </a:r>
              <a:r>
                <a:rPr lang="en-US" altLang="ja-JP" sz="1050" dirty="0"/>
                <a:t>】</a:t>
              </a:r>
              <a:endParaRPr lang="ja-JP" altLang="en-US" sz="1050" dirty="0"/>
            </a:p>
          </p:txBody>
        </p:sp>
        <p:sp>
          <p:nvSpPr>
            <p:cNvPr id="184" name="テキスト ボックス 183"/>
            <p:cNvSpPr txBox="1"/>
            <p:nvPr/>
          </p:nvSpPr>
          <p:spPr>
            <a:xfrm>
              <a:off x="256622" y="3440132"/>
              <a:ext cx="2528256" cy="1169551"/>
            </a:xfrm>
            <a:prstGeom prst="rect">
              <a:avLst/>
            </a:prstGeom>
            <a:noFill/>
          </p:spPr>
          <p:txBody>
            <a:bodyPr wrap="none" rtlCol="0">
              <a:spAutoFit/>
            </a:bodyPr>
            <a:lstStyle/>
            <a:p>
              <a:r>
                <a:rPr lang="ja-JP" altLang="en-US" sz="1000" dirty="0"/>
                <a:t>スピード値計算  ： </a:t>
              </a:r>
              <a:r>
                <a:rPr lang="en-US" altLang="ja-JP" sz="1000" dirty="0"/>
                <a:t>int  MakeSpeed(</a:t>
              </a:r>
              <a:r>
                <a:rPr lang="ja-JP" altLang="en-US" sz="1000" dirty="0"/>
                <a:t> </a:t>
              </a:r>
              <a:r>
                <a:rPr lang="en-US" altLang="ja-JP" sz="1000" dirty="0"/>
                <a:t>int</a:t>
              </a:r>
              <a:r>
                <a:rPr lang="ja-JP" altLang="en-US" sz="1000" dirty="0"/>
                <a:t> </a:t>
              </a:r>
              <a:r>
                <a:rPr lang="en-US" altLang="ja-JP" sz="1000" dirty="0"/>
                <a:t>)</a:t>
              </a:r>
            </a:p>
            <a:p>
              <a:r>
                <a:rPr lang="en-US" altLang="ja-JP" sz="1000" dirty="0"/>
                <a:t>AD</a:t>
              </a:r>
              <a:r>
                <a:rPr lang="ja-JP" altLang="en-US" sz="1000" dirty="0"/>
                <a:t>スライダー値を </a:t>
              </a:r>
              <a:r>
                <a:rPr lang="en-US" altLang="ja-JP" sz="1000" dirty="0"/>
                <a:t>50ms</a:t>
              </a:r>
              <a:r>
                <a:rPr lang="ja-JP" altLang="en-US" sz="1000" dirty="0"/>
                <a:t>の整数倍に対応</a:t>
              </a:r>
              <a:endParaRPr lang="en-US" altLang="ja-JP" sz="1000" dirty="0"/>
            </a:p>
            <a:p>
              <a:endParaRPr lang="en-US" altLang="ja-JP" sz="1000" dirty="0"/>
            </a:p>
            <a:p>
              <a:r>
                <a:rPr lang="ja-JP" altLang="en-US" sz="1000" dirty="0"/>
                <a:t>整数倍中は </a:t>
              </a:r>
              <a:r>
                <a:rPr lang="en-US" altLang="ja-JP" sz="1000" dirty="0"/>
                <a:t>wup_tsk()</a:t>
              </a:r>
              <a:r>
                <a:rPr lang="ja-JP" altLang="en-US" sz="1000" dirty="0"/>
                <a:t> をスキップ</a:t>
              </a:r>
              <a:endParaRPr lang="en-US" altLang="ja-JP" sz="1000" dirty="0"/>
            </a:p>
            <a:p>
              <a:r>
                <a:rPr lang="ja-JP" altLang="en-US" sz="1000" dirty="0"/>
                <a:t>          整数倍の処理が終了したら</a:t>
              </a:r>
              <a:endParaRPr lang="en-US" altLang="ja-JP" sz="1000" dirty="0"/>
            </a:p>
            <a:p>
              <a:r>
                <a:rPr lang="ja-JP" altLang="en-US" sz="1000" dirty="0"/>
                <a:t>          </a:t>
              </a:r>
              <a:r>
                <a:rPr lang="en-US" altLang="ja-JP" sz="1000" dirty="0" err="1"/>
                <a:t>wup_tsk</a:t>
              </a:r>
              <a:r>
                <a:rPr lang="en-US" altLang="ja-JP" sz="1000" dirty="0"/>
                <a:t>()</a:t>
              </a:r>
              <a:r>
                <a:rPr lang="ja-JP" altLang="en-US" sz="1000" dirty="0"/>
                <a:t> を実行</a:t>
              </a:r>
              <a:endParaRPr lang="en-US" altLang="ja-JP" sz="1000" dirty="0"/>
            </a:p>
            <a:p>
              <a:r>
                <a:rPr lang="ja-JP" altLang="en-US" sz="1000" dirty="0"/>
                <a:t>                  </a:t>
              </a:r>
              <a:r>
                <a:rPr lang="en-US" altLang="ja-JP" sz="1000" dirty="0"/>
                <a:t>LCD</a:t>
              </a:r>
              <a:r>
                <a:rPr lang="ja-JP" altLang="en-US" sz="1000" dirty="0"/>
                <a:t>にスロット文字表示</a:t>
              </a:r>
              <a:endParaRPr lang="en-US" altLang="ja-JP" sz="1000" dirty="0"/>
            </a:p>
          </p:txBody>
        </p:sp>
        <p:grpSp>
          <p:nvGrpSpPr>
            <p:cNvPr id="251" name="グループ化 250"/>
            <p:cNvGrpSpPr/>
            <p:nvPr/>
          </p:nvGrpSpPr>
          <p:grpSpPr>
            <a:xfrm>
              <a:off x="232118" y="4321620"/>
              <a:ext cx="749109" cy="464003"/>
              <a:chOff x="5000628" y="2714620"/>
              <a:chExt cx="2000264" cy="1357322"/>
            </a:xfrm>
          </p:grpSpPr>
          <p:sp>
            <p:nvSpPr>
              <p:cNvPr id="252" name="円/楕円 251"/>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3" name="円/楕円 252"/>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4" name="円/楕円 253"/>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5" name="円/楕円 254"/>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円/楕円 255"/>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7" name="円/楕円 256"/>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8" name="円/楕円 257"/>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9" name="円弧 258"/>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0" name="円弧 259"/>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1" name="円/楕円 260"/>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2" name="円/楕円 261"/>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3" name="環状矢印 262"/>
            <p:cNvSpPr/>
            <p:nvPr/>
          </p:nvSpPr>
          <p:spPr>
            <a:xfrm rot="19754913">
              <a:off x="274033" y="4123411"/>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18" name="グループ化 17"/>
          <p:cNvGrpSpPr/>
          <p:nvPr/>
        </p:nvGrpSpPr>
        <p:grpSpPr>
          <a:xfrm>
            <a:off x="108204" y="5431086"/>
            <a:ext cx="2691661" cy="1310283"/>
            <a:chOff x="111403" y="5143053"/>
            <a:chExt cx="2550579" cy="1310283"/>
          </a:xfrm>
        </p:grpSpPr>
        <p:sp>
          <p:nvSpPr>
            <p:cNvPr id="95" name="テキスト ボックス 94"/>
            <p:cNvSpPr txBox="1"/>
            <p:nvPr/>
          </p:nvSpPr>
          <p:spPr>
            <a:xfrm>
              <a:off x="111403" y="5143053"/>
              <a:ext cx="2468650" cy="261610"/>
            </a:xfrm>
            <a:prstGeom prst="rect">
              <a:avLst/>
            </a:prstGeom>
            <a:noFill/>
          </p:spPr>
          <p:txBody>
            <a:bodyPr wrap="none" rtlCol="0">
              <a:spAutoFit/>
            </a:bodyPr>
            <a:lstStyle/>
            <a:p>
              <a:r>
                <a:rPr lang="en-US" altLang="ja-JP" sz="1100" dirty="0"/>
                <a:t>【</a:t>
              </a:r>
              <a:r>
                <a:rPr lang="ja-JP" altLang="en-US" sz="1100" dirty="0"/>
                <a:t> </a:t>
              </a:r>
              <a:r>
                <a:rPr lang="en-US" altLang="ja-JP" sz="1100" dirty="0"/>
                <a:t>TSK_LCD_DISP</a:t>
              </a:r>
              <a:r>
                <a:rPr lang="ja-JP" altLang="en-US" sz="1100" dirty="0"/>
                <a:t> ： </a:t>
              </a:r>
              <a:r>
                <a:rPr lang="en-US" altLang="ja-JP" sz="1100" dirty="0"/>
                <a:t>lcd_display()</a:t>
              </a:r>
              <a:r>
                <a:rPr lang="ja-JP" altLang="en-US" sz="1100" dirty="0"/>
                <a:t> </a:t>
              </a:r>
              <a:r>
                <a:rPr lang="en-US" altLang="ja-JP" sz="1100" dirty="0"/>
                <a:t>】</a:t>
              </a:r>
              <a:endParaRPr lang="ja-JP" altLang="en-US" sz="1100" dirty="0"/>
            </a:p>
          </p:txBody>
        </p:sp>
        <p:sp>
          <p:nvSpPr>
            <p:cNvPr id="123" name="正方形/長方形 122"/>
            <p:cNvSpPr/>
            <p:nvPr/>
          </p:nvSpPr>
          <p:spPr>
            <a:xfrm>
              <a:off x="169174" y="5143053"/>
              <a:ext cx="2458610" cy="13102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0" name="テキスト ボックス 129"/>
            <p:cNvSpPr txBox="1"/>
            <p:nvPr/>
          </p:nvSpPr>
          <p:spPr>
            <a:xfrm>
              <a:off x="775101" y="5983931"/>
              <a:ext cx="1886881" cy="400110"/>
            </a:xfrm>
            <a:prstGeom prst="rect">
              <a:avLst/>
            </a:prstGeom>
            <a:noFill/>
          </p:spPr>
          <p:txBody>
            <a:bodyPr wrap="none" rtlCol="0">
              <a:spAutoFit/>
            </a:bodyPr>
            <a:lstStyle/>
            <a:p>
              <a:r>
                <a:rPr lang="ja-JP" altLang="en-US" sz="1000" dirty="0"/>
                <a:t>表示文字の作成：</a:t>
              </a:r>
              <a:r>
                <a:rPr lang="en-US" altLang="ja-JP" sz="1000" dirty="0"/>
                <a:t>make_char()</a:t>
              </a:r>
            </a:p>
            <a:p>
              <a:r>
                <a:rPr lang="ja-JP" altLang="en-US" sz="1000" dirty="0"/>
                <a:t>その後その文字を</a:t>
              </a:r>
              <a:r>
                <a:rPr lang="en-US" altLang="ja-JP" sz="1000" dirty="0"/>
                <a:t>LCD</a:t>
              </a:r>
              <a:r>
                <a:rPr lang="ja-JP" altLang="en-US" sz="1000" dirty="0"/>
                <a:t>に表示</a:t>
              </a:r>
              <a:endParaRPr lang="en-US" altLang="ja-JP" sz="1000" dirty="0"/>
            </a:p>
          </p:txBody>
        </p:sp>
        <p:sp>
          <p:nvSpPr>
            <p:cNvPr id="189" name="テキスト ボックス 188"/>
            <p:cNvSpPr txBox="1"/>
            <p:nvPr/>
          </p:nvSpPr>
          <p:spPr>
            <a:xfrm>
              <a:off x="2018991" y="5445224"/>
              <a:ext cx="553214" cy="307777"/>
            </a:xfrm>
            <a:prstGeom prst="rect">
              <a:avLst/>
            </a:prstGeom>
            <a:noFill/>
            <a:ln w="31750">
              <a:solidFill>
                <a:srgbClr val="FF0066"/>
              </a:solidFill>
            </a:ln>
          </p:spPr>
          <p:txBody>
            <a:bodyPr wrap="none" rtlCol="0">
              <a:spAutoFit/>
            </a:bodyPr>
            <a:lstStyle/>
            <a:p>
              <a:r>
                <a:rPr lang="en-US" altLang="ja-JP" sz="1400" dirty="0"/>
                <a:t>Pri</a:t>
              </a:r>
              <a:r>
                <a:rPr lang="ja-JP" altLang="en-US" sz="1400" dirty="0"/>
                <a:t> </a:t>
              </a:r>
              <a:r>
                <a:rPr lang="en-US" altLang="ja-JP" sz="1400" dirty="0"/>
                <a:t>2</a:t>
              </a:r>
              <a:endParaRPr lang="ja-JP" altLang="en-US" sz="1400" dirty="0"/>
            </a:p>
          </p:txBody>
        </p:sp>
        <p:grpSp>
          <p:nvGrpSpPr>
            <p:cNvPr id="264" name="グループ化 22"/>
            <p:cNvGrpSpPr/>
            <p:nvPr/>
          </p:nvGrpSpPr>
          <p:grpSpPr>
            <a:xfrm>
              <a:off x="298552" y="5445224"/>
              <a:ext cx="601040" cy="498341"/>
              <a:chOff x="4786314" y="1643050"/>
              <a:chExt cx="1857388" cy="1571636"/>
            </a:xfrm>
          </p:grpSpPr>
          <p:sp>
            <p:nvSpPr>
              <p:cNvPr id="265" name="円/楕円 26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6" name="円/楕円 26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76" name="正方形/長方形 27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7" name="正方形/長方形 27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8" name="円/楕円 26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9" name="円/楕円 26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0" name="円/楕円 26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1" name="円/楕円 27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2" name="円弧 27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3" name="円弧 27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4" name="円/楕円 27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5" name="円/楕円 27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cxnSp>
        <p:nvCxnSpPr>
          <p:cNvPr id="25" name="直線矢印コネクタ 24"/>
          <p:cNvCxnSpPr/>
          <p:nvPr/>
        </p:nvCxnSpPr>
        <p:spPr>
          <a:xfrm flipV="1">
            <a:off x="3563888" y="5524846"/>
            <a:ext cx="0" cy="280421"/>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8" name="直線矢印コネクタ 177"/>
          <p:cNvCxnSpPr/>
          <p:nvPr/>
        </p:nvCxnSpPr>
        <p:spPr>
          <a:xfrm flipV="1">
            <a:off x="4572000" y="4606552"/>
            <a:ext cx="2726" cy="1198715"/>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0" name="直線矢印コネクタ 179"/>
          <p:cNvCxnSpPr>
            <a:endCxn id="156" idx="3"/>
          </p:cNvCxnSpPr>
          <p:nvPr/>
        </p:nvCxnSpPr>
        <p:spPr>
          <a:xfrm flipH="1">
            <a:off x="4289417" y="3140969"/>
            <a:ext cx="570619" cy="6093"/>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138790" y="1556792"/>
            <a:ext cx="4578487" cy="900240"/>
          </a:xfrm>
          <a:prstGeom prst="rect">
            <a:avLst/>
          </a:prstGeom>
          <a:solidFill>
            <a:srgbClr val="FFCCFF"/>
          </a:solidFill>
        </p:spPr>
        <p:txBody>
          <a:bodyPr wrap="none" lIns="91435" tIns="45717" rIns="91435" bIns="45717" rtlCol="0">
            <a:spAutoFit/>
          </a:bodyPr>
          <a:lstStyle/>
          <a:p>
            <a:r>
              <a:rPr lang="en-US" altLang="ja-JP" sz="1050" dirty="0"/>
              <a:t>【</a:t>
            </a:r>
            <a:r>
              <a:rPr lang="ja-JP" altLang="en-US" sz="1050" dirty="0"/>
              <a:t>ヒント</a:t>
            </a:r>
            <a:r>
              <a:rPr lang="en-US" altLang="ja-JP" sz="1050" dirty="0"/>
              <a:t>】 </a:t>
            </a:r>
          </a:p>
          <a:p>
            <a:r>
              <a:rPr lang="en-US" altLang="ja-JP" sz="1050" dirty="0"/>
              <a:t>Slider</a:t>
            </a:r>
            <a:r>
              <a:rPr lang="ja-JP" altLang="en-US" sz="1050" dirty="0"/>
              <a:t> の値を取得</a:t>
            </a:r>
            <a:endParaRPr lang="en-US" altLang="ja-JP" sz="1050" dirty="0"/>
          </a:p>
          <a:p>
            <a:r>
              <a:rPr lang="en-US" altLang="ja-JP" sz="1050" dirty="0"/>
              <a:t>if ( bFM3_ADC0_SCFD_INVL == 0 ){</a:t>
            </a:r>
            <a:r>
              <a:rPr lang="ja-JP" altLang="en-US" sz="1050" dirty="0"/>
              <a:t>     </a:t>
            </a:r>
            <a:r>
              <a:rPr lang="en-US" altLang="ja-JP" sz="1050" dirty="0"/>
              <a:t>/* AD </a:t>
            </a:r>
            <a:r>
              <a:rPr lang="en-US" altLang="ja-JP" sz="1050" dirty="0" err="1"/>
              <a:t>conv</a:t>
            </a:r>
            <a:r>
              <a:rPr lang="en-US" altLang="ja-JP" sz="1050" dirty="0"/>
              <a:t> is not done */</a:t>
            </a:r>
          </a:p>
          <a:p>
            <a:r>
              <a:rPr lang="en-US" altLang="ja-JP" sz="1050" dirty="0"/>
              <a:t>    adc_val_glb = FM3_ADC0-&gt;SCFDH;   /* get </a:t>
            </a:r>
            <a:r>
              <a:rPr lang="en-US" altLang="ja-JP" sz="1050" dirty="0" err="1"/>
              <a:t>adc</a:t>
            </a:r>
            <a:r>
              <a:rPr lang="en-US" altLang="ja-JP" sz="1050" dirty="0"/>
              <a:t> value*/</a:t>
            </a:r>
          </a:p>
          <a:p>
            <a:r>
              <a:rPr lang="en-US" altLang="ja-JP" sz="1050" dirty="0"/>
              <a:t>  }</a:t>
            </a:r>
            <a:endParaRPr lang="ja-JP" altLang="en-US" sz="1050" dirty="0"/>
          </a:p>
        </p:txBody>
      </p:sp>
      <p:sp>
        <p:nvSpPr>
          <p:cNvPr id="156" name="テキスト ボックス 155"/>
          <p:cNvSpPr txBox="1"/>
          <p:nvPr/>
        </p:nvSpPr>
        <p:spPr>
          <a:xfrm>
            <a:off x="3260558" y="2793122"/>
            <a:ext cx="1028859" cy="707880"/>
          </a:xfrm>
          <a:prstGeom prst="rect">
            <a:avLst/>
          </a:prstGeom>
          <a:noFill/>
          <a:ln w="25400">
            <a:solidFill>
              <a:schemeClr val="accent3">
                <a:lumMod val="75000"/>
              </a:schemeClr>
            </a:solidFill>
            <a:prstDash val="sysDash"/>
          </a:ln>
        </p:spPr>
        <p:txBody>
          <a:bodyPr wrap="square" lIns="91435" tIns="45717" rIns="91435" bIns="45717" rtlCol="0">
            <a:spAutoFit/>
          </a:bodyPr>
          <a:lstStyle/>
          <a:p>
            <a:r>
              <a:rPr lang="en-US" altLang="ja-JP" sz="800" dirty="0">
                <a:latin typeface="Meiryo UI" pitchFamily="50" charset="-128"/>
                <a:ea typeface="Meiryo UI" pitchFamily="50" charset="-128"/>
                <a:cs typeface="Meiryo UI" pitchFamily="50" charset="-128"/>
              </a:rPr>
              <a:t>【</a:t>
            </a:r>
            <a:r>
              <a:rPr lang="ja-JP" altLang="en-US" sz="800" dirty="0">
                <a:latin typeface="Meiryo UI" pitchFamily="50" charset="-128"/>
                <a:ea typeface="Meiryo UI" pitchFamily="50" charset="-128"/>
                <a:cs typeface="Meiryo UI" pitchFamily="50" charset="-128"/>
              </a:rPr>
              <a:t>状態変数</a:t>
            </a:r>
            <a:r>
              <a:rPr lang="en-US" altLang="ja-JP" sz="800" dirty="0">
                <a:latin typeface="Meiryo UI" pitchFamily="50" charset="-128"/>
                <a:ea typeface="Meiryo UI" pitchFamily="50" charset="-128"/>
                <a:cs typeface="Meiryo UI" pitchFamily="50" charset="-128"/>
              </a:rPr>
              <a:t>】</a:t>
            </a:r>
          </a:p>
          <a:p>
            <a:r>
              <a:rPr lang="ja-JP" altLang="en-US" sz="800" dirty="0">
                <a:latin typeface="Meiryo UI" pitchFamily="50" charset="-128"/>
                <a:ea typeface="Meiryo UI" pitchFamily="50" charset="-128"/>
                <a:cs typeface="Meiryo UI" pitchFamily="50" charset="-128"/>
              </a:rPr>
              <a:t>  </a:t>
            </a:r>
            <a:r>
              <a:rPr lang="en-US" altLang="ja-JP" sz="800" dirty="0" smtClean="0">
                <a:latin typeface="Meiryo UI" pitchFamily="50" charset="-128"/>
                <a:ea typeface="Meiryo UI" pitchFamily="50" charset="-128"/>
                <a:cs typeface="Meiryo UI" pitchFamily="50" charset="-128"/>
              </a:rPr>
              <a:t>STANDBY  </a:t>
            </a:r>
            <a:r>
              <a:rPr lang="en-US" altLang="ja-JP" sz="800" dirty="0" smtClean="0">
                <a:solidFill>
                  <a:srgbClr val="3333FF"/>
                </a:solidFill>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0</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START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1</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GAME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2</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FINISH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3</a:t>
            </a:r>
            <a:endParaRPr lang="en-US" altLang="ja-JP" sz="800" b="1" dirty="0">
              <a:solidFill>
                <a:srgbClr val="3333FF"/>
              </a:solidFill>
              <a:latin typeface="Meiryo UI" pitchFamily="50" charset="-128"/>
              <a:ea typeface="Meiryo UI" pitchFamily="50" charset="-128"/>
              <a:cs typeface="Meiryo UI" pitchFamily="50" charset="-128"/>
            </a:endParaRPr>
          </a:p>
        </p:txBody>
      </p:sp>
      <p:sp>
        <p:nvSpPr>
          <p:cNvPr id="157" name="テキスト ボックス 156"/>
          <p:cNvSpPr txBox="1"/>
          <p:nvPr/>
        </p:nvSpPr>
        <p:spPr>
          <a:xfrm>
            <a:off x="2843808" y="3789040"/>
            <a:ext cx="1976634" cy="830997"/>
          </a:xfrm>
          <a:prstGeom prst="rect">
            <a:avLst/>
          </a:prstGeom>
          <a:noFill/>
          <a:ln w="25400">
            <a:solidFill>
              <a:schemeClr val="accent3">
                <a:lumMod val="75000"/>
              </a:schemeClr>
            </a:solidFill>
            <a:prstDash val="sysDash"/>
          </a:ln>
        </p:spPr>
        <p:txBody>
          <a:bodyPr wrap="square" lIns="91435" tIns="45717" rIns="91435" bIns="45717" rtlCol="0">
            <a:spAutoFit/>
          </a:bodyPr>
          <a:lstStyle/>
          <a:p>
            <a:r>
              <a:rPr lang="en-US" altLang="ja-JP" sz="800" dirty="0">
                <a:latin typeface="Meiryo UI" pitchFamily="50" charset="-128"/>
                <a:ea typeface="Meiryo UI" pitchFamily="50" charset="-128"/>
                <a:cs typeface="Meiryo UI" pitchFamily="50" charset="-128"/>
              </a:rPr>
              <a:t>【</a:t>
            </a:r>
            <a:r>
              <a:rPr lang="ja-JP" altLang="en-US" sz="800" dirty="0">
                <a:latin typeface="Meiryo UI" pitchFamily="50" charset="-128"/>
                <a:ea typeface="Meiryo UI" pitchFamily="50" charset="-128"/>
                <a:cs typeface="Meiryo UI" pitchFamily="50" charset="-128"/>
              </a:rPr>
              <a:t>状態変数</a:t>
            </a:r>
            <a:r>
              <a:rPr lang="en-US" altLang="ja-JP" sz="800" dirty="0">
                <a:latin typeface="Meiryo UI" pitchFamily="50" charset="-128"/>
                <a:ea typeface="Meiryo UI" pitchFamily="50" charset="-128"/>
                <a:cs typeface="Meiryo UI" pitchFamily="50" charset="-128"/>
              </a:rPr>
              <a:t>】</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FIRST</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ゲームスタート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1</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SECOND</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スロット左端を停止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2</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THIRD</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スロット真中を停止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3</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FOURTH</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スロット右端を停止</a:t>
            </a:r>
            <a:r>
              <a:rPr lang="en-US" altLang="ja-JP" sz="800" dirty="0">
                <a:latin typeface="Meiryo UI" pitchFamily="50" charset="-128"/>
                <a:ea typeface="Meiryo UI" pitchFamily="50" charset="-128"/>
                <a:cs typeface="Meiryo UI" pitchFamily="50" charset="-128"/>
              </a:rPr>
              <a:t>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4</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FIFTH</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ゲーム再開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5</a:t>
            </a:r>
            <a:endParaRPr lang="en-US" altLang="ja-JP" sz="800" b="1" dirty="0">
              <a:solidFill>
                <a:srgbClr val="3333FF"/>
              </a:solidFill>
              <a:latin typeface="Meiryo UI" pitchFamily="50" charset="-128"/>
              <a:ea typeface="Meiryo UI" pitchFamily="50" charset="-128"/>
              <a:cs typeface="Meiryo UI" pitchFamily="50" charset="-128"/>
            </a:endParaRPr>
          </a:p>
        </p:txBody>
      </p:sp>
      <p:sp>
        <p:nvSpPr>
          <p:cNvPr id="159" name="テキスト ボックス 158"/>
          <p:cNvSpPr txBox="1"/>
          <p:nvPr/>
        </p:nvSpPr>
        <p:spPr>
          <a:xfrm>
            <a:off x="2978708" y="4932549"/>
            <a:ext cx="1399817" cy="584775"/>
          </a:xfrm>
          <a:prstGeom prst="rect">
            <a:avLst/>
          </a:prstGeom>
          <a:noFill/>
          <a:ln w="25400">
            <a:solidFill>
              <a:schemeClr val="accent3">
                <a:lumMod val="75000"/>
              </a:schemeClr>
            </a:solidFill>
            <a:prstDash val="sysDash"/>
          </a:ln>
        </p:spPr>
        <p:txBody>
          <a:bodyPr wrap="square" lIns="91435" tIns="45717" rIns="91435" bIns="45717" rtlCol="0">
            <a:spAutoFit/>
          </a:bodyPr>
          <a:lstStyle/>
          <a:p>
            <a:r>
              <a:rPr lang="en-US" altLang="ja-JP" sz="800" dirty="0">
                <a:latin typeface="Meiryo UI" pitchFamily="50" charset="-128"/>
                <a:ea typeface="Meiryo UI" pitchFamily="50" charset="-128"/>
                <a:cs typeface="Meiryo UI" pitchFamily="50" charset="-128"/>
              </a:rPr>
              <a:t>【</a:t>
            </a:r>
            <a:r>
              <a:rPr lang="ja-JP" altLang="en-US" sz="800" dirty="0">
                <a:latin typeface="Meiryo UI" pitchFamily="50" charset="-128"/>
                <a:ea typeface="Meiryo UI" pitchFamily="50" charset="-128"/>
                <a:cs typeface="Meiryo UI" pitchFamily="50" charset="-128"/>
              </a:rPr>
              <a:t>状態変数</a:t>
            </a:r>
            <a:r>
              <a:rPr lang="en-US" altLang="ja-JP" sz="800" dirty="0">
                <a:latin typeface="Meiryo UI" pitchFamily="50" charset="-128"/>
                <a:ea typeface="Meiryo UI" pitchFamily="50" charset="-128"/>
                <a:cs typeface="Meiryo UI" pitchFamily="50" charset="-128"/>
              </a:rPr>
              <a:t>】</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LEFT_STOP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1</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smtClean="0">
                <a:latin typeface="Meiryo UI" pitchFamily="50" charset="-128"/>
                <a:ea typeface="Meiryo UI" pitchFamily="50" charset="-128"/>
                <a:cs typeface="Meiryo UI" pitchFamily="50" charset="-128"/>
              </a:rPr>
              <a:t>CENTER_STOP    </a:t>
            </a:r>
            <a:r>
              <a:rPr lang="en-US" altLang="ja-JP" sz="800" b="1" dirty="0" smtClean="0">
                <a:solidFill>
                  <a:srgbClr val="3333FF"/>
                </a:solidFill>
                <a:latin typeface="Meiryo UI" pitchFamily="50" charset="-128"/>
                <a:ea typeface="Meiryo UI" pitchFamily="50" charset="-128"/>
                <a:cs typeface="Meiryo UI" pitchFamily="50" charset="-128"/>
              </a:rPr>
              <a:t>2</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RIGHT_STOP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3</a:t>
            </a:r>
            <a:endParaRPr lang="en-US" altLang="ja-JP" sz="800" b="1" dirty="0">
              <a:solidFill>
                <a:srgbClr val="3333FF"/>
              </a:solidFill>
              <a:latin typeface="Meiryo UI" pitchFamily="50" charset="-128"/>
              <a:ea typeface="Meiryo UI" pitchFamily="50" charset="-128"/>
              <a:cs typeface="Meiryo UI" pitchFamily="50" charset="-128"/>
            </a:endParaRPr>
          </a:p>
        </p:txBody>
      </p:sp>
      <p:sp>
        <p:nvSpPr>
          <p:cNvPr id="160" name="テキスト ボックス 159"/>
          <p:cNvSpPr txBox="1"/>
          <p:nvPr/>
        </p:nvSpPr>
        <p:spPr>
          <a:xfrm>
            <a:off x="3238913" y="2530755"/>
            <a:ext cx="1067921" cy="261610"/>
          </a:xfrm>
          <a:prstGeom prst="rect">
            <a:avLst/>
          </a:prstGeom>
          <a:noFill/>
        </p:spPr>
        <p:txBody>
          <a:bodyPr wrap="none" rtlCol="0">
            <a:spAutoFit/>
          </a:bodyPr>
          <a:lstStyle/>
          <a:p>
            <a:r>
              <a:rPr kumimoji="1" lang="en-US" altLang="ja-JP" sz="1100" b="1" dirty="0" smtClean="0">
                <a:solidFill>
                  <a:srgbClr val="3333FF"/>
                </a:solidFill>
              </a:rPr>
              <a:t>state_game</a:t>
            </a:r>
            <a:endParaRPr kumimoji="1" lang="ja-JP" altLang="en-US" sz="1100" b="1" dirty="0">
              <a:solidFill>
                <a:srgbClr val="3333FF"/>
              </a:solidFill>
            </a:endParaRPr>
          </a:p>
        </p:txBody>
      </p:sp>
      <p:sp>
        <p:nvSpPr>
          <p:cNvPr id="161" name="テキスト ボックス 160"/>
          <p:cNvSpPr txBox="1"/>
          <p:nvPr/>
        </p:nvSpPr>
        <p:spPr>
          <a:xfrm>
            <a:off x="2849256" y="3510978"/>
            <a:ext cx="716863" cy="261610"/>
          </a:xfrm>
          <a:prstGeom prst="rect">
            <a:avLst/>
          </a:prstGeom>
          <a:noFill/>
        </p:spPr>
        <p:txBody>
          <a:bodyPr wrap="none" rtlCol="0">
            <a:spAutoFit/>
          </a:bodyPr>
          <a:lstStyle/>
          <a:p>
            <a:r>
              <a:rPr kumimoji="1" lang="en-US" altLang="ja-JP" sz="1100" b="1" dirty="0" smtClean="0">
                <a:solidFill>
                  <a:srgbClr val="3333FF"/>
                </a:solidFill>
              </a:rPr>
              <a:t>sw_cnt</a:t>
            </a:r>
            <a:endParaRPr kumimoji="1" lang="ja-JP" altLang="en-US" sz="1100" b="1" dirty="0">
              <a:solidFill>
                <a:srgbClr val="3333FF"/>
              </a:solidFill>
            </a:endParaRPr>
          </a:p>
        </p:txBody>
      </p:sp>
      <p:sp>
        <p:nvSpPr>
          <p:cNvPr id="162" name="テキスト ボックス 161"/>
          <p:cNvSpPr txBox="1"/>
          <p:nvPr/>
        </p:nvSpPr>
        <p:spPr>
          <a:xfrm>
            <a:off x="2996489" y="4662140"/>
            <a:ext cx="1370888" cy="261610"/>
          </a:xfrm>
          <a:prstGeom prst="rect">
            <a:avLst/>
          </a:prstGeom>
          <a:noFill/>
        </p:spPr>
        <p:txBody>
          <a:bodyPr wrap="none" rtlCol="0">
            <a:spAutoFit/>
          </a:bodyPr>
          <a:lstStyle/>
          <a:p>
            <a:r>
              <a:rPr kumimoji="1" lang="en-US" altLang="ja-JP" sz="1100" b="1" dirty="0" smtClean="0">
                <a:solidFill>
                  <a:srgbClr val="3333FF"/>
                </a:solidFill>
              </a:rPr>
              <a:t>state_sw_mode</a:t>
            </a:r>
            <a:endParaRPr kumimoji="1" lang="ja-JP" altLang="en-US" sz="1100" b="1" dirty="0">
              <a:solidFill>
                <a:srgbClr val="3333FF"/>
              </a:solidFill>
            </a:endParaRPr>
          </a:p>
        </p:txBody>
      </p:sp>
      <p:sp>
        <p:nvSpPr>
          <p:cNvPr id="2" name="テキスト ボックス 1"/>
          <p:cNvSpPr txBox="1"/>
          <p:nvPr/>
        </p:nvSpPr>
        <p:spPr>
          <a:xfrm>
            <a:off x="133290" y="2457032"/>
            <a:ext cx="2818400" cy="415498"/>
          </a:xfrm>
          <a:prstGeom prst="rect">
            <a:avLst/>
          </a:prstGeom>
          <a:solidFill>
            <a:srgbClr val="FFCCFF"/>
          </a:solidFill>
        </p:spPr>
        <p:txBody>
          <a:bodyPr wrap="none" rtlCol="0">
            <a:spAutoFit/>
          </a:bodyPr>
          <a:lstStyle/>
          <a:p>
            <a:r>
              <a:rPr kumimoji="1" lang="en-US" altLang="ja-JP" sz="1050" dirty="0" smtClean="0"/>
              <a:t>ADC</a:t>
            </a:r>
            <a:r>
              <a:rPr kumimoji="1" lang="ja-JP" altLang="en-US" sz="1050" dirty="0" smtClean="0"/>
              <a:t>値（</a:t>
            </a:r>
            <a:r>
              <a:rPr kumimoji="1" lang="en-US" altLang="ja-JP" sz="1050" dirty="0" smtClean="0"/>
              <a:t>0 – 4095</a:t>
            </a:r>
            <a:r>
              <a:rPr kumimoji="1" lang="ja-JP" altLang="en-US" sz="1050" dirty="0" smtClean="0"/>
              <a:t>）に対応した</a:t>
            </a:r>
            <a:endParaRPr kumimoji="1" lang="en-US" altLang="ja-JP" sz="1050" dirty="0" smtClean="0"/>
          </a:p>
          <a:p>
            <a:r>
              <a:rPr kumimoji="1" lang="ja-JP" altLang="en-US" sz="1050" dirty="0" smtClean="0"/>
              <a:t>スピード値</a:t>
            </a:r>
            <a:r>
              <a:rPr lang="en-US" altLang="ja-JP" sz="1050" dirty="0"/>
              <a:t>(10ms,20ms,</a:t>
            </a:r>
            <a:r>
              <a:rPr lang="ja-JP" altLang="en-US" sz="1050" dirty="0"/>
              <a:t>･･･</a:t>
            </a:r>
            <a:r>
              <a:rPr lang="en-US" altLang="ja-JP" sz="1050" dirty="0"/>
              <a:t>,90ms,100ms) </a:t>
            </a:r>
            <a:endParaRPr kumimoji="1" lang="ja-JP" altLang="en-US" sz="1050" dirty="0"/>
          </a:p>
        </p:txBody>
      </p:sp>
    </p:spTree>
    <p:extLst>
      <p:ext uri="{BB962C8B-B14F-4D97-AF65-F5344CB8AC3E}">
        <p14:creationId xmlns:p14="http://schemas.microsoft.com/office/powerpoint/2010/main" val="317564507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直線コネクタ 80"/>
          <p:cNvCxnSpPr/>
          <p:nvPr/>
        </p:nvCxnSpPr>
        <p:spPr>
          <a:xfrm flipH="1">
            <a:off x="8103250" y="1264940"/>
            <a:ext cx="1" cy="5476428"/>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sp>
        <p:nvSpPr>
          <p:cNvPr id="8" name="角丸四角形 7"/>
          <p:cNvSpPr/>
          <p:nvPr/>
        </p:nvSpPr>
        <p:spPr>
          <a:xfrm>
            <a:off x="31304" y="944724"/>
            <a:ext cx="768085" cy="324036"/>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smtClean="0">
                <a:solidFill>
                  <a:schemeClr val="tx1">
                    <a:lumMod val="75000"/>
                    <a:lumOff val="25000"/>
                  </a:schemeClr>
                </a:solidFill>
              </a:rPr>
              <a:t>uinit_TSK</a:t>
            </a:r>
          </a:p>
        </p:txBody>
      </p:sp>
      <p:sp>
        <p:nvSpPr>
          <p:cNvPr id="9" name="角丸四角形 8"/>
          <p:cNvSpPr/>
          <p:nvPr/>
        </p:nvSpPr>
        <p:spPr>
          <a:xfrm>
            <a:off x="943406" y="944724"/>
            <a:ext cx="792087" cy="324036"/>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dirty="0" smtClean="0">
                <a:solidFill>
                  <a:schemeClr val="tx1">
                    <a:lumMod val="75000"/>
                    <a:lumOff val="25000"/>
                  </a:schemeClr>
                </a:solidFill>
              </a:rPr>
              <a:t>TSK_MGR</a:t>
            </a:r>
          </a:p>
        </p:txBody>
      </p:sp>
      <p:sp>
        <p:nvSpPr>
          <p:cNvPr id="10" name="角丸四角形 9"/>
          <p:cNvSpPr/>
          <p:nvPr/>
        </p:nvSpPr>
        <p:spPr>
          <a:xfrm>
            <a:off x="8580065" y="944724"/>
            <a:ext cx="504056" cy="324036"/>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000" dirty="0" smtClean="0">
                <a:solidFill>
                  <a:schemeClr val="tx1">
                    <a:lumMod val="75000"/>
                    <a:lumOff val="25000"/>
                  </a:schemeClr>
                </a:solidFill>
              </a:rPr>
              <a:t>INT</a:t>
            </a:r>
            <a:r>
              <a:rPr lang="ja-JP" altLang="en-US" sz="1000" dirty="0" smtClean="0">
                <a:solidFill>
                  <a:schemeClr val="tx1">
                    <a:lumMod val="75000"/>
                    <a:lumOff val="25000"/>
                  </a:schemeClr>
                </a:solidFill>
              </a:rPr>
              <a:t>：</a:t>
            </a:r>
            <a:endParaRPr lang="en-US" altLang="ja-JP" sz="1000" dirty="0" smtClean="0">
              <a:solidFill>
                <a:schemeClr val="tx1">
                  <a:lumMod val="75000"/>
                  <a:lumOff val="25000"/>
                </a:schemeClr>
              </a:solidFill>
            </a:endParaRPr>
          </a:p>
          <a:p>
            <a:pPr algn="ctr"/>
            <a:r>
              <a:rPr lang="en-US" altLang="ja-JP" sz="1000" dirty="0" smtClean="0">
                <a:solidFill>
                  <a:schemeClr val="tx1">
                    <a:lumMod val="75000"/>
                    <a:lumOff val="25000"/>
                  </a:schemeClr>
                </a:solidFill>
              </a:rPr>
              <a:t>psw1</a:t>
            </a:r>
            <a:endParaRPr kumimoji="1" lang="en-US" altLang="ja-JP" sz="1000" dirty="0" smtClean="0">
              <a:solidFill>
                <a:schemeClr val="tx1">
                  <a:lumMod val="75000"/>
                  <a:lumOff val="25000"/>
                </a:schemeClr>
              </a:solidFill>
            </a:endParaRPr>
          </a:p>
        </p:txBody>
      </p:sp>
      <p:sp>
        <p:nvSpPr>
          <p:cNvPr id="11" name="角丸四角形 10"/>
          <p:cNvSpPr/>
          <p:nvPr/>
        </p:nvSpPr>
        <p:spPr>
          <a:xfrm>
            <a:off x="4687821" y="944724"/>
            <a:ext cx="840093" cy="324036"/>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smtClean="0">
                <a:solidFill>
                  <a:schemeClr val="tx1">
                    <a:lumMod val="75000"/>
                    <a:lumOff val="25000"/>
                  </a:schemeClr>
                </a:solidFill>
              </a:rPr>
              <a:t>TSK_JUDGE</a:t>
            </a:r>
          </a:p>
        </p:txBody>
      </p:sp>
      <p:sp>
        <p:nvSpPr>
          <p:cNvPr id="18" name="角丸四角形 17"/>
          <p:cNvSpPr/>
          <p:nvPr/>
        </p:nvSpPr>
        <p:spPr>
          <a:xfrm>
            <a:off x="3823725" y="953412"/>
            <a:ext cx="768977" cy="324036"/>
          </a:xfrm>
          <a:prstGeom prst="round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smtClean="0">
                <a:solidFill>
                  <a:schemeClr val="tx1">
                    <a:lumMod val="75000"/>
                    <a:lumOff val="25000"/>
                  </a:schemeClr>
                </a:solidFill>
              </a:rPr>
              <a:t>TSK_</a:t>
            </a:r>
          </a:p>
          <a:p>
            <a:pPr algn="ctr"/>
            <a:r>
              <a:rPr kumimoji="1" lang="en-US" altLang="ja-JP" sz="800" dirty="0" smtClean="0">
                <a:solidFill>
                  <a:schemeClr val="tx1">
                    <a:lumMod val="75000"/>
                    <a:lumOff val="25000"/>
                  </a:schemeClr>
                </a:solidFill>
              </a:rPr>
              <a:t>LCD_DISP</a:t>
            </a:r>
          </a:p>
        </p:txBody>
      </p:sp>
      <p:sp>
        <p:nvSpPr>
          <p:cNvPr id="22" name="角丸四角形 21"/>
          <p:cNvSpPr/>
          <p:nvPr/>
        </p:nvSpPr>
        <p:spPr>
          <a:xfrm>
            <a:off x="2887621" y="944724"/>
            <a:ext cx="840093" cy="324036"/>
          </a:xfrm>
          <a:prstGeom prst="roundRect">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smtClean="0">
                <a:solidFill>
                  <a:schemeClr val="tx1">
                    <a:lumMod val="75000"/>
                    <a:lumOff val="25000"/>
                  </a:schemeClr>
                </a:solidFill>
              </a:rPr>
              <a:t>CYC_DISP</a:t>
            </a:r>
          </a:p>
          <a:p>
            <a:pPr algn="ctr"/>
            <a:r>
              <a:rPr lang="ja-JP" altLang="en-US" sz="800" dirty="0" smtClean="0">
                <a:solidFill>
                  <a:schemeClr val="tx1">
                    <a:lumMod val="75000"/>
                    <a:lumOff val="25000"/>
                  </a:schemeClr>
                </a:solidFill>
              </a:rPr>
              <a:t>周期：</a:t>
            </a:r>
            <a:r>
              <a:rPr lang="en-US" altLang="ja-JP" sz="800" dirty="0" smtClean="0">
                <a:solidFill>
                  <a:schemeClr val="tx1">
                    <a:lumMod val="75000"/>
                    <a:lumOff val="25000"/>
                  </a:schemeClr>
                </a:solidFill>
              </a:rPr>
              <a:t>50ms</a:t>
            </a:r>
            <a:endParaRPr kumimoji="1" lang="en-US" altLang="ja-JP" sz="800" dirty="0" smtClean="0">
              <a:solidFill>
                <a:schemeClr val="tx1">
                  <a:lumMod val="75000"/>
                  <a:lumOff val="25000"/>
                </a:schemeClr>
              </a:solidFill>
            </a:endParaRPr>
          </a:p>
        </p:txBody>
      </p:sp>
      <p:sp>
        <p:nvSpPr>
          <p:cNvPr id="32" name="テキスト ボックス 31"/>
          <p:cNvSpPr txBox="1"/>
          <p:nvPr/>
        </p:nvSpPr>
        <p:spPr>
          <a:xfrm>
            <a:off x="1074862" y="544614"/>
            <a:ext cx="607859" cy="400110"/>
          </a:xfrm>
          <a:prstGeom prst="rect">
            <a:avLst/>
          </a:prstGeom>
          <a:noFill/>
        </p:spPr>
        <p:txBody>
          <a:bodyPr wrap="none" rtlCol="0">
            <a:spAutoFit/>
          </a:bodyPr>
          <a:lstStyle/>
          <a:p>
            <a:r>
              <a:rPr kumimoji="1" lang="en-US" altLang="ja-JP" sz="1000" dirty="0" smtClean="0"/>
              <a:t>while(1)</a:t>
            </a:r>
          </a:p>
          <a:p>
            <a:pPr algn="ctr"/>
            <a:r>
              <a:rPr lang="en-US" altLang="ja-JP" sz="1000" b="1" dirty="0" smtClean="0">
                <a:solidFill>
                  <a:schemeClr val="accent5">
                    <a:lumMod val="75000"/>
                  </a:schemeClr>
                </a:solidFill>
              </a:rPr>
              <a:t>pri</a:t>
            </a:r>
            <a:r>
              <a:rPr lang="ja-JP" altLang="en-US" sz="1000" b="1" dirty="0" smtClean="0">
                <a:solidFill>
                  <a:schemeClr val="accent5">
                    <a:lumMod val="75000"/>
                  </a:schemeClr>
                </a:solidFill>
              </a:rPr>
              <a:t> </a:t>
            </a:r>
            <a:r>
              <a:rPr lang="en-US" altLang="ja-JP" sz="1000" b="1" dirty="0" smtClean="0">
                <a:solidFill>
                  <a:schemeClr val="accent5">
                    <a:lumMod val="75000"/>
                  </a:schemeClr>
                </a:solidFill>
              </a:rPr>
              <a:t>3</a:t>
            </a:r>
            <a:endParaRPr kumimoji="1" lang="ja-JP" altLang="en-US" sz="1000" b="1" dirty="0">
              <a:solidFill>
                <a:schemeClr val="accent5">
                  <a:lumMod val="75000"/>
                </a:schemeClr>
              </a:solidFill>
            </a:endParaRPr>
          </a:p>
        </p:txBody>
      </p:sp>
      <p:grpSp>
        <p:nvGrpSpPr>
          <p:cNvPr id="4" name="グループ化 3"/>
          <p:cNvGrpSpPr/>
          <p:nvPr/>
        </p:nvGrpSpPr>
        <p:grpSpPr>
          <a:xfrm>
            <a:off x="5686420" y="272841"/>
            <a:ext cx="880369" cy="995919"/>
            <a:chOff x="5819770" y="272841"/>
            <a:chExt cx="880369" cy="995919"/>
          </a:xfrm>
        </p:grpSpPr>
        <p:sp>
          <p:nvSpPr>
            <p:cNvPr id="24" name="円柱 23"/>
            <p:cNvSpPr/>
            <p:nvPr/>
          </p:nvSpPr>
          <p:spPr>
            <a:xfrm>
              <a:off x="5864707" y="272841"/>
              <a:ext cx="778998" cy="995919"/>
            </a:xfrm>
            <a:prstGeom prst="can">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26" name="テキスト ボックス 25"/>
            <p:cNvSpPr txBox="1"/>
            <p:nvPr/>
          </p:nvSpPr>
          <p:spPr>
            <a:xfrm>
              <a:off x="5819770" y="613832"/>
              <a:ext cx="880369" cy="646331"/>
            </a:xfrm>
            <a:prstGeom prst="rect">
              <a:avLst/>
            </a:prstGeom>
            <a:noFill/>
          </p:spPr>
          <p:txBody>
            <a:bodyPr wrap="none" rtlCol="0">
              <a:spAutoFit/>
            </a:bodyPr>
            <a:lstStyle/>
            <a:p>
              <a:r>
                <a:rPr kumimoji="1" lang="en-US" altLang="ja-JP" sz="900" dirty="0" smtClean="0">
                  <a:solidFill>
                    <a:schemeClr val="accent6">
                      <a:lumMod val="75000"/>
                    </a:schemeClr>
                  </a:solidFill>
                </a:rPr>
                <a:t>STANDBY  0</a:t>
              </a:r>
            </a:p>
            <a:p>
              <a:r>
                <a:rPr lang="en-US" altLang="ja-JP" sz="900" dirty="0" smtClean="0">
                  <a:solidFill>
                    <a:schemeClr val="accent6">
                      <a:lumMod val="75000"/>
                    </a:schemeClr>
                  </a:solidFill>
                </a:rPr>
                <a:t>START  1</a:t>
              </a:r>
            </a:p>
            <a:p>
              <a:r>
                <a:rPr kumimoji="1" lang="en-US" altLang="ja-JP" sz="900" dirty="0" smtClean="0">
                  <a:solidFill>
                    <a:schemeClr val="accent6">
                      <a:lumMod val="75000"/>
                    </a:schemeClr>
                  </a:solidFill>
                </a:rPr>
                <a:t>GAME  2</a:t>
              </a:r>
            </a:p>
            <a:p>
              <a:r>
                <a:rPr lang="en-US" altLang="ja-JP" sz="900" dirty="0" smtClean="0">
                  <a:solidFill>
                    <a:schemeClr val="accent6">
                      <a:lumMod val="75000"/>
                    </a:schemeClr>
                  </a:solidFill>
                </a:rPr>
                <a:t>FINISH  3</a:t>
              </a:r>
              <a:endParaRPr kumimoji="1" lang="ja-JP" altLang="en-US" sz="900" dirty="0">
                <a:solidFill>
                  <a:schemeClr val="accent6">
                    <a:lumMod val="75000"/>
                  </a:schemeClr>
                </a:solidFill>
              </a:endParaRPr>
            </a:p>
          </p:txBody>
        </p:sp>
        <p:sp>
          <p:nvSpPr>
            <p:cNvPr id="33" name="テキスト ボックス 32"/>
            <p:cNvSpPr txBox="1"/>
            <p:nvPr/>
          </p:nvSpPr>
          <p:spPr>
            <a:xfrm>
              <a:off x="5911577" y="439619"/>
              <a:ext cx="697627" cy="246221"/>
            </a:xfrm>
            <a:prstGeom prst="rect">
              <a:avLst/>
            </a:prstGeom>
            <a:noFill/>
          </p:spPr>
          <p:txBody>
            <a:bodyPr wrap="none" rtlCol="0">
              <a:spAutoFit/>
            </a:bodyPr>
            <a:lstStyle/>
            <a:p>
              <a:r>
                <a:rPr kumimoji="1" lang="ja-JP" altLang="en-US" sz="1000" dirty="0" smtClean="0">
                  <a:solidFill>
                    <a:srgbClr val="FF0066"/>
                  </a:solidFill>
                </a:rPr>
                <a:t>状態変数</a:t>
              </a:r>
              <a:endParaRPr kumimoji="1" lang="ja-JP" altLang="en-US" sz="1000" dirty="0">
                <a:solidFill>
                  <a:srgbClr val="FF0066"/>
                </a:solidFill>
              </a:endParaRPr>
            </a:p>
          </p:txBody>
        </p:sp>
      </p:grpSp>
      <p:cxnSp>
        <p:nvCxnSpPr>
          <p:cNvPr id="38" name="直線コネクタ 37"/>
          <p:cNvCxnSpPr>
            <a:stCxn id="8" idx="2"/>
          </p:cNvCxnSpPr>
          <p:nvPr/>
        </p:nvCxnSpPr>
        <p:spPr>
          <a:xfrm flipH="1">
            <a:off x="415346" y="1268760"/>
            <a:ext cx="1" cy="3384376"/>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39" name="直線コネクタ 38"/>
          <p:cNvCxnSpPr/>
          <p:nvPr/>
        </p:nvCxnSpPr>
        <p:spPr>
          <a:xfrm flipH="1">
            <a:off x="1339451" y="1268760"/>
            <a:ext cx="1" cy="5472608"/>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flipH="1">
            <a:off x="3319669" y="1246287"/>
            <a:ext cx="1" cy="5495081"/>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flipH="1">
            <a:off x="4236724" y="1268760"/>
            <a:ext cx="1" cy="5472608"/>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3" name="直線コネクタ 42"/>
          <p:cNvCxnSpPr/>
          <p:nvPr/>
        </p:nvCxnSpPr>
        <p:spPr>
          <a:xfrm flipH="1">
            <a:off x="5119870" y="1268760"/>
            <a:ext cx="1" cy="5472608"/>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44" name="直線コネクタ 43"/>
          <p:cNvCxnSpPr/>
          <p:nvPr/>
        </p:nvCxnSpPr>
        <p:spPr>
          <a:xfrm flipH="1">
            <a:off x="8849047" y="1268760"/>
            <a:ext cx="1" cy="5472608"/>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sp>
        <p:nvSpPr>
          <p:cNvPr id="45" name="正方形/長方形 44"/>
          <p:cNvSpPr/>
          <p:nvPr/>
        </p:nvSpPr>
        <p:spPr>
          <a:xfrm>
            <a:off x="358196" y="1412776"/>
            <a:ext cx="96011" cy="1296144"/>
          </a:xfrm>
          <a:prstGeom prst="rect">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46" name="テキスト ボックス 45"/>
          <p:cNvSpPr txBox="1"/>
          <p:nvPr/>
        </p:nvSpPr>
        <p:spPr>
          <a:xfrm>
            <a:off x="208844" y="2627620"/>
            <a:ext cx="415498" cy="369332"/>
          </a:xfrm>
          <a:prstGeom prst="rect">
            <a:avLst/>
          </a:prstGeom>
          <a:noFill/>
        </p:spPr>
        <p:txBody>
          <a:bodyPr wrap="none" rtlCol="0">
            <a:spAutoFit/>
          </a:bodyPr>
          <a:lstStyle/>
          <a:p>
            <a:r>
              <a:rPr kumimoji="1" lang="en-US" altLang="ja-JP" dirty="0" smtClean="0"/>
              <a:t>×</a:t>
            </a:r>
            <a:endParaRPr kumimoji="1" lang="ja-JP" altLang="en-US" dirty="0"/>
          </a:p>
        </p:txBody>
      </p:sp>
      <p:cxnSp>
        <p:nvCxnSpPr>
          <p:cNvPr id="50" name="直線矢印コネクタ 49"/>
          <p:cNvCxnSpPr/>
          <p:nvPr/>
        </p:nvCxnSpPr>
        <p:spPr>
          <a:xfrm>
            <a:off x="467544" y="1684725"/>
            <a:ext cx="2865462"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51" name="テキスト ボックス 50"/>
          <p:cNvSpPr txBox="1"/>
          <p:nvPr/>
        </p:nvSpPr>
        <p:spPr>
          <a:xfrm>
            <a:off x="2684934" y="1483559"/>
            <a:ext cx="622286" cy="246221"/>
          </a:xfrm>
          <a:prstGeom prst="rect">
            <a:avLst/>
          </a:prstGeom>
          <a:noFill/>
        </p:spPr>
        <p:txBody>
          <a:bodyPr wrap="none" rtlCol="0">
            <a:spAutoFit/>
          </a:bodyPr>
          <a:lstStyle/>
          <a:p>
            <a:r>
              <a:rPr kumimoji="1" lang="en-US" altLang="ja-JP" sz="1000" dirty="0" smtClean="0"/>
              <a:t>create</a:t>
            </a:r>
            <a:r>
              <a:rPr kumimoji="1" lang="ja-JP" altLang="en-US" sz="1000" dirty="0" smtClean="0"/>
              <a:t> </a:t>
            </a:r>
            <a:r>
              <a:rPr kumimoji="1" lang="en-US" altLang="ja-JP" sz="1000" dirty="0" smtClean="0"/>
              <a:t>()</a:t>
            </a:r>
            <a:endParaRPr kumimoji="1" lang="ja-JP" altLang="en-US" sz="1000" dirty="0"/>
          </a:p>
        </p:txBody>
      </p:sp>
      <p:cxnSp>
        <p:nvCxnSpPr>
          <p:cNvPr id="54" name="直線矢印コネクタ 53"/>
          <p:cNvCxnSpPr/>
          <p:nvPr/>
        </p:nvCxnSpPr>
        <p:spPr>
          <a:xfrm>
            <a:off x="467924" y="1818819"/>
            <a:ext cx="871527"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698806" y="1617653"/>
            <a:ext cx="622286" cy="246221"/>
          </a:xfrm>
          <a:prstGeom prst="rect">
            <a:avLst/>
          </a:prstGeom>
          <a:noFill/>
        </p:spPr>
        <p:txBody>
          <a:bodyPr wrap="none" rtlCol="0">
            <a:spAutoFit/>
          </a:bodyPr>
          <a:lstStyle/>
          <a:p>
            <a:r>
              <a:rPr kumimoji="1" lang="en-US" altLang="ja-JP" sz="1000" dirty="0" smtClean="0"/>
              <a:t>create</a:t>
            </a:r>
            <a:r>
              <a:rPr kumimoji="1" lang="ja-JP" altLang="en-US" sz="1000" dirty="0" smtClean="0"/>
              <a:t> </a:t>
            </a:r>
            <a:r>
              <a:rPr kumimoji="1" lang="en-US" altLang="ja-JP" sz="1000" dirty="0" smtClean="0"/>
              <a:t>()</a:t>
            </a:r>
            <a:endParaRPr kumimoji="1" lang="ja-JP" altLang="en-US" sz="1000" dirty="0"/>
          </a:p>
        </p:txBody>
      </p:sp>
      <p:cxnSp>
        <p:nvCxnSpPr>
          <p:cNvPr id="57" name="直線矢印コネクタ 56"/>
          <p:cNvCxnSpPr/>
          <p:nvPr/>
        </p:nvCxnSpPr>
        <p:spPr>
          <a:xfrm>
            <a:off x="466590" y="1943785"/>
            <a:ext cx="4653280"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58" name="テキスト ボックス 57"/>
          <p:cNvSpPr txBox="1"/>
          <p:nvPr/>
        </p:nvSpPr>
        <p:spPr>
          <a:xfrm>
            <a:off x="4477130" y="1733094"/>
            <a:ext cx="622286" cy="246221"/>
          </a:xfrm>
          <a:prstGeom prst="rect">
            <a:avLst/>
          </a:prstGeom>
          <a:noFill/>
        </p:spPr>
        <p:txBody>
          <a:bodyPr wrap="none" rtlCol="0">
            <a:spAutoFit/>
          </a:bodyPr>
          <a:lstStyle/>
          <a:p>
            <a:r>
              <a:rPr kumimoji="1" lang="en-US" altLang="ja-JP" sz="1000" dirty="0" smtClean="0"/>
              <a:t>create</a:t>
            </a:r>
            <a:r>
              <a:rPr kumimoji="1" lang="ja-JP" altLang="en-US" sz="1000" dirty="0" smtClean="0"/>
              <a:t> </a:t>
            </a:r>
            <a:r>
              <a:rPr kumimoji="1" lang="en-US" altLang="ja-JP" sz="1000" dirty="0" smtClean="0"/>
              <a:t>()</a:t>
            </a:r>
            <a:endParaRPr kumimoji="1" lang="ja-JP" altLang="en-US" sz="1000" dirty="0"/>
          </a:p>
        </p:txBody>
      </p:sp>
      <p:cxnSp>
        <p:nvCxnSpPr>
          <p:cNvPr id="60" name="直線矢印コネクタ 59"/>
          <p:cNvCxnSpPr/>
          <p:nvPr/>
        </p:nvCxnSpPr>
        <p:spPr>
          <a:xfrm>
            <a:off x="467924" y="2087801"/>
            <a:ext cx="3768799"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61" name="テキスト ボックス 60"/>
          <p:cNvSpPr txBox="1"/>
          <p:nvPr/>
        </p:nvSpPr>
        <p:spPr>
          <a:xfrm>
            <a:off x="3561479" y="1886635"/>
            <a:ext cx="622286" cy="246221"/>
          </a:xfrm>
          <a:prstGeom prst="rect">
            <a:avLst/>
          </a:prstGeom>
          <a:noFill/>
        </p:spPr>
        <p:txBody>
          <a:bodyPr wrap="none" rtlCol="0">
            <a:spAutoFit/>
          </a:bodyPr>
          <a:lstStyle/>
          <a:p>
            <a:r>
              <a:rPr kumimoji="1" lang="en-US" altLang="ja-JP" sz="1000" dirty="0" smtClean="0"/>
              <a:t>create</a:t>
            </a:r>
            <a:r>
              <a:rPr kumimoji="1" lang="ja-JP" altLang="en-US" sz="1000" dirty="0" smtClean="0"/>
              <a:t> </a:t>
            </a:r>
            <a:r>
              <a:rPr kumimoji="1" lang="en-US" altLang="ja-JP" sz="1000" dirty="0" smtClean="0"/>
              <a:t>()</a:t>
            </a:r>
            <a:endParaRPr kumimoji="1" lang="ja-JP" altLang="en-US" sz="1000" dirty="0"/>
          </a:p>
        </p:txBody>
      </p:sp>
      <p:grpSp>
        <p:nvGrpSpPr>
          <p:cNvPr id="3" name="グループ化 2"/>
          <p:cNvGrpSpPr/>
          <p:nvPr/>
        </p:nvGrpSpPr>
        <p:grpSpPr>
          <a:xfrm>
            <a:off x="7711307" y="220251"/>
            <a:ext cx="814647" cy="1162129"/>
            <a:chOff x="6563870" y="67396"/>
            <a:chExt cx="814647" cy="1162129"/>
          </a:xfrm>
          <a:solidFill>
            <a:schemeClr val="bg1"/>
          </a:solidFill>
        </p:grpSpPr>
        <p:sp>
          <p:nvSpPr>
            <p:cNvPr id="70" name="円柱 69"/>
            <p:cNvSpPr/>
            <p:nvPr/>
          </p:nvSpPr>
          <p:spPr>
            <a:xfrm>
              <a:off x="6588224" y="67396"/>
              <a:ext cx="757427" cy="1162129"/>
            </a:xfrm>
            <a:prstGeom prst="can">
              <a:avLst/>
            </a:prstGeom>
            <a:grp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27" name="テキスト ボックス 26"/>
            <p:cNvSpPr txBox="1"/>
            <p:nvPr/>
          </p:nvSpPr>
          <p:spPr>
            <a:xfrm>
              <a:off x="6563870" y="398147"/>
              <a:ext cx="814647" cy="784830"/>
            </a:xfrm>
            <a:prstGeom prst="rect">
              <a:avLst/>
            </a:prstGeom>
            <a:noFill/>
          </p:spPr>
          <p:txBody>
            <a:bodyPr wrap="none" rtlCol="0">
              <a:spAutoFit/>
            </a:bodyPr>
            <a:lstStyle/>
            <a:p>
              <a:r>
                <a:rPr kumimoji="1" lang="en-US" altLang="ja-JP" sz="900" dirty="0" smtClean="0">
                  <a:solidFill>
                    <a:schemeClr val="tx2">
                      <a:lumMod val="60000"/>
                      <a:lumOff val="40000"/>
                    </a:schemeClr>
                  </a:solidFill>
                </a:rPr>
                <a:t>FIRST</a:t>
              </a:r>
              <a:r>
                <a:rPr kumimoji="1" lang="ja-JP" altLang="en-US" sz="900" dirty="0" smtClean="0">
                  <a:solidFill>
                    <a:schemeClr val="tx2">
                      <a:lumMod val="60000"/>
                      <a:lumOff val="40000"/>
                    </a:schemeClr>
                  </a:solidFill>
                </a:rPr>
                <a:t>  </a:t>
              </a:r>
              <a:r>
                <a:rPr kumimoji="1" lang="en-US" altLang="ja-JP" sz="900" dirty="0" smtClean="0">
                  <a:solidFill>
                    <a:schemeClr val="tx2">
                      <a:lumMod val="60000"/>
                      <a:lumOff val="40000"/>
                    </a:schemeClr>
                  </a:solidFill>
                </a:rPr>
                <a:t>1</a:t>
              </a:r>
            </a:p>
            <a:p>
              <a:r>
                <a:rPr lang="en-US" altLang="ja-JP" sz="900" dirty="0" smtClean="0">
                  <a:solidFill>
                    <a:schemeClr val="tx2">
                      <a:lumMod val="60000"/>
                      <a:lumOff val="40000"/>
                    </a:schemeClr>
                  </a:solidFill>
                </a:rPr>
                <a:t>SECOND  2</a:t>
              </a:r>
            </a:p>
            <a:p>
              <a:r>
                <a:rPr kumimoji="1" lang="en-US" altLang="ja-JP" sz="900" dirty="0" smtClean="0">
                  <a:solidFill>
                    <a:schemeClr val="tx2">
                      <a:lumMod val="60000"/>
                      <a:lumOff val="40000"/>
                    </a:schemeClr>
                  </a:solidFill>
                </a:rPr>
                <a:t>THIRD  3</a:t>
              </a:r>
            </a:p>
            <a:p>
              <a:r>
                <a:rPr lang="en-US" altLang="ja-JP" sz="900" dirty="0" smtClean="0">
                  <a:solidFill>
                    <a:schemeClr val="tx2">
                      <a:lumMod val="60000"/>
                      <a:lumOff val="40000"/>
                    </a:schemeClr>
                  </a:solidFill>
                </a:rPr>
                <a:t>FOUTH  4</a:t>
              </a:r>
            </a:p>
            <a:p>
              <a:r>
                <a:rPr kumimoji="1" lang="en-US" altLang="ja-JP" sz="900" dirty="0" smtClean="0">
                  <a:solidFill>
                    <a:schemeClr val="tx2">
                      <a:lumMod val="60000"/>
                      <a:lumOff val="40000"/>
                    </a:schemeClr>
                  </a:solidFill>
                </a:rPr>
                <a:t>FIFTH  5</a:t>
              </a:r>
              <a:endParaRPr kumimoji="1" lang="ja-JP" altLang="en-US" sz="900" dirty="0">
                <a:solidFill>
                  <a:schemeClr val="tx2">
                    <a:lumMod val="60000"/>
                    <a:lumOff val="40000"/>
                  </a:schemeClr>
                </a:solidFill>
              </a:endParaRPr>
            </a:p>
          </p:txBody>
        </p:sp>
        <p:sp>
          <p:nvSpPr>
            <p:cNvPr id="72" name="テキスト ボックス 71"/>
            <p:cNvSpPr txBox="1"/>
            <p:nvPr/>
          </p:nvSpPr>
          <p:spPr>
            <a:xfrm>
              <a:off x="6588224" y="233753"/>
              <a:ext cx="697627" cy="246221"/>
            </a:xfrm>
            <a:prstGeom prst="rect">
              <a:avLst/>
            </a:prstGeom>
            <a:noFill/>
          </p:spPr>
          <p:txBody>
            <a:bodyPr wrap="none" rtlCol="0">
              <a:spAutoFit/>
            </a:bodyPr>
            <a:lstStyle/>
            <a:p>
              <a:r>
                <a:rPr kumimoji="1" lang="ja-JP" altLang="en-US" sz="1000" dirty="0" smtClean="0">
                  <a:solidFill>
                    <a:srgbClr val="FF0066"/>
                  </a:solidFill>
                </a:rPr>
                <a:t>状態変数</a:t>
              </a:r>
              <a:endParaRPr kumimoji="1" lang="ja-JP" altLang="en-US" sz="1000" dirty="0">
                <a:solidFill>
                  <a:srgbClr val="FF0066"/>
                </a:solidFill>
              </a:endParaRPr>
            </a:p>
          </p:txBody>
        </p:sp>
      </p:grpSp>
      <p:grpSp>
        <p:nvGrpSpPr>
          <p:cNvPr id="2" name="グループ化 1"/>
          <p:cNvGrpSpPr/>
          <p:nvPr/>
        </p:nvGrpSpPr>
        <p:grpSpPr>
          <a:xfrm>
            <a:off x="6643705" y="241078"/>
            <a:ext cx="1027845" cy="995919"/>
            <a:chOff x="7505278" y="231514"/>
            <a:chExt cx="1027845" cy="995919"/>
          </a:xfrm>
        </p:grpSpPr>
        <p:sp>
          <p:nvSpPr>
            <p:cNvPr id="29" name="テキスト ボックス 28"/>
            <p:cNvSpPr txBox="1"/>
            <p:nvPr/>
          </p:nvSpPr>
          <p:spPr>
            <a:xfrm>
              <a:off x="7505278" y="648461"/>
              <a:ext cx="1027845" cy="461665"/>
            </a:xfrm>
            <a:prstGeom prst="rect">
              <a:avLst/>
            </a:prstGeom>
            <a:noFill/>
          </p:spPr>
          <p:txBody>
            <a:bodyPr wrap="none" rtlCol="0">
              <a:spAutoFit/>
            </a:bodyPr>
            <a:lstStyle/>
            <a:p>
              <a:r>
                <a:rPr lang="en-US" altLang="ja-JP" sz="800" dirty="0" smtClean="0">
                  <a:solidFill>
                    <a:srgbClr val="00B050"/>
                  </a:solidFill>
                </a:rPr>
                <a:t>LEFT_STOP</a:t>
              </a:r>
              <a:r>
                <a:rPr lang="ja-JP" altLang="en-US" sz="800" dirty="0" smtClean="0">
                  <a:solidFill>
                    <a:srgbClr val="00B050"/>
                  </a:solidFill>
                </a:rPr>
                <a:t> </a:t>
              </a:r>
              <a:r>
                <a:rPr lang="en-US" altLang="ja-JP" sz="800" dirty="0" smtClean="0">
                  <a:solidFill>
                    <a:srgbClr val="00B050"/>
                  </a:solidFill>
                </a:rPr>
                <a:t>1</a:t>
              </a:r>
            </a:p>
            <a:p>
              <a:r>
                <a:rPr kumimoji="1" lang="en-US" altLang="ja-JP" sz="800" dirty="0" smtClean="0">
                  <a:solidFill>
                    <a:srgbClr val="00B050"/>
                  </a:solidFill>
                </a:rPr>
                <a:t>CENTER_STOP</a:t>
              </a:r>
              <a:r>
                <a:rPr kumimoji="1" lang="ja-JP" altLang="en-US" sz="800" dirty="0" smtClean="0">
                  <a:solidFill>
                    <a:srgbClr val="00B050"/>
                  </a:solidFill>
                </a:rPr>
                <a:t> </a:t>
              </a:r>
              <a:r>
                <a:rPr kumimoji="1" lang="en-US" altLang="ja-JP" sz="800" dirty="0" smtClean="0">
                  <a:solidFill>
                    <a:srgbClr val="00B050"/>
                  </a:solidFill>
                </a:rPr>
                <a:t>2</a:t>
              </a:r>
            </a:p>
            <a:p>
              <a:r>
                <a:rPr lang="en-US" altLang="ja-JP" sz="800" dirty="0" smtClean="0">
                  <a:solidFill>
                    <a:srgbClr val="00B050"/>
                  </a:solidFill>
                </a:rPr>
                <a:t>RIGHT_STOP</a:t>
              </a:r>
              <a:r>
                <a:rPr lang="ja-JP" altLang="en-US" sz="800" dirty="0" smtClean="0">
                  <a:solidFill>
                    <a:srgbClr val="00B050"/>
                  </a:solidFill>
                </a:rPr>
                <a:t> </a:t>
              </a:r>
              <a:r>
                <a:rPr lang="en-US" altLang="ja-JP" sz="800" dirty="0" smtClean="0">
                  <a:solidFill>
                    <a:srgbClr val="00B050"/>
                  </a:solidFill>
                </a:rPr>
                <a:t>3</a:t>
              </a:r>
              <a:endParaRPr kumimoji="1" lang="ja-JP" altLang="en-US" sz="800" dirty="0">
                <a:solidFill>
                  <a:srgbClr val="00B050"/>
                </a:solidFill>
              </a:endParaRPr>
            </a:p>
          </p:txBody>
        </p:sp>
        <p:sp>
          <p:nvSpPr>
            <p:cNvPr id="75" name="円柱 74"/>
            <p:cNvSpPr/>
            <p:nvPr/>
          </p:nvSpPr>
          <p:spPr>
            <a:xfrm>
              <a:off x="7529587" y="231514"/>
              <a:ext cx="965828" cy="995919"/>
            </a:xfrm>
            <a:prstGeom prst="can">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77" name="テキスト ボックス 76"/>
            <p:cNvSpPr txBox="1"/>
            <p:nvPr/>
          </p:nvSpPr>
          <p:spPr>
            <a:xfrm>
              <a:off x="7606903" y="432303"/>
              <a:ext cx="697627" cy="246221"/>
            </a:xfrm>
            <a:prstGeom prst="rect">
              <a:avLst/>
            </a:prstGeom>
            <a:noFill/>
          </p:spPr>
          <p:txBody>
            <a:bodyPr wrap="none" rtlCol="0">
              <a:spAutoFit/>
            </a:bodyPr>
            <a:lstStyle/>
            <a:p>
              <a:r>
                <a:rPr kumimoji="1" lang="ja-JP" altLang="en-US" sz="1000" dirty="0" smtClean="0">
                  <a:solidFill>
                    <a:srgbClr val="FF0066"/>
                  </a:solidFill>
                </a:rPr>
                <a:t>状態変数</a:t>
              </a:r>
              <a:endParaRPr kumimoji="1" lang="ja-JP" altLang="en-US" sz="1000" dirty="0">
                <a:solidFill>
                  <a:srgbClr val="FF0066"/>
                </a:solidFill>
              </a:endParaRPr>
            </a:p>
          </p:txBody>
        </p:sp>
      </p:grpSp>
      <p:cxnSp>
        <p:nvCxnSpPr>
          <p:cNvPr id="79" name="直線コネクタ 78"/>
          <p:cNvCxnSpPr/>
          <p:nvPr/>
        </p:nvCxnSpPr>
        <p:spPr>
          <a:xfrm flipH="1">
            <a:off x="6148353" y="1268760"/>
            <a:ext cx="1" cy="5472608"/>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flipH="1">
            <a:off x="7142495" y="1254823"/>
            <a:ext cx="1" cy="5486545"/>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sp>
        <p:nvSpPr>
          <p:cNvPr id="82" name="テキスト ボックス 81"/>
          <p:cNvSpPr txBox="1"/>
          <p:nvPr/>
        </p:nvSpPr>
        <p:spPr>
          <a:xfrm>
            <a:off x="3495302" y="532993"/>
            <a:ext cx="1508746" cy="400110"/>
          </a:xfrm>
          <a:prstGeom prst="rect">
            <a:avLst/>
          </a:prstGeom>
          <a:noFill/>
        </p:spPr>
        <p:txBody>
          <a:bodyPr wrap="none" rtlCol="0">
            <a:spAutoFit/>
          </a:bodyPr>
          <a:lstStyle/>
          <a:p>
            <a:pPr algn="ctr"/>
            <a:r>
              <a:rPr lang="en-US" altLang="ja-JP" sz="1000" dirty="0" smtClean="0"/>
              <a:t>CYC_DISP</a:t>
            </a:r>
            <a:r>
              <a:rPr lang="ja-JP" altLang="en-US" sz="1000" dirty="0" smtClean="0"/>
              <a:t>から起動される</a:t>
            </a:r>
            <a:endParaRPr lang="en-US" altLang="ja-JP" sz="1000" dirty="0" smtClean="0"/>
          </a:p>
          <a:p>
            <a:pPr algn="ctr"/>
            <a:r>
              <a:rPr lang="en-US" altLang="ja-JP" sz="1000" dirty="0" smtClean="0"/>
              <a:t>TSK_LCD_DISP</a:t>
            </a:r>
            <a:r>
              <a:rPr lang="ja-JP" altLang="en-US" sz="1000" dirty="0" smtClean="0"/>
              <a:t>  </a:t>
            </a:r>
            <a:r>
              <a:rPr lang="en-US" altLang="ja-JP" sz="1000" b="1" dirty="0" smtClean="0">
                <a:solidFill>
                  <a:schemeClr val="accent5">
                    <a:lumMod val="75000"/>
                  </a:schemeClr>
                </a:solidFill>
              </a:rPr>
              <a:t>pri</a:t>
            </a:r>
            <a:r>
              <a:rPr lang="ja-JP" altLang="en-US" sz="1000" b="1" dirty="0" smtClean="0">
                <a:solidFill>
                  <a:schemeClr val="accent5">
                    <a:lumMod val="75000"/>
                  </a:schemeClr>
                </a:solidFill>
              </a:rPr>
              <a:t> </a:t>
            </a:r>
            <a:r>
              <a:rPr lang="en-US" altLang="ja-JP" sz="1000" b="1" dirty="0" smtClean="0">
                <a:solidFill>
                  <a:schemeClr val="accent5">
                    <a:lumMod val="75000"/>
                  </a:schemeClr>
                </a:solidFill>
              </a:rPr>
              <a:t>2</a:t>
            </a:r>
            <a:endParaRPr kumimoji="1" lang="ja-JP" altLang="en-US" sz="1000" b="1" dirty="0">
              <a:solidFill>
                <a:schemeClr val="accent5">
                  <a:lumMod val="75000"/>
                </a:schemeClr>
              </a:solidFill>
            </a:endParaRPr>
          </a:p>
        </p:txBody>
      </p:sp>
      <p:sp>
        <p:nvSpPr>
          <p:cNvPr id="83" name="テキスト ボックス 82"/>
          <p:cNvSpPr txBox="1"/>
          <p:nvPr/>
        </p:nvSpPr>
        <p:spPr>
          <a:xfrm>
            <a:off x="4907311" y="709484"/>
            <a:ext cx="425116" cy="246221"/>
          </a:xfrm>
          <a:prstGeom prst="rect">
            <a:avLst/>
          </a:prstGeom>
          <a:noFill/>
        </p:spPr>
        <p:txBody>
          <a:bodyPr wrap="none" rtlCol="0">
            <a:spAutoFit/>
          </a:bodyPr>
          <a:lstStyle/>
          <a:p>
            <a:pPr algn="ctr"/>
            <a:r>
              <a:rPr lang="en-US" altLang="ja-JP" sz="1000" b="1" dirty="0" smtClean="0">
                <a:solidFill>
                  <a:schemeClr val="accent5">
                    <a:lumMod val="75000"/>
                  </a:schemeClr>
                </a:solidFill>
              </a:rPr>
              <a:t>pri</a:t>
            </a:r>
            <a:r>
              <a:rPr lang="ja-JP" altLang="en-US" sz="1000" b="1" dirty="0" smtClean="0">
                <a:solidFill>
                  <a:schemeClr val="accent5">
                    <a:lumMod val="75000"/>
                  </a:schemeClr>
                </a:solidFill>
              </a:rPr>
              <a:t> </a:t>
            </a:r>
            <a:r>
              <a:rPr lang="en-US" altLang="ja-JP" sz="1000" b="1" dirty="0" smtClean="0">
                <a:solidFill>
                  <a:schemeClr val="accent5">
                    <a:lumMod val="75000"/>
                  </a:schemeClr>
                </a:solidFill>
              </a:rPr>
              <a:t>2</a:t>
            </a:r>
            <a:endParaRPr kumimoji="1" lang="ja-JP" altLang="en-US" sz="1000" b="1" dirty="0">
              <a:solidFill>
                <a:schemeClr val="accent5">
                  <a:lumMod val="75000"/>
                </a:schemeClr>
              </a:solidFill>
            </a:endParaRPr>
          </a:p>
        </p:txBody>
      </p:sp>
      <p:sp>
        <p:nvSpPr>
          <p:cNvPr id="84" name="正方形/長方形 83"/>
          <p:cNvSpPr/>
          <p:nvPr/>
        </p:nvSpPr>
        <p:spPr>
          <a:xfrm>
            <a:off x="2839996" y="509772"/>
            <a:ext cx="1800200" cy="4985457"/>
          </a:xfrm>
          <a:prstGeom prst="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5" name="テキスト ボックス 4"/>
          <p:cNvSpPr txBox="1"/>
          <p:nvPr/>
        </p:nvSpPr>
        <p:spPr>
          <a:xfrm>
            <a:off x="7575604" y="-1149"/>
            <a:ext cx="978153" cy="338554"/>
          </a:xfrm>
          <a:prstGeom prst="rect">
            <a:avLst/>
          </a:prstGeom>
          <a:solidFill>
            <a:schemeClr val="bg1"/>
          </a:solidFill>
        </p:spPr>
        <p:txBody>
          <a:bodyPr wrap="none" rtlCol="0">
            <a:spAutoFit/>
          </a:bodyPr>
          <a:lstStyle/>
          <a:p>
            <a:r>
              <a:rPr kumimoji="1" lang="en-US" altLang="ja-JP" sz="800" dirty="0" smtClean="0"/>
              <a:t>INT SW</a:t>
            </a:r>
            <a:r>
              <a:rPr kumimoji="1" lang="ja-JP" altLang="en-US" sz="800" dirty="0" smtClean="0"/>
              <a:t> 操作モード</a:t>
            </a:r>
            <a:endParaRPr kumimoji="1" lang="en-US" altLang="ja-JP" sz="800" dirty="0" smtClean="0"/>
          </a:p>
          <a:p>
            <a:r>
              <a:rPr lang="en-US" altLang="ja-JP" sz="800" dirty="0"/>
              <a:t> </a:t>
            </a:r>
            <a:r>
              <a:rPr lang="en-US" altLang="ja-JP" sz="800" dirty="0" smtClean="0"/>
              <a:t>             sw_cnt</a:t>
            </a:r>
            <a:endParaRPr kumimoji="1" lang="en-US" altLang="ja-JP" sz="800" dirty="0" smtClean="0"/>
          </a:p>
        </p:txBody>
      </p:sp>
      <p:sp>
        <p:nvSpPr>
          <p:cNvPr id="52" name="テキスト ボックス 51"/>
          <p:cNvSpPr txBox="1"/>
          <p:nvPr/>
        </p:nvSpPr>
        <p:spPr>
          <a:xfrm>
            <a:off x="6660232" y="10716"/>
            <a:ext cx="978153" cy="338554"/>
          </a:xfrm>
          <a:prstGeom prst="rect">
            <a:avLst/>
          </a:prstGeom>
          <a:solidFill>
            <a:schemeClr val="bg1"/>
          </a:solidFill>
        </p:spPr>
        <p:txBody>
          <a:bodyPr wrap="none" rtlCol="0">
            <a:spAutoFit/>
          </a:bodyPr>
          <a:lstStyle/>
          <a:p>
            <a:pPr algn="ctr"/>
            <a:r>
              <a:rPr kumimoji="1" lang="en-US" altLang="ja-JP" sz="800" dirty="0" smtClean="0"/>
              <a:t>INT SW</a:t>
            </a:r>
            <a:r>
              <a:rPr kumimoji="1" lang="ja-JP" altLang="en-US" sz="800" dirty="0" smtClean="0"/>
              <a:t> 対応モード</a:t>
            </a:r>
            <a:endParaRPr kumimoji="1" lang="en-US" altLang="ja-JP" sz="800" dirty="0" smtClean="0"/>
          </a:p>
          <a:p>
            <a:pPr algn="ctr"/>
            <a:r>
              <a:rPr lang="en-US" altLang="ja-JP" sz="800" dirty="0" smtClean="0"/>
              <a:t>state_sw_mode</a:t>
            </a:r>
            <a:endParaRPr kumimoji="1" lang="ja-JP" altLang="en-US" sz="800" dirty="0"/>
          </a:p>
        </p:txBody>
      </p:sp>
      <p:sp>
        <p:nvSpPr>
          <p:cNvPr id="53" name="テキスト ボックス 52"/>
          <p:cNvSpPr txBox="1"/>
          <p:nvPr/>
        </p:nvSpPr>
        <p:spPr>
          <a:xfrm>
            <a:off x="5534732" y="22677"/>
            <a:ext cx="1128835" cy="338554"/>
          </a:xfrm>
          <a:prstGeom prst="rect">
            <a:avLst/>
          </a:prstGeom>
          <a:solidFill>
            <a:schemeClr val="bg1"/>
          </a:solidFill>
        </p:spPr>
        <p:txBody>
          <a:bodyPr wrap="none" rtlCol="0">
            <a:spAutoFit/>
          </a:bodyPr>
          <a:lstStyle/>
          <a:p>
            <a:pPr algn="ctr"/>
            <a:r>
              <a:rPr lang="en-US" altLang="ja-JP" sz="800" dirty="0" smtClean="0"/>
              <a:t>TSK_MGR </a:t>
            </a:r>
            <a:r>
              <a:rPr lang="ja-JP" altLang="en-US" sz="800" dirty="0" smtClean="0"/>
              <a:t>内状態遷移</a:t>
            </a:r>
            <a:endParaRPr kumimoji="1" lang="en-US" altLang="ja-JP" sz="800" dirty="0" smtClean="0"/>
          </a:p>
          <a:p>
            <a:pPr algn="ctr"/>
            <a:r>
              <a:rPr lang="en-US" altLang="ja-JP" sz="800" dirty="0" smtClean="0"/>
              <a:t>state_game</a:t>
            </a:r>
            <a:endParaRPr kumimoji="1" lang="ja-JP" altLang="en-US" sz="800" dirty="0"/>
          </a:p>
        </p:txBody>
      </p:sp>
      <p:cxnSp>
        <p:nvCxnSpPr>
          <p:cNvPr id="56" name="直線矢印コネクタ 55"/>
          <p:cNvCxnSpPr/>
          <p:nvPr/>
        </p:nvCxnSpPr>
        <p:spPr>
          <a:xfrm flipV="1">
            <a:off x="466209" y="2240868"/>
            <a:ext cx="5682143" cy="474"/>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4716016" y="2012721"/>
            <a:ext cx="1410964" cy="246221"/>
          </a:xfrm>
          <a:prstGeom prst="rect">
            <a:avLst/>
          </a:prstGeom>
          <a:noFill/>
        </p:spPr>
        <p:txBody>
          <a:bodyPr wrap="none" rtlCol="0">
            <a:spAutoFit/>
          </a:bodyPr>
          <a:lstStyle/>
          <a:p>
            <a:r>
              <a:rPr kumimoji="1" lang="en-US" altLang="ja-JP" sz="1000" dirty="0" smtClean="0">
                <a:solidFill>
                  <a:schemeClr val="accent6">
                    <a:lumMod val="75000"/>
                  </a:schemeClr>
                </a:solidFill>
              </a:rPr>
              <a:t>state_game = STANDBY</a:t>
            </a:r>
            <a:endParaRPr kumimoji="1" lang="ja-JP" altLang="en-US" sz="1000" dirty="0">
              <a:solidFill>
                <a:schemeClr val="accent6">
                  <a:lumMod val="75000"/>
                </a:schemeClr>
              </a:solidFill>
            </a:endParaRPr>
          </a:p>
        </p:txBody>
      </p:sp>
      <p:cxnSp>
        <p:nvCxnSpPr>
          <p:cNvPr id="62" name="直線矢印コネクタ 61"/>
          <p:cNvCxnSpPr/>
          <p:nvPr/>
        </p:nvCxnSpPr>
        <p:spPr>
          <a:xfrm>
            <a:off x="467544" y="2374692"/>
            <a:ext cx="6674951"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64" name="テキスト ボックス 63"/>
          <p:cNvSpPr txBox="1"/>
          <p:nvPr/>
        </p:nvSpPr>
        <p:spPr>
          <a:xfrm>
            <a:off x="6056920" y="2164001"/>
            <a:ext cx="1175323" cy="246221"/>
          </a:xfrm>
          <a:prstGeom prst="rect">
            <a:avLst/>
          </a:prstGeom>
          <a:noFill/>
        </p:spPr>
        <p:txBody>
          <a:bodyPr wrap="none" rtlCol="0">
            <a:spAutoFit/>
          </a:bodyPr>
          <a:lstStyle/>
          <a:p>
            <a:pPr algn="ctr"/>
            <a:r>
              <a:rPr lang="en-US" altLang="ja-JP" sz="1000" dirty="0" smtClean="0">
                <a:solidFill>
                  <a:schemeClr val="accent6">
                    <a:lumMod val="75000"/>
                  </a:schemeClr>
                </a:solidFill>
              </a:rPr>
              <a:t>state_sw_mode</a:t>
            </a:r>
            <a:r>
              <a:rPr lang="ja-JP" altLang="en-US" sz="1000" dirty="0" smtClean="0">
                <a:solidFill>
                  <a:schemeClr val="accent6">
                    <a:lumMod val="75000"/>
                  </a:schemeClr>
                </a:solidFill>
              </a:rPr>
              <a:t> </a:t>
            </a:r>
            <a:r>
              <a:rPr lang="en-US" altLang="ja-JP" sz="1000" dirty="0" smtClean="0">
                <a:solidFill>
                  <a:schemeClr val="accent6">
                    <a:lumMod val="75000"/>
                  </a:schemeClr>
                </a:solidFill>
              </a:rPr>
              <a:t>=0</a:t>
            </a:r>
            <a:endParaRPr lang="ja-JP" altLang="en-US" sz="1000" dirty="0">
              <a:solidFill>
                <a:schemeClr val="accent6">
                  <a:lumMod val="75000"/>
                </a:schemeClr>
              </a:solidFill>
            </a:endParaRPr>
          </a:p>
        </p:txBody>
      </p:sp>
      <p:sp>
        <p:nvSpPr>
          <p:cNvPr id="67" name="テキスト ボックス 66"/>
          <p:cNvSpPr txBox="1"/>
          <p:nvPr/>
        </p:nvSpPr>
        <p:spPr>
          <a:xfrm>
            <a:off x="698426" y="2348880"/>
            <a:ext cx="630301" cy="246221"/>
          </a:xfrm>
          <a:prstGeom prst="rect">
            <a:avLst/>
          </a:prstGeom>
          <a:noFill/>
        </p:spPr>
        <p:txBody>
          <a:bodyPr wrap="none" rtlCol="0">
            <a:spAutoFit/>
          </a:bodyPr>
          <a:lstStyle/>
          <a:p>
            <a:r>
              <a:rPr kumimoji="1" lang="en-US" altLang="ja-JP" sz="1000" dirty="0" smtClean="0"/>
              <a:t>sta_tsk()</a:t>
            </a:r>
            <a:endParaRPr kumimoji="1" lang="ja-JP" altLang="en-US" sz="1000" dirty="0"/>
          </a:p>
        </p:txBody>
      </p:sp>
      <p:cxnSp>
        <p:nvCxnSpPr>
          <p:cNvPr id="13" name="カギ線コネクタ 12"/>
          <p:cNvCxnSpPr/>
          <p:nvPr/>
        </p:nvCxnSpPr>
        <p:spPr>
          <a:xfrm flipV="1">
            <a:off x="1682722" y="439619"/>
            <a:ext cx="4041408" cy="493485"/>
          </a:xfrm>
          <a:prstGeom prst="bentConnector3">
            <a:avLst>
              <a:gd name="adj1" fmla="val -437"/>
            </a:avLst>
          </a:prstGeom>
          <a:ln w="22225">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9" name="テキスト ボックス 18"/>
          <p:cNvSpPr txBox="1"/>
          <p:nvPr/>
        </p:nvSpPr>
        <p:spPr>
          <a:xfrm>
            <a:off x="1879509" y="179993"/>
            <a:ext cx="756938" cy="246221"/>
          </a:xfrm>
          <a:prstGeom prst="rect">
            <a:avLst/>
          </a:prstGeom>
          <a:noFill/>
        </p:spPr>
        <p:txBody>
          <a:bodyPr wrap="none" rtlCol="0">
            <a:spAutoFit/>
          </a:bodyPr>
          <a:lstStyle/>
          <a:p>
            <a:r>
              <a:rPr kumimoji="1" lang="ja-JP" altLang="en-US" sz="1000" dirty="0" smtClean="0"/>
              <a:t>ポーリング</a:t>
            </a:r>
            <a:endParaRPr kumimoji="1" lang="ja-JP" altLang="en-US" sz="1000" dirty="0"/>
          </a:p>
        </p:txBody>
      </p:sp>
      <p:cxnSp>
        <p:nvCxnSpPr>
          <p:cNvPr id="74" name="直線矢印コネクタ 73"/>
          <p:cNvCxnSpPr/>
          <p:nvPr/>
        </p:nvCxnSpPr>
        <p:spPr>
          <a:xfrm>
            <a:off x="8114374" y="2697773"/>
            <a:ext cx="763248" cy="0"/>
          </a:xfrm>
          <a:prstGeom prst="straightConnector1">
            <a:avLst/>
          </a:prstGeom>
          <a:ln w="22225">
            <a:solidFill>
              <a:schemeClr val="tx1">
                <a:lumMod val="75000"/>
                <a:lumOff val="25000"/>
              </a:schemeClr>
            </a:solidFill>
            <a:headEnd type="arrow"/>
            <a:tailEnd type="none"/>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flipV="1">
            <a:off x="1302362" y="2636912"/>
            <a:ext cx="7575260" cy="6604"/>
          </a:xfrm>
          <a:prstGeom prst="line">
            <a:avLst/>
          </a:prstGeom>
          <a:ln w="3175">
            <a:solidFill>
              <a:srgbClr val="FFFF00"/>
            </a:solidFill>
            <a:tailEnd type="none"/>
          </a:ln>
        </p:spPr>
        <p:style>
          <a:lnRef idx="1">
            <a:schemeClr val="accent1"/>
          </a:lnRef>
          <a:fillRef idx="0">
            <a:schemeClr val="accent1"/>
          </a:fillRef>
          <a:effectRef idx="0">
            <a:schemeClr val="accent1"/>
          </a:effectRef>
          <a:fontRef idx="minor">
            <a:schemeClr val="tx1"/>
          </a:fontRef>
        </p:style>
      </p:cxnSp>
      <p:sp>
        <p:nvSpPr>
          <p:cNvPr id="86" name="稲妻 85"/>
          <p:cNvSpPr/>
          <p:nvPr/>
        </p:nvSpPr>
        <p:spPr>
          <a:xfrm>
            <a:off x="8643004" y="2276872"/>
            <a:ext cx="187449" cy="211132"/>
          </a:xfrm>
          <a:prstGeom prst="lightningBolt">
            <a:avLst/>
          </a:prstGeom>
          <a:solidFill>
            <a:srgbClr val="FFFF00"/>
          </a:solid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85" name="テキスト ボックス 84"/>
          <p:cNvSpPr txBox="1"/>
          <p:nvPr/>
        </p:nvSpPr>
        <p:spPr>
          <a:xfrm>
            <a:off x="8048725" y="2453734"/>
            <a:ext cx="1091966" cy="230832"/>
          </a:xfrm>
          <a:prstGeom prst="rect">
            <a:avLst/>
          </a:prstGeom>
          <a:noFill/>
        </p:spPr>
        <p:txBody>
          <a:bodyPr wrap="none" rtlCol="0">
            <a:spAutoFit/>
          </a:bodyPr>
          <a:lstStyle/>
          <a:p>
            <a:r>
              <a:rPr kumimoji="1" lang="en-US" altLang="ja-JP" sz="900" dirty="0" smtClean="0">
                <a:solidFill>
                  <a:schemeClr val="accent6">
                    <a:lumMod val="75000"/>
                  </a:schemeClr>
                </a:solidFill>
              </a:rPr>
              <a:t>sw_cnt = FIRST</a:t>
            </a:r>
            <a:endParaRPr kumimoji="1" lang="ja-JP" altLang="en-US" sz="900" dirty="0">
              <a:solidFill>
                <a:schemeClr val="accent6">
                  <a:lumMod val="75000"/>
                </a:schemeClr>
              </a:solidFill>
            </a:endParaRPr>
          </a:p>
        </p:txBody>
      </p:sp>
      <p:cxnSp>
        <p:nvCxnSpPr>
          <p:cNvPr id="89" name="直線矢印コネクタ 88"/>
          <p:cNvCxnSpPr/>
          <p:nvPr/>
        </p:nvCxnSpPr>
        <p:spPr>
          <a:xfrm>
            <a:off x="1339451" y="2856756"/>
            <a:ext cx="2898990"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90" name="テキスト ボックス 89"/>
          <p:cNvSpPr txBox="1"/>
          <p:nvPr/>
        </p:nvSpPr>
        <p:spPr>
          <a:xfrm>
            <a:off x="3597796" y="2655590"/>
            <a:ext cx="630301" cy="246221"/>
          </a:xfrm>
          <a:prstGeom prst="rect">
            <a:avLst/>
          </a:prstGeom>
          <a:noFill/>
        </p:spPr>
        <p:txBody>
          <a:bodyPr wrap="none" rtlCol="0">
            <a:spAutoFit/>
          </a:bodyPr>
          <a:lstStyle/>
          <a:p>
            <a:r>
              <a:rPr kumimoji="1" lang="en-US" altLang="ja-JP" sz="1000" dirty="0" smtClean="0"/>
              <a:t>sta_tsk()</a:t>
            </a:r>
            <a:endParaRPr kumimoji="1" lang="ja-JP" altLang="en-US" sz="1000" dirty="0"/>
          </a:p>
        </p:txBody>
      </p:sp>
      <p:cxnSp>
        <p:nvCxnSpPr>
          <p:cNvPr id="91" name="直線矢印コネクタ 90"/>
          <p:cNvCxnSpPr/>
          <p:nvPr/>
        </p:nvCxnSpPr>
        <p:spPr>
          <a:xfrm>
            <a:off x="1339451" y="2970947"/>
            <a:ext cx="1982316"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92" name="テキスト ボックス 91"/>
          <p:cNvSpPr txBox="1"/>
          <p:nvPr/>
        </p:nvSpPr>
        <p:spPr>
          <a:xfrm>
            <a:off x="2589684" y="2769781"/>
            <a:ext cx="646331" cy="246221"/>
          </a:xfrm>
          <a:prstGeom prst="rect">
            <a:avLst/>
          </a:prstGeom>
          <a:noFill/>
        </p:spPr>
        <p:txBody>
          <a:bodyPr wrap="none" rtlCol="0">
            <a:spAutoFit/>
          </a:bodyPr>
          <a:lstStyle/>
          <a:p>
            <a:r>
              <a:rPr kumimoji="1" lang="en-US" altLang="ja-JP" sz="1000" dirty="0" smtClean="0"/>
              <a:t>sta_cyc()</a:t>
            </a:r>
            <a:endParaRPr kumimoji="1" lang="ja-JP" altLang="en-US" sz="1000" dirty="0"/>
          </a:p>
        </p:txBody>
      </p:sp>
      <p:cxnSp>
        <p:nvCxnSpPr>
          <p:cNvPr id="93" name="直線矢印コネクタ 92"/>
          <p:cNvCxnSpPr/>
          <p:nvPr/>
        </p:nvCxnSpPr>
        <p:spPr>
          <a:xfrm flipV="1">
            <a:off x="1339451" y="3066864"/>
            <a:ext cx="4800711" cy="237"/>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94" name="テキスト ボックス 93"/>
          <p:cNvSpPr txBox="1"/>
          <p:nvPr/>
        </p:nvSpPr>
        <p:spPr>
          <a:xfrm>
            <a:off x="4838314" y="2847682"/>
            <a:ext cx="1245854" cy="246221"/>
          </a:xfrm>
          <a:prstGeom prst="rect">
            <a:avLst/>
          </a:prstGeom>
          <a:noFill/>
        </p:spPr>
        <p:txBody>
          <a:bodyPr wrap="none" rtlCol="0">
            <a:spAutoFit/>
          </a:bodyPr>
          <a:lstStyle/>
          <a:p>
            <a:r>
              <a:rPr kumimoji="1" lang="en-US" altLang="ja-JP" sz="1000" dirty="0" smtClean="0">
                <a:solidFill>
                  <a:schemeClr val="accent6">
                    <a:lumMod val="75000"/>
                  </a:schemeClr>
                </a:solidFill>
              </a:rPr>
              <a:t>state_game = GAME</a:t>
            </a:r>
            <a:endParaRPr kumimoji="1" lang="ja-JP" altLang="en-US" sz="1000" dirty="0">
              <a:solidFill>
                <a:schemeClr val="accent6">
                  <a:lumMod val="75000"/>
                </a:schemeClr>
              </a:solidFill>
            </a:endParaRPr>
          </a:p>
        </p:txBody>
      </p:sp>
      <p:sp>
        <p:nvSpPr>
          <p:cNvPr id="97" name="稲妻 96"/>
          <p:cNvSpPr/>
          <p:nvPr/>
        </p:nvSpPr>
        <p:spPr>
          <a:xfrm>
            <a:off x="3122315" y="3433892"/>
            <a:ext cx="187449" cy="211132"/>
          </a:xfrm>
          <a:prstGeom prst="lightningBolt">
            <a:avLst/>
          </a:prstGeom>
          <a:solidFill>
            <a:srgbClr val="FFFF00"/>
          </a:solid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98" name="正方形/長方形 97"/>
          <p:cNvSpPr/>
          <p:nvPr/>
        </p:nvSpPr>
        <p:spPr>
          <a:xfrm>
            <a:off x="3283598" y="3703095"/>
            <a:ext cx="73791" cy="229961"/>
          </a:xfrm>
          <a:prstGeom prst="rect">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99" name="正方形/長方形 98"/>
          <p:cNvSpPr/>
          <p:nvPr/>
        </p:nvSpPr>
        <p:spPr>
          <a:xfrm>
            <a:off x="3275856" y="3991127"/>
            <a:ext cx="73791" cy="229961"/>
          </a:xfrm>
          <a:prstGeom prst="rect">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grpSp>
        <p:nvGrpSpPr>
          <p:cNvPr id="68" name="グループ化 67"/>
          <p:cNvGrpSpPr/>
          <p:nvPr/>
        </p:nvGrpSpPr>
        <p:grpSpPr>
          <a:xfrm>
            <a:off x="3368279" y="3808140"/>
            <a:ext cx="439669" cy="76200"/>
            <a:chOff x="1835696" y="5652864"/>
            <a:chExt cx="439669" cy="76200"/>
          </a:xfrm>
        </p:grpSpPr>
        <p:cxnSp>
          <p:nvCxnSpPr>
            <p:cNvPr id="102" name="直線コネクタ 101"/>
            <p:cNvCxnSpPr/>
            <p:nvPr/>
          </p:nvCxnSpPr>
          <p:spPr>
            <a:xfrm>
              <a:off x="1845981" y="5652864"/>
              <a:ext cx="429384" cy="0"/>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flipH="1">
              <a:off x="1835696" y="5723731"/>
              <a:ext cx="429384" cy="0"/>
            </a:xfrm>
            <a:prstGeom prst="line">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flipH="1">
              <a:off x="2265840" y="5652864"/>
              <a:ext cx="4284" cy="76200"/>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109" name="テキスト ボックス 108"/>
          <p:cNvSpPr txBox="1"/>
          <p:nvPr/>
        </p:nvSpPr>
        <p:spPr>
          <a:xfrm>
            <a:off x="3266331" y="3525719"/>
            <a:ext cx="1047082" cy="246221"/>
          </a:xfrm>
          <a:prstGeom prst="rect">
            <a:avLst/>
          </a:prstGeom>
          <a:noFill/>
        </p:spPr>
        <p:txBody>
          <a:bodyPr wrap="none" rtlCol="0">
            <a:spAutoFit/>
          </a:bodyPr>
          <a:lstStyle/>
          <a:p>
            <a:r>
              <a:rPr kumimoji="1" lang="en-US" altLang="ja-JP" sz="1000" dirty="0" smtClean="0"/>
              <a:t>speed_counter--</a:t>
            </a:r>
            <a:endParaRPr kumimoji="1" lang="ja-JP" altLang="en-US" sz="1000" dirty="0"/>
          </a:p>
        </p:txBody>
      </p:sp>
      <p:sp>
        <p:nvSpPr>
          <p:cNvPr id="111" name="テキスト ボックス 110"/>
          <p:cNvSpPr txBox="1"/>
          <p:nvPr/>
        </p:nvSpPr>
        <p:spPr>
          <a:xfrm>
            <a:off x="3493621" y="3965342"/>
            <a:ext cx="702436" cy="246221"/>
          </a:xfrm>
          <a:prstGeom prst="rect">
            <a:avLst/>
          </a:prstGeom>
          <a:noFill/>
        </p:spPr>
        <p:txBody>
          <a:bodyPr wrap="none" rtlCol="0">
            <a:spAutoFit/>
          </a:bodyPr>
          <a:lstStyle/>
          <a:p>
            <a:r>
              <a:rPr kumimoji="1" lang="en-US" altLang="ja-JP" sz="1000" dirty="0" smtClean="0"/>
              <a:t>wup_tsk()</a:t>
            </a:r>
            <a:endParaRPr kumimoji="1" lang="ja-JP" altLang="en-US" sz="1000" dirty="0"/>
          </a:p>
        </p:txBody>
      </p:sp>
      <p:cxnSp>
        <p:nvCxnSpPr>
          <p:cNvPr id="110" name="直線矢印コネクタ 109"/>
          <p:cNvCxnSpPr/>
          <p:nvPr/>
        </p:nvCxnSpPr>
        <p:spPr>
          <a:xfrm>
            <a:off x="3364436" y="4176033"/>
            <a:ext cx="885239"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12" name="正方形/長方形 111"/>
          <p:cNvSpPr/>
          <p:nvPr/>
        </p:nvSpPr>
        <p:spPr>
          <a:xfrm>
            <a:off x="4183765" y="4086597"/>
            <a:ext cx="77603" cy="1070595"/>
          </a:xfrm>
          <a:prstGeom prst="rect">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grpSp>
        <p:nvGrpSpPr>
          <p:cNvPr id="113" name="グループ化 112"/>
          <p:cNvGrpSpPr/>
          <p:nvPr/>
        </p:nvGrpSpPr>
        <p:grpSpPr>
          <a:xfrm>
            <a:off x="4266822" y="4244330"/>
            <a:ext cx="439669" cy="264790"/>
            <a:chOff x="1835696" y="5652864"/>
            <a:chExt cx="439669" cy="76200"/>
          </a:xfrm>
        </p:grpSpPr>
        <p:cxnSp>
          <p:nvCxnSpPr>
            <p:cNvPr id="114" name="直線コネクタ 113"/>
            <p:cNvCxnSpPr/>
            <p:nvPr/>
          </p:nvCxnSpPr>
          <p:spPr>
            <a:xfrm>
              <a:off x="1845981" y="5652864"/>
              <a:ext cx="429384" cy="0"/>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5" name="直線コネクタ 114"/>
            <p:cNvCxnSpPr/>
            <p:nvPr/>
          </p:nvCxnSpPr>
          <p:spPr>
            <a:xfrm flipH="1">
              <a:off x="1835696" y="5726979"/>
              <a:ext cx="429384" cy="0"/>
            </a:xfrm>
            <a:prstGeom prst="line">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6" name="直線コネクタ 115"/>
            <p:cNvCxnSpPr/>
            <p:nvPr/>
          </p:nvCxnSpPr>
          <p:spPr>
            <a:xfrm flipH="1">
              <a:off x="2265840" y="5652864"/>
              <a:ext cx="4284" cy="76200"/>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117" name="テキスト ボックス 116"/>
          <p:cNvSpPr txBox="1"/>
          <p:nvPr/>
        </p:nvSpPr>
        <p:spPr>
          <a:xfrm>
            <a:off x="4330187" y="4037350"/>
            <a:ext cx="838691" cy="246221"/>
          </a:xfrm>
          <a:prstGeom prst="rect">
            <a:avLst/>
          </a:prstGeom>
          <a:noFill/>
        </p:spPr>
        <p:txBody>
          <a:bodyPr wrap="none" rtlCol="0">
            <a:spAutoFit/>
          </a:bodyPr>
          <a:lstStyle/>
          <a:p>
            <a:r>
              <a:rPr kumimoji="1" lang="en-US" altLang="ja-JP" sz="1000" dirty="0" smtClean="0"/>
              <a:t>make_char()</a:t>
            </a:r>
            <a:endParaRPr kumimoji="1" lang="ja-JP" altLang="en-US" sz="1000" dirty="0"/>
          </a:p>
        </p:txBody>
      </p:sp>
      <p:grpSp>
        <p:nvGrpSpPr>
          <p:cNvPr id="118" name="グループ化 117"/>
          <p:cNvGrpSpPr/>
          <p:nvPr/>
        </p:nvGrpSpPr>
        <p:grpSpPr>
          <a:xfrm>
            <a:off x="4236343" y="4716100"/>
            <a:ext cx="439669" cy="76200"/>
            <a:chOff x="1835696" y="5652864"/>
            <a:chExt cx="439669" cy="76200"/>
          </a:xfrm>
        </p:grpSpPr>
        <p:cxnSp>
          <p:nvCxnSpPr>
            <p:cNvPr id="119" name="直線コネクタ 118"/>
            <p:cNvCxnSpPr/>
            <p:nvPr/>
          </p:nvCxnSpPr>
          <p:spPr>
            <a:xfrm>
              <a:off x="1845981" y="5652864"/>
              <a:ext cx="429384" cy="0"/>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0" name="直線コネクタ 119"/>
            <p:cNvCxnSpPr/>
            <p:nvPr/>
          </p:nvCxnSpPr>
          <p:spPr>
            <a:xfrm flipH="1">
              <a:off x="1835696" y="5723731"/>
              <a:ext cx="429384" cy="0"/>
            </a:xfrm>
            <a:prstGeom prst="line">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1" name="直線コネクタ 120"/>
            <p:cNvCxnSpPr/>
            <p:nvPr/>
          </p:nvCxnSpPr>
          <p:spPr>
            <a:xfrm flipH="1">
              <a:off x="2265840" y="5652864"/>
              <a:ext cx="4284" cy="76200"/>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122" name="テキスト ボックス 121"/>
          <p:cNvSpPr txBox="1"/>
          <p:nvPr/>
        </p:nvSpPr>
        <p:spPr>
          <a:xfrm>
            <a:off x="4347333" y="4509120"/>
            <a:ext cx="763351" cy="246221"/>
          </a:xfrm>
          <a:prstGeom prst="rect">
            <a:avLst/>
          </a:prstGeom>
          <a:noFill/>
        </p:spPr>
        <p:txBody>
          <a:bodyPr wrap="none" rtlCol="0">
            <a:spAutoFit/>
          </a:bodyPr>
          <a:lstStyle/>
          <a:p>
            <a:r>
              <a:rPr kumimoji="1" lang="en-US" altLang="ja-JP" sz="1000" dirty="0" smtClean="0"/>
              <a:t>LCD</a:t>
            </a:r>
            <a:r>
              <a:rPr kumimoji="1" lang="ja-JP" altLang="en-US" sz="1000" dirty="0" smtClean="0"/>
              <a:t>に表示</a:t>
            </a:r>
            <a:endParaRPr kumimoji="1" lang="ja-JP" altLang="en-US" sz="1000" dirty="0"/>
          </a:p>
        </p:txBody>
      </p:sp>
      <p:grpSp>
        <p:nvGrpSpPr>
          <p:cNvPr id="123" name="グループ化 122"/>
          <p:cNvGrpSpPr/>
          <p:nvPr/>
        </p:nvGrpSpPr>
        <p:grpSpPr>
          <a:xfrm>
            <a:off x="4260726" y="5004132"/>
            <a:ext cx="439669" cy="76200"/>
            <a:chOff x="1835696" y="5652864"/>
            <a:chExt cx="439669" cy="76200"/>
          </a:xfrm>
        </p:grpSpPr>
        <p:cxnSp>
          <p:nvCxnSpPr>
            <p:cNvPr id="124" name="直線コネクタ 123"/>
            <p:cNvCxnSpPr/>
            <p:nvPr/>
          </p:nvCxnSpPr>
          <p:spPr>
            <a:xfrm>
              <a:off x="1845981" y="5652864"/>
              <a:ext cx="429384" cy="0"/>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5" name="直線コネクタ 124"/>
            <p:cNvCxnSpPr/>
            <p:nvPr/>
          </p:nvCxnSpPr>
          <p:spPr>
            <a:xfrm flipH="1">
              <a:off x="1835696" y="5723731"/>
              <a:ext cx="429384" cy="0"/>
            </a:xfrm>
            <a:prstGeom prst="line">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6" name="直線コネクタ 125"/>
            <p:cNvCxnSpPr/>
            <p:nvPr/>
          </p:nvCxnSpPr>
          <p:spPr>
            <a:xfrm flipH="1">
              <a:off x="2265840" y="5652864"/>
              <a:ext cx="4284" cy="76200"/>
            </a:xfrm>
            <a:prstGeom prst="line">
              <a:avLst/>
            </a:prstGeom>
            <a:ln w="22225">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127" name="テキスト ボックス 126"/>
          <p:cNvSpPr txBox="1"/>
          <p:nvPr/>
        </p:nvSpPr>
        <p:spPr>
          <a:xfrm>
            <a:off x="4371716" y="4797152"/>
            <a:ext cx="622286" cy="246221"/>
          </a:xfrm>
          <a:prstGeom prst="rect">
            <a:avLst/>
          </a:prstGeom>
          <a:noFill/>
        </p:spPr>
        <p:txBody>
          <a:bodyPr wrap="none" rtlCol="0">
            <a:spAutoFit/>
          </a:bodyPr>
          <a:lstStyle/>
          <a:p>
            <a:r>
              <a:rPr kumimoji="1" lang="en-US" altLang="ja-JP" sz="1000" dirty="0" smtClean="0"/>
              <a:t>slp_tsk()</a:t>
            </a:r>
            <a:endParaRPr kumimoji="1" lang="ja-JP" altLang="en-US" sz="1000" dirty="0"/>
          </a:p>
        </p:txBody>
      </p:sp>
      <p:sp>
        <p:nvSpPr>
          <p:cNvPr id="6" name="テキスト ボックス 5"/>
          <p:cNvSpPr txBox="1"/>
          <p:nvPr/>
        </p:nvSpPr>
        <p:spPr>
          <a:xfrm>
            <a:off x="31304" y="26694"/>
            <a:ext cx="1439818" cy="400110"/>
          </a:xfrm>
          <a:prstGeom prst="rect">
            <a:avLst/>
          </a:prstGeom>
          <a:solidFill>
            <a:srgbClr val="FFFF66"/>
          </a:solidFill>
        </p:spPr>
        <p:txBody>
          <a:bodyPr wrap="none" rtlCol="0">
            <a:spAutoFit/>
          </a:bodyPr>
          <a:lstStyle/>
          <a:p>
            <a:r>
              <a:rPr kumimoji="1" lang="en-US" altLang="ja-JP" sz="1000" dirty="0" smtClean="0">
                <a:latin typeface="Meiryo UI" pitchFamily="50" charset="-128"/>
                <a:ea typeface="Meiryo UI" pitchFamily="50" charset="-128"/>
                <a:cs typeface="Meiryo UI" pitchFamily="50" charset="-128"/>
              </a:rPr>
              <a:t>Speed</a:t>
            </a:r>
            <a:r>
              <a:rPr kumimoji="1" lang="ja-JP" altLang="en-US" sz="1000" dirty="0" smtClean="0">
                <a:latin typeface="Meiryo UI" pitchFamily="50" charset="-128"/>
                <a:ea typeface="Meiryo UI" pitchFamily="50" charset="-128"/>
                <a:cs typeface="Meiryo UI" pitchFamily="50" charset="-128"/>
              </a:rPr>
              <a:t> 固定</a:t>
            </a:r>
            <a:endParaRPr kumimoji="1" lang="en-US" altLang="ja-JP" sz="1000" dirty="0" smtClean="0">
              <a:latin typeface="Meiryo UI" pitchFamily="50" charset="-128"/>
              <a:ea typeface="Meiryo UI" pitchFamily="50" charset="-128"/>
              <a:cs typeface="Meiryo UI" pitchFamily="50" charset="-128"/>
            </a:endParaRPr>
          </a:p>
          <a:p>
            <a:r>
              <a:rPr lang="en-US" altLang="ja-JP" sz="1000" dirty="0" smtClean="0">
                <a:latin typeface="Meiryo UI" pitchFamily="50" charset="-128"/>
                <a:ea typeface="Meiryo UI" pitchFamily="50" charset="-128"/>
                <a:cs typeface="Meiryo UI" pitchFamily="50" charset="-128"/>
              </a:rPr>
              <a:t>adc_val_glb</a:t>
            </a:r>
            <a:r>
              <a:rPr lang="ja-JP" altLang="en-US" sz="1000" dirty="0" smtClean="0">
                <a:latin typeface="Meiryo UI" pitchFamily="50" charset="-128"/>
                <a:ea typeface="Meiryo UI" pitchFamily="50" charset="-128"/>
                <a:cs typeface="Meiryo UI" pitchFamily="50" charset="-128"/>
              </a:rPr>
              <a:t> </a:t>
            </a:r>
            <a:r>
              <a:rPr lang="en-US" altLang="ja-JP" sz="1000" dirty="0" smtClean="0">
                <a:latin typeface="Meiryo UI" pitchFamily="50" charset="-128"/>
                <a:ea typeface="Meiryo UI" pitchFamily="50" charset="-128"/>
                <a:cs typeface="Meiryo UI" pitchFamily="50" charset="-128"/>
              </a:rPr>
              <a:t>=</a:t>
            </a:r>
            <a:r>
              <a:rPr lang="ja-JP" altLang="en-US" sz="1000" dirty="0" smtClean="0">
                <a:latin typeface="Meiryo UI" pitchFamily="50" charset="-128"/>
                <a:ea typeface="Meiryo UI" pitchFamily="50" charset="-128"/>
                <a:cs typeface="Meiryo UI" pitchFamily="50" charset="-128"/>
              </a:rPr>
              <a:t> </a:t>
            </a:r>
            <a:r>
              <a:rPr lang="en-US" altLang="ja-JP" sz="1000" dirty="0" smtClean="0">
                <a:latin typeface="Meiryo UI" pitchFamily="50" charset="-128"/>
                <a:ea typeface="Meiryo UI" pitchFamily="50" charset="-128"/>
                <a:cs typeface="Meiryo UI" pitchFamily="50" charset="-128"/>
              </a:rPr>
              <a:t>2000</a:t>
            </a:r>
            <a:endParaRPr kumimoji="1" lang="ja-JP" altLang="en-US" sz="1000" dirty="0">
              <a:latin typeface="Meiryo UI" pitchFamily="50" charset="-128"/>
              <a:ea typeface="Meiryo UI" pitchFamily="50" charset="-128"/>
              <a:cs typeface="Meiryo UI" pitchFamily="50" charset="-128"/>
            </a:endParaRPr>
          </a:p>
        </p:txBody>
      </p:sp>
      <p:sp>
        <p:nvSpPr>
          <p:cNvPr id="128" name="正方形/長方形 127"/>
          <p:cNvSpPr/>
          <p:nvPr/>
        </p:nvSpPr>
        <p:spPr>
          <a:xfrm>
            <a:off x="1280721" y="2586875"/>
            <a:ext cx="92674" cy="4271125"/>
          </a:xfrm>
          <a:prstGeom prst="rect">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cxnSp>
        <p:nvCxnSpPr>
          <p:cNvPr id="66" name="直線矢印コネクタ 65"/>
          <p:cNvCxnSpPr/>
          <p:nvPr/>
        </p:nvCxnSpPr>
        <p:spPr>
          <a:xfrm>
            <a:off x="467544" y="2550046"/>
            <a:ext cx="871527"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29" name="稲妻 128"/>
          <p:cNvSpPr/>
          <p:nvPr/>
        </p:nvSpPr>
        <p:spPr>
          <a:xfrm>
            <a:off x="8649561" y="4295118"/>
            <a:ext cx="187449" cy="211132"/>
          </a:xfrm>
          <a:prstGeom prst="lightningBolt">
            <a:avLst/>
          </a:prstGeom>
          <a:solidFill>
            <a:srgbClr val="FFFF00"/>
          </a:solid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cxnSp>
        <p:nvCxnSpPr>
          <p:cNvPr id="130" name="直線矢印コネクタ 129"/>
          <p:cNvCxnSpPr/>
          <p:nvPr/>
        </p:nvCxnSpPr>
        <p:spPr>
          <a:xfrm>
            <a:off x="6138246" y="2745356"/>
            <a:ext cx="2729270" cy="0"/>
          </a:xfrm>
          <a:prstGeom prst="straightConnector1">
            <a:avLst/>
          </a:prstGeom>
          <a:ln w="22225">
            <a:solidFill>
              <a:schemeClr val="tx1">
                <a:lumMod val="75000"/>
                <a:lumOff val="25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31" name="テキスト ボックス 130"/>
          <p:cNvSpPr txBox="1"/>
          <p:nvPr/>
        </p:nvSpPr>
        <p:spPr>
          <a:xfrm>
            <a:off x="6305548" y="2538297"/>
            <a:ext cx="1305165" cy="246221"/>
          </a:xfrm>
          <a:prstGeom prst="rect">
            <a:avLst/>
          </a:prstGeom>
          <a:noFill/>
        </p:spPr>
        <p:txBody>
          <a:bodyPr wrap="none" rtlCol="0">
            <a:spAutoFit/>
          </a:bodyPr>
          <a:lstStyle/>
          <a:p>
            <a:r>
              <a:rPr kumimoji="1" lang="en-US" altLang="ja-JP" sz="1000" dirty="0" smtClean="0">
                <a:solidFill>
                  <a:schemeClr val="accent6">
                    <a:lumMod val="75000"/>
                  </a:schemeClr>
                </a:solidFill>
              </a:rPr>
              <a:t>state_game =  START </a:t>
            </a:r>
            <a:endParaRPr kumimoji="1" lang="ja-JP" altLang="en-US" sz="1000" dirty="0">
              <a:solidFill>
                <a:schemeClr val="accent6">
                  <a:lumMod val="75000"/>
                </a:schemeClr>
              </a:solidFill>
            </a:endParaRPr>
          </a:p>
        </p:txBody>
      </p:sp>
      <p:cxnSp>
        <p:nvCxnSpPr>
          <p:cNvPr id="132" name="直線矢印コネクタ 131"/>
          <p:cNvCxnSpPr/>
          <p:nvPr/>
        </p:nvCxnSpPr>
        <p:spPr>
          <a:xfrm>
            <a:off x="8114374" y="4748267"/>
            <a:ext cx="763248" cy="0"/>
          </a:xfrm>
          <a:prstGeom prst="straightConnector1">
            <a:avLst/>
          </a:prstGeom>
          <a:ln w="22225">
            <a:solidFill>
              <a:schemeClr val="tx1">
                <a:lumMod val="75000"/>
                <a:lumOff val="25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33" name="テキスト ボックス 132"/>
          <p:cNvSpPr txBox="1"/>
          <p:nvPr/>
        </p:nvSpPr>
        <p:spPr>
          <a:xfrm>
            <a:off x="8048725" y="4457093"/>
            <a:ext cx="1234633" cy="230832"/>
          </a:xfrm>
          <a:prstGeom prst="rect">
            <a:avLst/>
          </a:prstGeom>
          <a:noFill/>
        </p:spPr>
        <p:txBody>
          <a:bodyPr wrap="none" rtlCol="0">
            <a:spAutoFit/>
          </a:bodyPr>
          <a:lstStyle/>
          <a:p>
            <a:r>
              <a:rPr kumimoji="1" lang="en-US" altLang="ja-JP" sz="900" dirty="0" smtClean="0">
                <a:solidFill>
                  <a:schemeClr val="accent6">
                    <a:lumMod val="75000"/>
                  </a:schemeClr>
                </a:solidFill>
              </a:rPr>
              <a:t>sw_cnt = SECOND</a:t>
            </a:r>
            <a:endParaRPr kumimoji="1" lang="ja-JP" altLang="en-US" sz="900" dirty="0">
              <a:solidFill>
                <a:schemeClr val="accent6">
                  <a:lumMod val="75000"/>
                </a:schemeClr>
              </a:solidFill>
            </a:endParaRPr>
          </a:p>
        </p:txBody>
      </p:sp>
      <p:cxnSp>
        <p:nvCxnSpPr>
          <p:cNvPr id="134" name="直線矢印コネクタ 133"/>
          <p:cNvCxnSpPr/>
          <p:nvPr/>
        </p:nvCxnSpPr>
        <p:spPr>
          <a:xfrm>
            <a:off x="7142496" y="4795850"/>
            <a:ext cx="1725020" cy="0"/>
          </a:xfrm>
          <a:prstGeom prst="straightConnector1">
            <a:avLst/>
          </a:prstGeom>
          <a:ln w="22225">
            <a:solidFill>
              <a:schemeClr val="tx1">
                <a:lumMod val="75000"/>
                <a:lumOff val="25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35" name="テキスト ボックス 134"/>
          <p:cNvSpPr txBox="1"/>
          <p:nvPr/>
        </p:nvSpPr>
        <p:spPr>
          <a:xfrm>
            <a:off x="6084448" y="4572934"/>
            <a:ext cx="1976823" cy="230832"/>
          </a:xfrm>
          <a:prstGeom prst="rect">
            <a:avLst/>
          </a:prstGeom>
          <a:noFill/>
        </p:spPr>
        <p:txBody>
          <a:bodyPr wrap="none" rtlCol="0">
            <a:spAutoFit/>
          </a:bodyPr>
          <a:lstStyle/>
          <a:p>
            <a:r>
              <a:rPr kumimoji="1" lang="en-US" altLang="ja-JP" sz="900" dirty="0" smtClean="0">
                <a:solidFill>
                  <a:schemeClr val="accent6">
                    <a:lumMod val="75000"/>
                  </a:schemeClr>
                </a:solidFill>
              </a:rPr>
              <a:t>state_sw_mode =  LEFT_STOP </a:t>
            </a:r>
            <a:endParaRPr kumimoji="1" lang="ja-JP" altLang="en-US" sz="900" dirty="0">
              <a:solidFill>
                <a:schemeClr val="accent6">
                  <a:lumMod val="75000"/>
                </a:schemeClr>
              </a:solidFill>
            </a:endParaRPr>
          </a:p>
        </p:txBody>
      </p:sp>
      <p:sp>
        <p:nvSpPr>
          <p:cNvPr id="7" name="角丸四角形 6"/>
          <p:cNvSpPr/>
          <p:nvPr/>
        </p:nvSpPr>
        <p:spPr>
          <a:xfrm>
            <a:off x="1879509" y="3965342"/>
            <a:ext cx="3210483" cy="1263858"/>
          </a:xfrm>
          <a:prstGeom prst="roundRect">
            <a:avLst/>
          </a:prstGeom>
          <a:noFill/>
          <a:ln w="127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106" name="角丸四角形 105"/>
          <p:cNvSpPr/>
          <p:nvPr/>
        </p:nvSpPr>
        <p:spPr>
          <a:xfrm>
            <a:off x="1889774" y="3524329"/>
            <a:ext cx="3210483" cy="439832"/>
          </a:xfrm>
          <a:prstGeom prst="roundRect">
            <a:avLst/>
          </a:prstGeom>
          <a:noFill/>
          <a:ln w="1270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cxnSp>
        <p:nvCxnSpPr>
          <p:cNvPr id="107" name="直線矢印コネクタ 106"/>
          <p:cNvCxnSpPr/>
          <p:nvPr/>
        </p:nvCxnSpPr>
        <p:spPr>
          <a:xfrm>
            <a:off x="4693012" y="4395977"/>
            <a:ext cx="2463012" cy="5335"/>
          </a:xfrm>
          <a:prstGeom prst="straightConnector1">
            <a:avLst/>
          </a:prstGeom>
          <a:ln w="22225">
            <a:solidFill>
              <a:schemeClr val="accent4">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08" name="テキスト ボックス 107"/>
          <p:cNvSpPr txBox="1"/>
          <p:nvPr/>
        </p:nvSpPr>
        <p:spPr>
          <a:xfrm>
            <a:off x="5220072" y="4149080"/>
            <a:ext cx="1529586" cy="246221"/>
          </a:xfrm>
          <a:prstGeom prst="rect">
            <a:avLst/>
          </a:prstGeom>
          <a:noFill/>
        </p:spPr>
        <p:txBody>
          <a:bodyPr wrap="none" rtlCol="0">
            <a:spAutoFit/>
          </a:bodyPr>
          <a:lstStyle/>
          <a:p>
            <a:r>
              <a:rPr kumimoji="1" lang="en-US" altLang="ja-JP" sz="1000" dirty="0" smtClean="0">
                <a:solidFill>
                  <a:schemeClr val="accent6">
                    <a:lumMod val="75000"/>
                  </a:schemeClr>
                </a:solidFill>
              </a:rPr>
              <a:t>state_sw_mode  value </a:t>
            </a:r>
            <a:r>
              <a:rPr lang="en-US" altLang="ja-JP" sz="1000" dirty="0" smtClean="0">
                <a:solidFill>
                  <a:schemeClr val="accent6">
                    <a:lumMod val="75000"/>
                  </a:schemeClr>
                </a:solidFill>
              </a:rPr>
              <a:t>??</a:t>
            </a:r>
            <a:r>
              <a:rPr kumimoji="1" lang="en-US" altLang="ja-JP" sz="1000" dirty="0" smtClean="0">
                <a:solidFill>
                  <a:schemeClr val="accent6">
                    <a:lumMod val="75000"/>
                  </a:schemeClr>
                </a:solidFill>
              </a:rPr>
              <a:t> </a:t>
            </a:r>
            <a:endParaRPr kumimoji="1" lang="ja-JP" altLang="en-US" sz="1000" dirty="0">
              <a:solidFill>
                <a:schemeClr val="accent6">
                  <a:lumMod val="75000"/>
                </a:schemeClr>
              </a:solidFill>
            </a:endParaRPr>
          </a:p>
        </p:txBody>
      </p:sp>
      <p:sp>
        <p:nvSpPr>
          <p:cNvPr id="14" name="角丸四角形 13"/>
          <p:cNvSpPr/>
          <p:nvPr/>
        </p:nvSpPr>
        <p:spPr>
          <a:xfrm>
            <a:off x="1735493" y="3356992"/>
            <a:ext cx="3484579" cy="1990426"/>
          </a:xfrm>
          <a:prstGeom prst="roundRect">
            <a:avLst/>
          </a:prstGeom>
          <a:noFill/>
          <a:ln>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sp>
        <p:nvSpPr>
          <p:cNvPr id="15" name="テキスト ボックス 14"/>
          <p:cNvSpPr txBox="1"/>
          <p:nvPr/>
        </p:nvSpPr>
        <p:spPr>
          <a:xfrm>
            <a:off x="1530451" y="3158484"/>
            <a:ext cx="1047082" cy="338554"/>
          </a:xfrm>
          <a:prstGeom prst="rect">
            <a:avLst/>
          </a:prstGeom>
          <a:solidFill>
            <a:srgbClr val="CCFFCC"/>
          </a:solidFill>
        </p:spPr>
        <p:txBody>
          <a:bodyPr wrap="none" rtlCol="0">
            <a:spAutoFit/>
          </a:bodyPr>
          <a:lstStyle/>
          <a:p>
            <a:r>
              <a:rPr kumimoji="1" lang="en-US" altLang="ja-JP" sz="1600" dirty="0" smtClean="0"/>
              <a:t>50ms</a:t>
            </a:r>
            <a:r>
              <a:rPr kumimoji="1" lang="ja-JP" altLang="en-US" sz="1600" dirty="0" smtClean="0"/>
              <a:t>周期</a:t>
            </a:r>
            <a:endParaRPr kumimoji="1" lang="ja-JP" altLang="en-US" sz="1600" dirty="0"/>
          </a:p>
        </p:txBody>
      </p:sp>
      <p:sp>
        <p:nvSpPr>
          <p:cNvPr id="136" name="稲妻 135"/>
          <p:cNvSpPr/>
          <p:nvPr/>
        </p:nvSpPr>
        <p:spPr>
          <a:xfrm>
            <a:off x="8625828" y="4849179"/>
            <a:ext cx="187449" cy="211132"/>
          </a:xfrm>
          <a:prstGeom prst="lightningBolt">
            <a:avLst/>
          </a:prstGeom>
          <a:solidFill>
            <a:srgbClr val="FFFF00"/>
          </a:solid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cxnSp>
        <p:nvCxnSpPr>
          <p:cNvPr id="137" name="直線矢印コネクタ 136"/>
          <p:cNvCxnSpPr/>
          <p:nvPr/>
        </p:nvCxnSpPr>
        <p:spPr>
          <a:xfrm>
            <a:off x="8090641" y="5302328"/>
            <a:ext cx="763248" cy="0"/>
          </a:xfrm>
          <a:prstGeom prst="straightConnector1">
            <a:avLst/>
          </a:prstGeom>
          <a:ln w="22225">
            <a:solidFill>
              <a:schemeClr val="tx1">
                <a:lumMod val="75000"/>
                <a:lumOff val="25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38" name="テキスト ボックス 137"/>
          <p:cNvSpPr txBox="1"/>
          <p:nvPr/>
        </p:nvSpPr>
        <p:spPr>
          <a:xfrm>
            <a:off x="8024992" y="5011154"/>
            <a:ext cx="1125629" cy="230832"/>
          </a:xfrm>
          <a:prstGeom prst="rect">
            <a:avLst/>
          </a:prstGeom>
          <a:noFill/>
        </p:spPr>
        <p:txBody>
          <a:bodyPr wrap="none" rtlCol="0">
            <a:spAutoFit/>
          </a:bodyPr>
          <a:lstStyle/>
          <a:p>
            <a:r>
              <a:rPr kumimoji="1" lang="en-US" altLang="ja-JP" sz="900" dirty="0" smtClean="0">
                <a:solidFill>
                  <a:schemeClr val="accent6">
                    <a:lumMod val="75000"/>
                  </a:schemeClr>
                </a:solidFill>
              </a:rPr>
              <a:t>sw_cnt = THIRD</a:t>
            </a:r>
            <a:endParaRPr kumimoji="1" lang="ja-JP" altLang="en-US" sz="900" dirty="0">
              <a:solidFill>
                <a:schemeClr val="accent6">
                  <a:lumMod val="75000"/>
                </a:schemeClr>
              </a:solidFill>
            </a:endParaRPr>
          </a:p>
        </p:txBody>
      </p:sp>
      <p:cxnSp>
        <p:nvCxnSpPr>
          <p:cNvPr id="139" name="直線矢印コネクタ 138"/>
          <p:cNvCxnSpPr/>
          <p:nvPr/>
        </p:nvCxnSpPr>
        <p:spPr>
          <a:xfrm>
            <a:off x="7118763" y="5349911"/>
            <a:ext cx="1725020" cy="0"/>
          </a:xfrm>
          <a:prstGeom prst="straightConnector1">
            <a:avLst/>
          </a:prstGeom>
          <a:ln w="22225">
            <a:solidFill>
              <a:schemeClr val="tx1">
                <a:lumMod val="75000"/>
                <a:lumOff val="25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40" name="テキスト ボックス 139"/>
          <p:cNvSpPr txBox="1"/>
          <p:nvPr/>
        </p:nvSpPr>
        <p:spPr>
          <a:xfrm>
            <a:off x="6086827" y="5126995"/>
            <a:ext cx="2157963" cy="230832"/>
          </a:xfrm>
          <a:prstGeom prst="rect">
            <a:avLst/>
          </a:prstGeom>
          <a:noFill/>
        </p:spPr>
        <p:txBody>
          <a:bodyPr wrap="none" rtlCol="0">
            <a:spAutoFit/>
          </a:bodyPr>
          <a:lstStyle/>
          <a:p>
            <a:r>
              <a:rPr kumimoji="1" lang="en-US" altLang="ja-JP" sz="900" dirty="0" smtClean="0">
                <a:solidFill>
                  <a:schemeClr val="accent6">
                    <a:lumMod val="75000"/>
                  </a:schemeClr>
                </a:solidFill>
              </a:rPr>
              <a:t>state_sw_mode =  </a:t>
            </a:r>
            <a:r>
              <a:rPr lang="en-US" altLang="ja-JP" sz="900" dirty="0" smtClean="0">
                <a:solidFill>
                  <a:schemeClr val="accent6">
                    <a:lumMod val="75000"/>
                  </a:schemeClr>
                </a:solidFill>
              </a:rPr>
              <a:t>CENTER</a:t>
            </a:r>
            <a:r>
              <a:rPr kumimoji="1" lang="en-US" altLang="ja-JP" sz="900" dirty="0" smtClean="0">
                <a:solidFill>
                  <a:schemeClr val="accent6">
                    <a:lumMod val="75000"/>
                  </a:schemeClr>
                </a:solidFill>
              </a:rPr>
              <a:t>_STOP </a:t>
            </a:r>
            <a:endParaRPr kumimoji="1" lang="ja-JP" altLang="en-US" sz="900" dirty="0">
              <a:solidFill>
                <a:schemeClr val="accent6">
                  <a:lumMod val="75000"/>
                </a:schemeClr>
              </a:solidFill>
            </a:endParaRPr>
          </a:p>
        </p:txBody>
      </p:sp>
      <p:sp>
        <p:nvSpPr>
          <p:cNvPr id="141" name="稲妻 140"/>
          <p:cNvSpPr/>
          <p:nvPr/>
        </p:nvSpPr>
        <p:spPr>
          <a:xfrm>
            <a:off x="8623169" y="5425243"/>
            <a:ext cx="187449" cy="211132"/>
          </a:xfrm>
          <a:prstGeom prst="lightningBolt">
            <a:avLst/>
          </a:prstGeom>
          <a:solidFill>
            <a:srgbClr val="FFFF00"/>
          </a:solid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000" dirty="0" err="1" smtClean="0">
              <a:solidFill>
                <a:schemeClr val="tx1">
                  <a:lumMod val="75000"/>
                  <a:lumOff val="25000"/>
                </a:schemeClr>
              </a:solidFill>
            </a:endParaRPr>
          </a:p>
        </p:txBody>
      </p:sp>
      <p:cxnSp>
        <p:nvCxnSpPr>
          <p:cNvPr id="142" name="直線矢印コネクタ 141"/>
          <p:cNvCxnSpPr/>
          <p:nvPr/>
        </p:nvCxnSpPr>
        <p:spPr>
          <a:xfrm>
            <a:off x="8087982" y="5878392"/>
            <a:ext cx="763248" cy="0"/>
          </a:xfrm>
          <a:prstGeom prst="straightConnector1">
            <a:avLst/>
          </a:prstGeom>
          <a:ln w="22225">
            <a:solidFill>
              <a:schemeClr val="tx1">
                <a:lumMod val="75000"/>
                <a:lumOff val="25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43" name="テキスト ボックス 142"/>
          <p:cNvSpPr txBox="1"/>
          <p:nvPr/>
        </p:nvSpPr>
        <p:spPr>
          <a:xfrm>
            <a:off x="8022333" y="5587218"/>
            <a:ext cx="1229824" cy="230832"/>
          </a:xfrm>
          <a:prstGeom prst="rect">
            <a:avLst/>
          </a:prstGeom>
          <a:noFill/>
        </p:spPr>
        <p:txBody>
          <a:bodyPr wrap="none" rtlCol="0">
            <a:spAutoFit/>
          </a:bodyPr>
          <a:lstStyle/>
          <a:p>
            <a:r>
              <a:rPr kumimoji="1" lang="en-US" altLang="ja-JP" sz="900" dirty="0" smtClean="0">
                <a:solidFill>
                  <a:schemeClr val="accent6">
                    <a:lumMod val="75000"/>
                  </a:schemeClr>
                </a:solidFill>
              </a:rPr>
              <a:t>sw_cnt = FOURTH</a:t>
            </a:r>
            <a:endParaRPr kumimoji="1" lang="ja-JP" altLang="en-US" sz="900" dirty="0">
              <a:solidFill>
                <a:schemeClr val="accent6">
                  <a:lumMod val="75000"/>
                </a:schemeClr>
              </a:solidFill>
            </a:endParaRPr>
          </a:p>
        </p:txBody>
      </p:sp>
      <p:cxnSp>
        <p:nvCxnSpPr>
          <p:cNvPr id="144" name="直線矢印コネクタ 143"/>
          <p:cNvCxnSpPr/>
          <p:nvPr/>
        </p:nvCxnSpPr>
        <p:spPr>
          <a:xfrm>
            <a:off x="7116104" y="5925975"/>
            <a:ext cx="1725020" cy="0"/>
          </a:xfrm>
          <a:prstGeom prst="straightConnector1">
            <a:avLst/>
          </a:prstGeom>
          <a:ln w="22225">
            <a:solidFill>
              <a:schemeClr val="tx1">
                <a:lumMod val="75000"/>
                <a:lumOff val="25000"/>
              </a:schemeClr>
            </a:solidFill>
            <a:headEnd type="arrow"/>
            <a:tailEnd type="none"/>
          </a:ln>
        </p:spPr>
        <p:style>
          <a:lnRef idx="1">
            <a:schemeClr val="accent1"/>
          </a:lnRef>
          <a:fillRef idx="0">
            <a:schemeClr val="accent1"/>
          </a:fillRef>
          <a:effectRef idx="0">
            <a:schemeClr val="accent1"/>
          </a:effectRef>
          <a:fontRef idx="minor">
            <a:schemeClr val="tx1"/>
          </a:fontRef>
        </p:style>
      </p:cxnSp>
      <p:sp>
        <p:nvSpPr>
          <p:cNvPr id="145" name="テキスト ボックス 144"/>
          <p:cNvSpPr txBox="1"/>
          <p:nvPr/>
        </p:nvSpPr>
        <p:spPr>
          <a:xfrm>
            <a:off x="6084168" y="5703059"/>
            <a:ext cx="2071401" cy="230832"/>
          </a:xfrm>
          <a:prstGeom prst="rect">
            <a:avLst/>
          </a:prstGeom>
          <a:noFill/>
        </p:spPr>
        <p:txBody>
          <a:bodyPr wrap="none" rtlCol="0">
            <a:spAutoFit/>
          </a:bodyPr>
          <a:lstStyle/>
          <a:p>
            <a:r>
              <a:rPr kumimoji="1" lang="en-US" altLang="ja-JP" sz="900" dirty="0" smtClean="0">
                <a:solidFill>
                  <a:schemeClr val="accent6">
                    <a:lumMod val="75000"/>
                  </a:schemeClr>
                </a:solidFill>
              </a:rPr>
              <a:t>state_sw_mode =  </a:t>
            </a:r>
            <a:r>
              <a:rPr lang="en-US" altLang="ja-JP" sz="900" dirty="0" smtClean="0">
                <a:solidFill>
                  <a:schemeClr val="accent6">
                    <a:lumMod val="75000"/>
                  </a:schemeClr>
                </a:solidFill>
              </a:rPr>
              <a:t>RIGHT</a:t>
            </a:r>
            <a:r>
              <a:rPr kumimoji="1" lang="en-US" altLang="ja-JP" sz="900" dirty="0" smtClean="0">
                <a:solidFill>
                  <a:schemeClr val="accent6">
                    <a:lumMod val="75000"/>
                  </a:schemeClr>
                </a:solidFill>
              </a:rPr>
              <a:t>_STOP </a:t>
            </a:r>
            <a:endParaRPr kumimoji="1" lang="ja-JP" altLang="en-US" sz="900" dirty="0">
              <a:solidFill>
                <a:schemeClr val="accent6">
                  <a:lumMod val="75000"/>
                </a:schemeClr>
              </a:solidFill>
            </a:endParaRPr>
          </a:p>
        </p:txBody>
      </p:sp>
      <p:cxnSp>
        <p:nvCxnSpPr>
          <p:cNvPr id="146" name="直線矢印コネクタ 145"/>
          <p:cNvCxnSpPr/>
          <p:nvPr/>
        </p:nvCxnSpPr>
        <p:spPr>
          <a:xfrm>
            <a:off x="1393081" y="6116197"/>
            <a:ext cx="5747314" cy="0"/>
          </a:xfrm>
          <a:prstGeom prst="straightConnector1">
            <a:avLst/>
          </a:prstGeom>
          <a:ln w="22225">
            <a:solidFill>
              <a:schemeClr val="accent4">
                <a:lumMod val="75000"/>
              </a:schemeClr>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147" name="テキスト ボックス 146"/>
          <p:cNvSpPr txBox="1"/>
          <p:nvPr/>
        </p:nvSpPr>
        <p:spPr>
          <a:xfrm>
            <a:off x="2974389" y="5884404"/>
            <a:ext cx="2026517" cy="246221"/>
          </a:xfrm>
          <a:prstGeom prst="rect">
            <a:avLst/>
          </a:prstGeom>
          <a:noFill/>
        </p:spPr>
        <p:txBody>
          <a:bodyPr wrap="none" rtlCol="0">
            <a:spAutoFit/>
          </a:bodyPr>
          <a:lstStyle/>
          <a:p>
            <a:r>
              <a:rPr kumimoji="1" lang="en-US" altLang="ja-JP" sz="1000" b="1" dirty="0" smtClean="0">
                <a:solidFill>
                  <a:srgbClr val="FF0066"/>
                </a:solidFill>
              </a:rPr>
              <a:t>if  state_sw_mode == RIGHT_STOP</a:t>
            </a:r>
            <a:endParaRPr kumimoji="1" lang="ja-JP" altLang="en-US" sz="1000" b="1" dirty="0">
              <a:solidFill>
                <a:srgbClr val="FF0066"/>
              </a:solidFill>
            </a:endParaRPr>
          </a:p>
        </p:txBody>
      </p:sp>
      <p:sp>
        <p:nvSpPr>
          <p:cNvPr id="148" name="テキスト ボックス 147"/>
          <p:cNvSpPr txBox="1"/>
          <p:nvPr/>
        </p:nvSpPr>
        <p:spPr>
          <a:xfrm>
            <a:off x="1466491" y="5869976"/>
            <a:ext cx="1656223" cy="230832"/>
          </a:xfrm>
          <a:prstGeom prst="rect">
            <a:avLst/>
          </a:prstGeom>
          <a:noFill/>
        </p:spPr>
        <p:txBody>
          <a:bodyPr wrap="none" rtlCol="0">
            <a:spAutoFit/>
          </a:bodyPr>
          <a:lstStyle/>
          <a:p>
            <a:r>
              <a:rPr kumimoji="1" lang="en-US" altLang="ja-JP" sz="900" dirty="0" smtClean="0">
                <a:solidFill>
                  <a:schemeClr val="accent6">
                    <a:lumMod val="75000"/>
                  </a:schemeClr>
                </a:solidFill>
              </a:rPr>
              <a:t>state_sw_mode  value </a:t>
            </a:r>
            <a:r>
              <a:rPr lang="en-US" altLang="ja-JP" sz="900" dirty="0" smtClean="0">
                <a:solidFill>
                  <a:schemeClr val="accent6">
                    <a:lumMod val="75000"/>
                  </a:schemeClr>
                </a:solidFill>
              </a:rPr>
              <a:t>??</a:t>
            </a:r>
            <a:r>
              <a:rPr kumimoji="1" lang="en-US" altLang="ja-JP" sz="900" dirty="0" smtClean="0">
                <a:solidFill>
                  <a:schemeClr val="accent6">
                    <a:lumMod val="75000"/>
                  </a:schemeClr>
                </a:solidFill>
              </a:rPr>
              <a:t> </a:t>
            </a:r>
            <a:endParaRPr kumimoji="1" lang="ja-JP" altLang="en-US" sz="900" dirty="0">
              <a:solidFill>
                <a:schemeClr val="accent6">
                  <a:lumMod val="75000"/>
                </a:schemeClr>
              </a:solidFill>
            </a:endParaRPr>
          </a:p>
        </p:txBody>
      </p:sp>
      <p:cxnSp>
        <p:nvCxnSpPr>
          <p:cNvPr id="149" name="直線矢印コネクタ 148"/>
          <p:cNvCxnSpPr/>
          <p:nvPr/>
        </p:nvCxnSpPr>
        <p:spPr>
          <a:xfrm flipV="1">
            <a:off x="1373395" y="6276618"/>
            <a:ext cx="4800711" cy="237"/>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0" name="テキスト ボックス 149"/>
          <p:cNvSpPr txBox="1"/>
          <p:nvPr/>
        </p:nvSpPr>
        <p:spPr>
          <a:xfrm>
            <a:off x="4854328" y="6057436"/>
            <a:ext cx="1425390" cy="230832"/>
          </a:xfrm>
          <a:prstGeom prst="rect">
            <a:avLst/>
          </a:prstGeom>
          <a:noFill/>
        </p:spPr>
        <p:txBody>
          <a:bodyPr wrap="none" rtlCol="0">
            <a:spAutoFit/>
          </a:bodyPr>
          <a:lstStyle/>
          <a:p>
            <a:r>
              <a:rPr kumimoji="1" lang="en-US" altLang="ja-JP" sz="900" dirty="0" smtClean="0">
                <a:solidFill>
                  <a:schemeClr val="accent6">
                    <a:lumMod val="75000"/>
                  </a:schemeClr>
                </a:solidFill>
              </a:rPr>
              <a:t>state_game = FINISH</a:t>
            </a:r>
            <a:endParaRPr kumimoji="1" lang="ja-JP" altLang="en-US" sz="900" dirty="0">
              <a:solidFill>
                <a:schemeClr val="accent6">
                  <a:lumMod val="75000"/>
                </a:schemeClr>
              </a:solidFill>
            </a:endParaRPr>
          </a:p>
        </p:txBody>
      </p:sp>
      <p:cxnSp>
        <p:nvCxnSpPr>
          <p:cNvPr id="151" name="直線矢印コネクタ 150"/>
          <p:cNvCxnSpPr/>
          <p:nvPr/>
        </p:nvCxnSpPr>
        <p:spPr>
          <a:xfrm>
            <a:off x="1385718" y="6408281"/>
            <a:ext cx="1982316"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2" name="テキスト ボックス 151"/>
          <p:cNvSpPr txBox="1"/>
          <p:nvPr/>
        </p:nvSpPr>
        <p:spPr>
          <a:xfrm>
            <a:off x="2635951" y="6207115"/>
            <a:ext cx="652743" cy="246221"/>
          </a:xfrm>
          <a:prstGeom prst="rect">
            <a:avLst/>
          </a:prstGeom>
          <a:noFill/>
        </p:spPr>
        <p:txBody>
          <a:bodyPr wrap="none" rtlCol="0">
            <a:spAutoFit/>
          </a:bodyPr>
          <a:lstStyle/>
          <a:p>
            <a:r>
              <a:rPr lang="en-US" altLang="ja-JP" sz="1000" dirty="0" smtClean="0"/>
              <a:t>stp</a:t>
            </a:r>
            <a:r>
              <a:rPr kumimoji="1" lang="en-US" altLang="ja-JP" sz="1000" dirty="0" smtClean="0"/>
              <a:t>_cyc()</a:t>
            </a:r>
            <a:endParaRPr kumimoji="1" lang="ja-JP" altLang="en-US" sz="1000" dirty="0"/>
          </a:p>
        </p:txBody>
      </p:sp>
      <p:cxnSp>
        <p:nvCxnSpPr>
          <p:cNvPr id="153" name="直線矢印コネクタ 152"/>
          <p:cNvCxnSpPr/>
          <p:nvPr/>
        </p:nvCxnSpPr>
        <p:spPr>
          <a:xfrm>
            <a:off x="1403648" y="6510486"/>
            <a:ext cx="3716221"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4" name="テキスト ボックス 153"/>
          <p:cNvSpPr txBox="1"/>
          <p:nvPr/>
        </p:nvSpPr>
        <p:spPr>
          <a:xfrm>
            <a:off x="4427984" y="6309320"/>
            <a:ext cx="630301" cy="246221"/>
          </a:xfrm>
          <a:prstGeom prst="rect">
            <a:avLst/>
          </a:prstGeom>
          <a:noFill/>
        </p:spPr>
        <p:txBody>
          <a:bodyPr wrap="none" rtlCol="0">
            <a:spAutoFit/>
          </a:bodyPr>
          <a:lstStyle/>
          <a:p>
            <a:r>
              <a:rPr kumimoji="1" lang="en-US" altLang="ja-JP" sz="1000" dirty="0" smtClean="0"/>
              <a:t>sta_tsk()</a:t>
            </a:r>
            <a:endParaRPr kumimoji="1" lang="ja-JP" altLang="en-US" sz="1000" dirty="0"/>
          </a:p>
        </p:txBody>
      </p:sp>
      <p:cxnSp>
        <p:nvCxnSpPr>
          <p:cNvPr id="155" name="直線矢印コネクタ 154"/>
          <p:cNvCxnSpPr/>
          <p:nvPr/>
        </p:nvCxnSpPr>
        <p:spPr>
          <a:xfrm>
            <a:off x="1378791" y="6699125"/>
            <a:ext cx="4788826" cy="0"/>
          </a:xfrm>
          <a:prstGeom prst="straightConnector1">
            <a:avLst/>
          </a:prstGeom>
          <a:ln w="22225">
            <a:solidFill>
              <a:schemeClr val="tx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6" name="テキスト ボックス 155"/>
          <p:cNvSpPr txBox="1"/>
          <p:nvPr/>
        </p:nvSpPr>
        <p:spPr>
          <a:xfrm>
            <a:off x="4735281" y="6470978"/>
            <a:ext cx="1568058" cy="230832"/>
          </a:xfrm>
          <a:prstGeom prst="rect">
            <a:avLst/>
          </a:prstGeom>
          <a:noFill/>
        </p:spPr>
        <p:txBody>
          <a:bodyPr wrap="none" rtlCol="0">
            <a:spAutoFit/>
          </a:bodyPr>
          <a:lstStyle/>
          <a:p>
            <a:r>
              <a:rPr kumimoji="1" lang="en-US" altLang="ja-JP" sz="900" dirty="0" smtClean="0">
                <a:solidFill>
                  <a:schemeClr val="accent6">
                    <a:lumMod val="75000"/>
                  </a:schemeClr>
                </a:solidFill>
              </a:rPr>
              <a:t>state_game = STANDBY</a:t>
            </a:r>
            <a:endParaRPr kumimoji="1" lang="ja-JP" altLang="en-US" sz="900" dirty="0">
              <a:solidFill>
                <a:schemeClr val="accent6">
                  <a:lumMod val="75000"/>
                </a:schemeClr>
              </a:solidFill>
            </a:endParaRPr>
          </a:p>
        </p:txBody>
      </p:sp>
      <p:sp>
        <p:nvSpPr>
          <p:cNvPr id="100" name="テキスト ボックス 99"/>
          <p:cNvSpPr txBox="1"/>
          <p:nvPr/>
        </p:nvSpPr>
        <p:spPr>
          <a:xfrm>
            <a:off x="1530451" y="4001202"/>
            <a:ext cx="1792601" cy="400110"/>
          </a:xfrm>
          <a:prstGeom prst="rect">
            <a:avLst/>
          </a:prstGeom>
          <a:noFill/>
        </p:spPr>
        <p:txBody>
          <a:bodyPr wrap="square" rtlCol="0">
            <a:spAutoFit/>
          </a:bodyPr>
          <a:lstStyle/>
          <a:p>
            <a:pPr algn="r"/>
            <a:r>
              <a:rPr lang="en-US" altLang="ja-JP" sz="1000" b="1" dirty="0" smtClean="0">
                <a:solidFill>
                  <a:srgbClr val="FF0066"/>
                </a:solidFill>
              </a:rPr>
              <a:t>if  speed_counter == 0</a:t>
            </a:r>
          </a:p>
          <a:p>
            <a:pPr algn="r"/>
            <a:r>
              <a:rPr kumimoji="1" lang="ja-JP" altLang="en-US" sz="1000" b="1" dirty="0" smtClean="0">
                <a:solidFill>
                  <a:srgbClr val="FF0066"/>
                </a:solidFill>
              </a:rPr>
              <a:t>（</a:t>
            </a:r>
            <a:r>
              <a:rPr kumimoji="1" lang="en-US" altLang="ja-JP" sz="1000" b="1" dirty="0" smtClean="0">
                <a:solidFill>
                  <a:srgbClr val="FF0066"/>
                </a:solidFill>
              </a:rPr>
              <a:t>250ms </a:t>
            </a:r>
            <a:r>
              <a:rPr kumimoji="1" lang="ja-JP" altLang="en-US" sz="1000" b="1" dirty="0" smtClean="0">
                <a:solidFill>
                  <a:srgbClr val="FF0066"/>
                </a:solidFill>
              </a:rPr>
              <a:t>後）</a:t>
            </a:r>
            <a:endParaRPr kumimoji="1" lang="ja-JP" altLang="en-US" sz="1000" b="1" dirty="0">
              <a:solidFill>
                <a:srgbClr val="FF0066"/>
              </a:solidFill>
            </a:endParaRPr>
          </a:p>
        </p:txBody>
      </p:sp>
      <p:sp>
        <p:nvSpPr>
          <p:cNvPr id="105" name="テキスト ボックス 104"/>
          <p:cNvSpPr txBox="1"/>
          <p:nvPr/>
        </p:nvSpPr>
        <p:spPr>
          <a:xfrm>
            <a:off x="1530451" y="3573016"/>
            <a:ext cx="1790518" cy="400110"/>
          </a:xfrm>
          <a:prstGeom prst="rect">
            <a:avLst/>
          </a:prstGeom>
          <a:noFill/>
        </p:spPr>
        <p:txBody>
          <a:bodyPr wrap="square" rtlCol="0">
            <a:spAutoFit/>
          </a:bodyPr>
          <a:lstStyle/>
          <a:p>
            <a:pPr algn="r"/>
            <a:r>
              <a:rPr lang="en-US" altLang="ja-JP" sz="1000" b="1" dirty="0" smtClean="0">
                <a:solidFill>
                  <a:srgbClr val="FF0066"/>
                </a:solidFill>
              </a:rPr>
              <a:t>if  speed_counter != 0</a:t>
            </a:r>
          </a:p>
          <a:p>
            <a:pPr algn="r"/>
            <a:r>
              <a:rPr kumimoji="1" lang="ja-JP" altLang="en-US" sz="1000" b="1" dirty="0" smtClean="0">
                <a:solidFill>
                  <a:srgbClr val="FF0066"/>
                </a:solidFill>
              </a:rPr>
              <a:t>（</a:t>
            </a:r>
            <a:r>
              <a:rPr kumimoji="1" lang="en-US" altLang="ja-JP" sz="1000" b="1" dirty="0" smtClean="0">
                <a:solidFill>
                  <a:srgbClr val="FF0066"/>
                </a:solidFill>
              </a:rPr>
              <a:t>250ms </a:t>
            </a:r>
            <a:r>
              <a:rPr kumimoji="1" lang="ja-JP" altLang="en-US" sz="1000" b="1" dirty="0" smtClean="0">
                <a:solidFill>
                  <a:srgbClr val="FF0066"/>
                </a:solidFill>
              </a:rPr>
              <a:t>後）</a:t>
            </a:r>
            <a:endParaRPr kumimoji="1" lang="ja-JP" altLang="en-US" sz="1000" b="1" dirty="0">
              <a:solidFill>
                <a:srgbClr val="FF0066"/>
              </a:solidFill>
            </a:endParaRPr>
          </a:p>
        </p:txBody>
      </p:sp>
      <p:sp>
        <p:nvSpPr>
          <p:cNvPr id="12" name="テキスト ボックス 11"/>
          <p:cNvSpPr txBox="1"/>
          <p:nvPr/>
        </p:nvSpPr>
        <p:spPr>
          <a:xfrm>
            <a:off x="107504" y="6408281"/>
            <a:ext cx="646331" cy="369332"/>
          </a:xfrm>
          <a:prstGeom prst="rect">
            <a:avLst/>
          </a:prstGeom>
          <a:solidFill>
            <a:srgbClr val="FF00FF"/>
          </a:solidFill>
        </p:spPr>
        <p:txBody>
          <a:bodyPr wrap="none" rtlCol="0">
            <a:spAutoFit/>
          </a:bodyPr>
          <a:lstStyle/>
          <a:p>
            <a:r>
              <a:rPr kumimoji="1" lang="ja-JP" altLang="en-US" dirty="0" smtClean="0">
                <a:solidFill>
                  <a:srgbClr val="FFCCFF"/>
                </a:solidFill>
              </a:rPr>
              <a:t>追加</a:t>
            </a:r>
            <a:endParaRPr kumimoji="1" lang="ja-JP" altLang="en-US" dirty="0">
              <a:solidFill>
                <a:srgbClr val="FFCCFF"/>
              </a:solidFill>
            </a:endParaRPr>
          </a:p>
        </p:txBody>
      </p:sp>
    </p:spTree>
    <p:extLst>
      <p:ext uri="{BB962C8B-B14F-4D97-AF65-F5344CB8AC3E}">
        <p14:creationId xmlns:p14="http://schemas.microsoft.com/office/powerpoint/2010/main" val="3449695157"/>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158659"/>
            <a:ext cx="3375100"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10</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総合演習 音楽プレーヤ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593714"/>
            <a:ext cx="8803639" cy="584105"/>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fr-FR" altLang="ja-JP" sz="1700" dirty="0"/>
              <a:t>C:\ut_realos\utkernel\7-M\uT-Kernel_Samples\app_music_player</a:t>
            </a:r>
            <a:endParaRPr lang="ja-JP" altLang="ja-JP" sz="1700" dirty="0"/>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751" y="3083619"/>
            <a:ext cx="4505026" cy="3379147"/>
          </a:xfrm>
          <a:prstGeom prst="rect">
            <a:avLst/>
          </a:prstGeom>
        </p:spPr>
      </p:pic>
      <p:sp>
        <p:nvSpPr>
          <p:cNvPr id="8" name="正方形/長方形 7"/>
          <p:cNvSpPr/>
          <p:nvPr/>
        </p:nvSpPr>
        <p:spPr>
          <a:xfrm>
            <a:off x="2171729" y="5025378"/>
            <a:ext cx="253091" cy="151842"/>
          </a:xfrm>
          <a:prstGeom prst="rect">
            <a:avLst/>
          </a:pr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lang="ja-JP" altLang="en-US" sz="700" dirty="0" err="1">
              <a:solidFill>
                <a:schemeClr val="tx1">
                  <a:lumMod val="75000"/>
                  <a:lumOff val="25000"/>
                </a:schemeClr>
              </a:solidFill>
            </a:endParaRPr>
          </a:p>
        </p:txBody>
      </p:sp>
      <p:sp>
        <p:nvSpPr>
          <p:cNvPr id="9" name="正方形/長方形 8"/>
          <p:cNvSpPr/>
          <p:nvPr/>
        </p:nvSpPr>
        <p:spPr>
          <a:xfrm>
            <a:off x="2023431" y="5827955"/>
            <a:ext cx="337589" cy="302171"/>
          </a:xfrm>
          <a:prstGeom prst="rect">
            <a:avLst/>
          </a:pr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lang="ja-JP" altLang="en-US" sz="700" dirty="0" err="1">
              <a:solidFill>
                <a:schemeClr val="tx1">
                  <a:lumMod val="75000"/>
                  <a:lumOff val="25000"/>
                </a:schemeClr>
              </a:solidFill>
            </a:endParaRPr>
          </a:p>
        </p:txBody>
      </p:sp>
      <p:sp>
        <p:nvSpPr>
          <p:cNvPr id="10" name="正方形/長方形 9"/>
          <p:cNvSpPr/>
          <p:nvPr/>
        </p:nvSpPr>
        <p:spPr>
          <a:xfrm>
            <a:off x="1170420" y="3853820"/>
            <a:ext cx="1921008" cy="657984"/>
          </a:xfrm>
          <a:prstGeom prst="rect">
            <a:avLst/>
          </a:pr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lang="ja-JP" altLang="en-US" sz="700" dirty="0" err="1">
              <a:solidFill>
                <a:schemeClr val="tx1">
                  <a:lumMod val="75000"/>
                  <a:lumOff val="25000"/>
                </a:schemeClr>
              </a:solidFill>
            </a:endParaRPr>
          </a:p>
        </p:txBody>
      </p:sp>
      <p:sp>
        <p:nvSpPr>
          <p:cNvPr id="11" name="テキスト ボックス 10"/>
          <p:cNvSpPr txBox="1"/>
          <p:nvPr/>
        </p:nvSpPr>
        <p:spPr>
          <a:xfrm>
            <a:off x="2000930" y="4723026"/>
            <a:ext cx="693513" cy="281236"/>
          </a:xfrm>
          <a:prstGeom prst="rect">
            <a:avLst/>
          </a:prstGeom>
          <a:solidFill>
            <a:schemeClr val="tx1">
              <a:lumMod val="75000"/>
              <a:lumOff val="25000"/>
            </a:schemeClr>
          </a:solidFill>
        </p:spPr>
        <p:txBody>
          <a:bodyPr wrap="square" lIns="64273" tIns="32137" rIns="64273" bIns="32137" rtlCol="0">
            <a:spAutoFit/>
          </a:bodyPr>
          <a:lstStyle/>
          <a:p>
            <a:r>
              <a:rPr lang="en-US" altLang="ja-JP" sz="1400" b="1" dirty="0">
                <a:solidFill>
                  <a:srgbClr val="FFFF00"/>
                </a:solidFill>
                <a:latin typeface="Arial Black" pitchFamily="34" charset="0"/>
              </a:rPr>
              <a:t>psw1</a:t>
            </a:r>
            <a:endParaRPr lang="ja-JP" altLang="en-US" sz="1400" b="1" dirty="0">
              <a:solidFill>
                <a:srgbClr val="FFFF00"/>
              </a:solidFill>
              <a:latin typeface="Arial Black" pitchFamily="34" charset="0"/>
            </a:endParaRPr>
          </a:p>
        </p:txBody>
      </p:sp>
      <p:sp>
        <p:nvSpPr>
          <p:cNvPr id="12" name="テキスト ボックス 11"/>
          <p:cNvSpPr txBox="1"/>
          <p:nvPr/>
        </p:nvSpPr>
        <p:spPr>
          <a:xfrm>
            <a:off x="2401503" y="5879359"/>
            <a:ext cx="1124865" cy="281236"/>
          </a:xfrm>
          <a:prstGeom prst="rect">
            <a:avLst/>
          </a:prstGeom>
          <a:solidFill>
            <a:schemeClr val="tx1">
              <a:lumMod val="75000"/>
              <a:lumOff val="25000"/>
            </a:schemeClr>
          </a:solidFill>
        </p:spPr>
        <p:txBody>
          <a:bodyPr wrap="square" lIns="64273" tIns="32137" rIns="64273" bIns="32137" rtlCol="0">
            <a:spAutoFit/>
          </a:bodyPr>
          <a:lstStyle/>
          <a:p>
            <a:r>
              <a:rPr lang="en-US" altLang="ja-JP" sz="1400" b="1" dirty="0">
                <a:solidFill>
                  <a:srgbClr val="FFFF00"/>
                </a:solidFill>
                <a:latin typeface="HGS創英角ｺﾞｼｯｸUB" pitchFamily="50" charset="-128"/>
                <a:ea typeface="HGS創英角ｺﾞｼｯｸUB" pitchFamily="50" charset="-128"/>
              </a:rPr>
              <a:t>JOY</a:t>
            </a:r>
            <a:r>
              <a:rPr lang="ja-JP" altLang="en-US" sz="1400" b="1" dirty="0">
                <a:solidFill>
                  <a:srgbClr val="FFFF00"/>
                </a:solidFill>
                <a:latin typeface="HGS創英角ｺﾞｼｯｸUB" pitchFamily="50" charset="-128"/>
                <a:ea typeface="HGS創英角ｺﾞｼｯｸUB" pitchFamily="50" charset="-128"/>
              </a:rPr>
              <a:t> </a:t>
            </a:r>
            <a:r>
              <a:rPr lang="en-US" altLang="ja-JP" sz="1400" b="1" dirty="0">
                <a:solidFill>
                  <a:srgbClr val="FFFF00"/>
                </a:solidFill>
                <a:latin typeface="HGS創英角ｺﾞｼｯｸUB" pitchFamily="50" charset="-128"/>
                <a:ea typeface="HGS創英角ｺﾞｼｯｸUB" pitchFamily="50" charset="-128"/>
              </a:rPr>
              <a:t>STICK</a:t>
            </a:r>
            <a:endParaRPr lang="ja-JP" altLang="en-US" sz="1400" b="1" dirty="0">
              <a:solidFill>
                <a:srgbClr val="FFFF00"/>
              </a:solidFill>
              <a:latin typeface="HGS創英角ｺﾞｼｯｸUB" pitchFamily="50" charset="-128"/>
              <a:ea typeface="HGS創英角ｺﾞｼｯｸUB" pitchFamily="50" charset="-128"/>
            </a:endParaRPr>
          </a:p>
        </p:txBody>
      </p:sp>
      <p:sp>
        <p:nvSpPr>
          <p:cNvPr id="13" name="テキスト ボックス 12"/>
          <p:cNvSpPr txBox="1"/>
          <p:nvPr/>
        </p:nvSpPr>
        <p:spPr>
          <a:xfrm>
            <a:off x="1386668" y="3942505"/>
            <a:ext cx="526774" cy="281236"/>
          </a:xfrm>
          <a:prstGeom prst="rect">
            <a:avLst/>
          </a:prstGeom>
          <a:solidFill>
            <a:schemeClr val="tx1">
              <a:lumMod val="75000"/>
              <a:lumOff val="25000"/>
            </a:schemeClr>
          </a:solidFill>
        </p:spPr>
        <p:txBody>
          <a:bodyPr wrap="none" lIns="64273" tIns="32137" rIns="64273" bIns="32137" rtlCol="0">
            <a:spAutoFit/>
          </a:bodyPr>
          <a:lstStyle/>
          <a:p>
            <a:r>
              <a:rPr lang="en-US" altLang="ja-JP" sz="1400" b="1" dirty="0">
                <a:solidFill>
                  <a:srgbClr val="FFFF00"/>
                </a:solidFill>
                <a:latin typeface="Arial Black" pitchFamily="34" charset="0"/>
              </a:rPr>
              <a:t>LCD</a:t>
            </a:r>
            <a:endParaRPr lang="ja-JP" altLang="en-US" sz="1400" b="1" dirty="0">
              <a:solidFill>
                <a:srgbClr val="FFFF00"/>
              </a:solidFill>
              <a:latin typeface="Arial Black" pitchFamily="34" charset="0"/>
            </a:endParaRPr>
          </a:p>
        </p:txBody>
      </p:sp>
      <p:sp>
        <p:nvSpPr>
          <p:cNvPr id="16" name="テキスト ボックス 15"/>
          <p:cNvSpPr txBox="1"/>
          <p:nvPr/>
        </p:nvSpPr>
        <p:spPr>
          <a:xfrm>
            <a:off x="644610" y="1258495"/>
            <a:ext cx="5116744" cy="1788450"/>
          </a:xfrm>
          <a:prstGeom prst="rect">
            <a:avLst/>
          </a:prstGeom>
          <a:noFill/>
        </p:spPr>
        <p:txBody>
          <a:bodyPr wrap="none" lIns="64273" tIns="32137" rIns="64273" bIns="32137" rtlCol="0">
            <a:spAutoFit/>
          </a:bodyPr>
          <a:lstStyle/>
          <a:p>
            <a:r>
              <a:rPr lang="en-US" altLang="ja-JP" sz="1400" dirty="0"/>
              <a:t>1. LCD</a:t>
            </a:r>
            <a:r>
              <a:rPr lang="ja-JP" altLang="ja-JP" sz="1400" dirty="0"/>
              <a:t>に</a:t>
            </a:r>
            <a:r>
              <a:rPr lang="ja-JP" altLang="en-US" sz="1400" dirty="0"/>
              <a:t>曲名，歌手名，演奏時間を表示 （初期状態：</a:t>
            </a:r>
            <a:r>
              <a:rPr lang="en-US" altLang="ja-JP" sz="1400" dirty="0"/>
              <a:t>1</a:t>
            </a:r>
            <a:r>
              <a:rPr lang="ja-JP" altLang="en-US" sz="1400" dirty="0"/>
              <a:t>曲目）</a:t>
            </a:r>
            <a:endParaRPr lang="ja-JP" altLang="ja-JP" sz="1400" dirty="0"/>
          </a:p>
          <a:p>
            <a:r>
              <a:rPr lang="en-US" altLang="ja-JP" sz="1400" dirty="0"/>
              <a:t>2. </a:t>
            </a:r>
            <a:r>
              <a:rPr lang="ja-JP" altLang="en-US" sz="1400" dirty="0"/>
              <a:t>ジョイスティック</a:t>
            </a:r>
            <a:r>
              <a:rPr lang="en-US" altLang="ja-JP" sz="1400" dirty="0"/>
              <a:t>(SW6)</a:t>
            </a:r>
            <a:r>
              <a:rPr lang="ja-JP" altLang="en-US" sz="1400" dirty="0"/>
              <a:t>で曲を選択</a:t>
            </a:r>
            <a:endParaRPr lang="en-US" altLang="ja-JP" sz="1400" dirty="0"/>
          </a:p>
          <a:p>
            <a:r>
              <a:rPr lang="en-US" altLang="ja-JP" sz="1400" dirty="0"/>
              <a:t>3. PSW1</a:t>
            </a:r>
            <a:r>
              <a:rPr lang="ja-JP" altLang="en-US" sz="1400" dirty="0"/>
              <a:t>押下で曲を再生</a:t>
            </a:r>
            <a:endParaRPr lang="en-US" altLang="ja-JP" sz="1400" dirty="0"/>
          </a:p>
          <a:p>
            <a:r>
              <a:rPr lang="ja-JP" altLang="en-US" sz="1400" dirty="0"/>
              <a:t>       </a:t>
            </a:r>
            <a:r>
              <a:rPr lang="en-US" altLang="ja-JP" sz="1400" dirty="0"/>
              <a:t>- </a:t>
            </a:r>
            <a:r>
              <a:rPr lang="ja-JP" altLang="en-US" sz="1400" dirty="0"/>
              <a:t>再生時間は</a:t>
            </a:r>
            <a:r>
              <a:rPr lang="en-US" altLang="ja-JP" sz="1400" dirty="0"/>
              <a:t>00:00</a:t>
            </a:r>
            <a:r>
              <a:rPr lang="ja-JP" altLang="en-US" sz="1400" dirty="0"/>
              <a:t>からカウントアップ</a:t>
            </a:r>
          </a:p>
          <a:p>
            <a:r>
              <a:rPr lang="ja-JP" altLang="en-US" sz="1400" dirty="0"/>
              <a:t>       </a:t>
            </a:r>
            <a:r>
              <a:rPr lang="en-US" altLang="ja-JP" sz="1400" dirty="0"/>
              <a:t>- </a:t>
            </a:r>
            <a:r>
              <a:rPr lang="ja-JP" altLang="en-US" sz="1400" dirty="0"/>
              <a:t>曲の長さ分再生したら再生停止</a:t>
            </a:r>
          </a:p>
          <a:p>
            <a:r>
              <a:rPr lang="ja-JP" altLang="en-US" sz="1400" dirty="0"/>
              <a:t>       </a:t>
            </a:r>
            <a:r>
              <a:rPr lang="en-US" altLang="ja-JP" sz="1400" dirty="0"/>
              <a:t>- </a:t>
            </a:r>
            <a:r>
              <a:rPr lang="ja-JP" altLang="en-US" sz="1400" dirty="0"/>
              <a:t>再度</a:t>
            </a:r>
            <a:r>
              <a:rPr lang="en-US" altLang="ja-JP" sz="1400" dirty="0"/>
              <a:t>PSW</a:t>
            </a:r>
            <a:r>
              <a:rPr lang="ja-JP" altLang="en-US" sz="1400" dirty="0"/>
              <a:t>を押したら一時停止</a:t>
            </a:r>
          </a:p>
          <a:p>
            <a:r>
              <a:rPr lang="ja-JP" altLang="en-US" sz="1400" dirty="0"/>
              <a:t>       </a:t>
            </a:r>
            <a:r>
              <a:rPr lang="en-US" altLang="ja-JP" sz="1400" dirty="0"/>
              <a:t>- </a:t>
            </a:r>
            <a:r>
              <a:rPr lang="ja-JP" altLang="en-US" sz="1400" dirty="0"/>
              <a:t>（曲データは</a:t>
            </a:r>
            <a:r>
              <a:rPr lang="en-US" altLang="ja-JP" sz="1400" dirty="0"/>
              <a:t>LED1~LED8</a:t>
            </a:r>
            <a:r>
              <a:rPr lang="ja-JP" altLang="en-US" sz="1400" dirty="0"/>
              <a:t>に表示される）</a:t>
            </a:r>
            <a:endParaRPr lang="ja-JP" altLang="ja-JP" sz="1400" dirty="0"/>
          </a:p>
          <a:p>
            <a:r>
              <a:rPr lang="en-US" altLang="ja-JP" sz="1400" dirty="0"/>
              <a:t>4. PSW2</a:t>
            </a:r>
            <a:r>
              <a:rPr lang="ja-JP" altLang="en-US" sz="1400" dirty="0"/>
              <a:t>押下で再生を停止</a:t>
            </a:r>
          </a:p>
        </p:txBody>
      </p:sp>
      <p:sp>
        <p:nvSpPr>
          <p:cNvPr id="14" name="正方形/長方形 13"/>
          <p:cNvSpPr/>
          <p:nvPr/>
        </p:nvSpPr>
        <p:spPr>
          <a:xfrm>
            <a:off x="2175689" y="5177221"/>
            <a:ext cx="253091" cy="151842"/>
          </a:xfrm>
          <a:prstGeom prst="rect">
            <a:avLst/>
          </a:pr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lang="ja-JP" altLang="en-US" sz="700" dirty="0" err="1">
              <a:solidFill>
                <a:schemeClr val="tx1">
                  <a:lumMod val="75000"/>
                  <a:lumOff val="25000"/>
                </a:schemeClr>
              </a:solidFill>
            </a:endParaRPr>
          </a:p>
        </p:txBody>
      </p:sp>
      <p:sp>
        <p:nvSpPr>
          <p:cNvPr id="15" name="テキスト ボックス 14"/>
          <p:cNvSpPr txBox="1"/>
          <p:nvPr/>
        </p:nvSpPr>
        <p:spPr>
          <a:xfrm>
            <a:off x="1986782" y="5352209"/>
            <a:ext cx="693513" cy="281236"/>
          </a:xfrm>
          <a:prstGeom prst="rect">
            <a:avLst/>
          </a:prstGeom>
          <a:solidFill>
            <a:schemeClr val="tx1">
              <a:lumMod val="75000"/>
              <a:lumOff val="25000"/>
            </a:schemeClr>
          </a:solidFill>
        </p:spPr>
        <p:txBody>
          <a:bodyPr wrap="square" lIns="64273" tIns="32137" rIns="64273" bIns="32137" rtlCol="0">
            <a:spAutoFit/>
          </a:bodyPr>
          <a:lstStyle/>
          <a:p>
            <a:r>
              <a:rPr lang="en-US" altLang="ja-JP" sz="1400" b="1" dirty="0">
                <a:solidFill>
                  <a:srgbClr val="FFFF00"/>
                </a:solidFill>
                <a:latin typeface="Arial Black" pitchFamily="34" charset="0"/>
              </a:rPr>
              <a:t>psw2</a:t>
            </a:r>
            <a:endParaRPr lang="ja-JP" altLang="en-US" sz="1400" b="1" dirty="0">
              <a:solidFill>
                <a:srgbClr val="FFFF00"/>
              </a:solidFill>
              <a:latin typeface="Arial Black" pitchFamily="34" charset="0"/>
            </a:endParaRPr>
          </a:p>
        </p:txBody>
      </p:sp>
      <p:sp>
        <p:nvSpPr>
          <p:cNvPr id="17" name="正方形/長方形 16"/>
          <p:cNvSpPr/>
          <p:nvPr/>
        </p:nvSpPr>
        <p:spPr>
          <a:xfrm>
            <a:off x="3822089" y="6173055"/>
            <a:ext cx="696346" cy="151842"/>
          </a:xfrm>
          <a:prstGeom prst="rect">
            <a:avLst/>
          </a:pr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lang="ja-JP" altLang="en-US" sz="700" dirty="0" err="1">
              <a:solidFill>
                <a:schemeClr val="tx1">
                  <a:lumMod val="75000"/>
                  <a:lumOff val="25000"/>
                </a:schemeClr>
              </a:solidFill>
            </a:endParaRPr>
          </a:p>
        </p:txBody>
      </p:sp>
      <p:sp>
        <p:nvSpPr>
          <p:cNvPr id="18" name="テキスト ボックス 17"/>
          <p:cNvSpPr txBox="1"/>
          <p:nvPr/>
        </p:nvSpPr>
        <p:spPr>
          <a:xfrm>
            <a:off x="3875654" y="5856807"/>
            <a:ext cx="586383" cy="281236"/>
          </a:xfrm>
          <a:prstGeom prst="rect">
            <a:avLst/>
          </a:prstGeom>
          <a:solidFill>
            <a:schemeClr val="tx1">
              <a:lumMod val="75000"/>
              <a:lumOff val="25000"/>
            </a:schemeClr>
          </a:solidFill>
        </p:spPr>
        <p:txBody>
          <a:bodyPr wrap="square" lIns="64273" tIns="32137" rIns="64273" bIns="32137" rtlCol="0">
            <a:spAutoFit/>
          </a:bodyPr>
          <a:lstStyle/>
          <a:p>
            <a:r>
              <a:rPr lang="en-US" altLang="ja-JP" sz="1400" b="1" dirty="0">
                <a:solidFill>
                  <a:srgbClr val="FFFF00"/>
                </a:solidFill>
                <a:latin typeface="Arial Black" pitchFamily="34" charset="0"/>
              </a:rPr>
              <a:t>LED</a:t>
            </a:r>
            <a:endParaRPr lang="ja-JP" altLang="en-US" sz="1400" b="1" dirty="0">
              <a:solidFill>
                <a:srgbClr val="FFFF00"/>
              </a:solidFill>
              <a:latin typeface="Arial Black" pitchFamily="34" charset="0"/>
            </a:endParaRPr>
          </a:p>
        </p:txBody>
      </p:sp>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5297" y="3535957"/>
            <a:ext cx="3047646" cy="1209436"/>
          </a:xfrm>
          <a:prstGeom prst="rect">
            <a:avLst/>
          </a:prstGeom>
        </p:spPr>
      </p:pic>
      <p:sp>
        <p:nvSpPr>
          <p:cNvPr id="19" name="テキスト ボックス 18"/>
          <p:cNvSpPr txBox="1"/>
          <p:nvPr/>
        </p:nvSpPr>
        <p:spPr>
          <a:xfrm>
            <a:off x="5536170" y="3214591"/>
            <a:ext cx="2255025" cy="281236"/>
          </a:xfrm>
          <a:prstGeom prst="rect">
            <a:avLst/>
          </a:prstGeom>
          <a:noFill/>
        </p:spPr>
        <p:txBody>
          <a:bodyPr wrap="none" lIns="64273" tIns="32137" rIns="64273" bIns="32137" rtlCol="0">
            <a:spAutoFit/>
          </a:bodyPr>
          <a:lstStyle/>
          <a:p>
            <a:r>
              <a:rPr lang="ja-JP" altLang="en-US" sz="1400" dirty="0">
                <a:solidFill>
                  <a:schemeClr val="tx1">
                    <a:lumMod val="85000"/>
                    <a:lumOff val="15000"/>
                  </a:schemeClr>
                </a:solidFill>
                <a:latin typeface="Meiryo UI" pitchFamily="50" charset="-128"/>
                <a:ea typeface="Meiryo UI" pitchFamily="50" charset="-128"/>
                <a:cs typeface="Meiryo UI" pitchFamily="50" charset="-128"/>
              </a:rPr>
              <a:t>■ 起動直後</a:t>
            </a:r>
            <a:r>
              <a:rPr lang="en-US" altLang="ja-JP" sz="1400"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400" dirty="0">
                <a:solidFill>
                  <a:schemeClr val="tx1">
                    <a:lumMod val="85000"/>
                    <a:lumOff val="15000"/>
                  </a:schemeClr>
                </a:solidFill>
                <a:latin typeface="Meiryo UI" pitchFamily="50" charset="-128"/>
                <a:ea typeface="Meiryo UI" pitchFamily="50" charset="-128"/>
                <a:cs typeface="Meiryo UI" pitchFamily="50" charset="-128"/>
              </a:rPr>
              <a:t>選曲直後画面</a:t>
            </a:r>
          </a:p>
        </p:txBody>
      </p:sp>
      <p:sp>
        <p:nvSpPr>
          <p:cNvPr id="20" name="テキスト ボックス 19"/>
          <p:cNvSpPr txBox="1"/>
          <p:nvPr/>
        </p:nvSpPr>
        <p:spPr>
          <a:xfrm>
            <a:off x="5536255" y="4849716"/>
            <a:ext cx="1272424" cy="281236"/>
          </a:xfrm>
          <a:prstGeom prst="rect">
            <a:avLst/>
          </a:prstGeom>
          <a:noFill/>
        </p:spPr>
        <p:txBody>
          <a:bodyPr wrap="none" lIns="64273" tIns="32137" rIns="64273" bIns="32137" rtlCol="0">
            <a:spAutoFit/>
          </a:bodyPr>
          <a:lstStyle/>
          <a:p>
            <a:r>
              <a:rPr lang="ja-JP" altLang="en-US" sz="1400" dirty="0">
                <a:solidFill>
                  <a:schemeClr val="tx1">
                    <a:lumMod val="85000"/>
                    <a:lumOff val="15000"/>
                  </a:schemeClr>
                </a:solidFill>
                <a:latin typeface="Meiryo UI" pitchFamily="50" charset="-128"/>
                <a:ea typeface="Meiryo UI" pitchFamily="50" charset="-128"/>
                <a:cs typeface="Meiryo UI" pitchFamily="50" charset="-128"/>
              </a:rPr>
              <a:t>■ 再生中画面</a:t>
            </a:r>
          </a:p>
        </p:txBody>
      </p:sp>
      <p:pic>
        <p:nvPicPr>
          <p:cNvPr id="21" name="図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95297" y="5142777"/>
            <a:ext cx="3047646" cy="1285621"/>
          </a:xfrm>
          <a:prstGeom prst="rect">
            <a:avLst/>
          </a:prstGeom>
        </p:spPr>
      </p:pic>
      <p:sp>
        <p:nvSpPr>
          <p:cNvPr id="26"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609237887"/>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576341" y="2572029"/>
            <a:ext cx="8333971" cy="1480674"/>
          </a:xfrm>
          <a:prstGeom prst="rect">
            <a:avLst/>
          </a:prstGeom>
          <a:noFill/>
        </p:spPr>
        <p:txBody>
          <a:bodyPr wrap="none" lIns="64273" tIns="32137" rIns="64273" bIns="32137" rtlCol="0">
            <a:spAutoFit/>
          </a:bodyPr>
          <a:lstStyle/>
          <a:p>
            <a:pPr algn="ctr"/>
            <a:r>
              <a:rPr lang="ja-JP" altLang="en-US" sz="4600" dirty="0">
                <a:solidFill>
                  <a:schemeClr val="tx1">
                    <a:lumMod val="85000"/>
                    <a:lumOff val="15000"/>
                  </a:schemeClr>
                </a:solidFill>
                <a:latin typeface="Meiryo UI" pitchFamily="50" charset="-128"/>
                <a:ea typeface="Meiryo UI" pitchFamily="50" charset="-128"/>
                <a:cs typeface="Meiryo UI" pitchFamily="50" charset="-128"/>
              </a:rPr>
              <a:t>まず</a:t>
            </a:r>
            <a:r>
              <a:rPr lang="ja-JP" altLang="en-US" sz="4600" dirty="0" smtClean="0">
                <a:solidFill>
                  <a:schemeClr val="tx1">
                    <a:lumMod val="85000"/>
                    <a:lumOff val="15000"/>
                  </a:schemeClr>
                </a:solidFill>
                <a:latin typeface="Meiryo UI" pitchFamily="50" charset="-128"/>
                <a:ea typeface="Meiryo UI" pitchFamily="50" charset="-128"/>
                <a:cs typeface="Meiryo UI" pitchFamily="50" charset="-128"/>
              </a:rPr>
              <a:t>は選曲なしで，</a:t>
            </a:r>
            <a:r>
              <a:rPr lang="en-US" altLang="ja-JP" sz="4600" dirty="0" smtClean="0">
                <a:solidFill>
                  <a:schemeClr val="tx1">
                    <a:lumMod val="85000"/>
                    <a:lumOff val="15000"/>
                  </a:schemeClr>
                </a:solidFill>
                <a:latin typeface="Meiryo UI" pitchFamily="50" charset="-128"/>
                <a:ea typeface="Meiryo UI" pitchFamily="50" charset="-128"/>
                <a:cs typeface="Meiryo UI" pitchFamily="50" charset="-128"/>
              </a:rPr>
              <a:t>1</a:t>
            </a:r>
            <a:r>
              <a:rPr lang="ja-JP" altLang="en-US" sz="4600" dirty="0" smtClean="0">
                <a:solidFill>
                  <a:schemeClr val="tx1">
                    <a:lumMod val="85000"/>
                    <a:lumOff val="15000"/>
                  </a:schemeClr>
                </a:solidFill>
                <a:latin typeface="Meiryo UI" pitchFamily="50" charset="-128"/>
                <a:ea typeface="Meiryo UI" pitchFamily="50" charset="-128"/>
                <a:cs typeface="Meiryo UI" pitchFamily="50" charset="-128"/>
              </a:rPr>
              <a:t>曲だけ</a:t>
            </a:r>
            <a:endParaRPr lang="en-US" altLang="ja-JP" sz="4600" dirty="0" smtClean="0">
              <a:solidFill>
                <a:schemeClr val="tx1">
                  <a:lumMod val="85000"/>
                  <a:lumOff val="15000"/>
                </a:schemeClr>
              </a:solidFill>
              <a:latin typeface="Meiryo UI" pitchFamily="50" charset="-128"/>
              <a:ea typeface="Meiryo UI" pitchFamily="50" charset="-128"/>
              <a:cs typeface="Meiryo UI" pitchFamily="50" charset="-128"/>
            </a:endParaRPr>
          </a:p>
          <a:p>
            <a:pPr algn="ctr"/>
            <a:r>
              <a:rPr lang="ja-JP" altLang="en-US" sz="4600" dirty="0" smtClean="0">
                <a:solidFill>
                  <a:schemeClr val="tx1">
                    <a:lumMod val="85000"/>
                    <a:lumOff val="15000"/>
                  </a:schemeClr>
                </a:solidFill>
                <a:latin typeface="Meiryo UI" pitchFamily="50" charset="-128"/>
                <a:ea typeface="Meiryo UI" pitchFamily="50" charset="-128"/>
                <a:cs typeface="Meiryo UI" pitchFamily="50" charset="-128"/>
              </a:rPr>
              <a:t>再生，一時停止，停止をしてみる</a:t>
            </a:r>
            <a:endParaRPr lang="ja-JP" altLang="en-US" sz="46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107504" y="6408281"/>
            <a:ext cx="646331" cy="369332"/>
          </a:xfrm>
          <a:prstGeom prst="rect">
            <a:avLst/>
          </a:prstGeom>
          <a:solidFill>
            <a:srgbClr val="FF00FF"/>
          </a:solidFill>
        </p:spPr>
        <p:txBody>
          <a:bodyPr wrap="none" rtlCol="0">
            <a:spAutoFit/>
          </a:bodyPr>
          <a:lstStyle/>
          <a:p>
            <a:r>
              <a:rPr kumimoji="1" lang="ja-JP" altLang="en-US" dirty="0" smtClean="0">
                <a:solidFill>
                  <a:srgbClr val="FFCCFF"/>
                </a:solidFill>
              </a:rPr>
              <a:t>追加</a:t>
            </a:r>
            <a:endParaRPr kumimoji="1" lang="ja-JP" altLang="en-US" dirty="0">
              <a:solidFill>
                <a:srgbClr val="FFCCFF"/>
              </a:solidFill>
            </a:endParaRPr>
          </a:p>
        </p:txBody>
      </p:sp>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54681932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正方形/長方形 306"/>
          <p:cNvSpPr/>
          <p:nvPr/>
        </p:nvSpPr>
        <p:spPr>
          <a:xfrm>
            <a:off x="2339752" y="5169219"/>
            <a:ext cx="2110486" cy="457636"/>
          </a:xfrm>
          <a:prstGeom prst="rect">
            <a:avLst/>
          </a:prstGeom>
          <a:solidFill>
            <a:schemeClr val="bg1">
              <a:lumMod val="85000"/>
            </a:schemeClr>
          </a:solid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kumimoji="1" lang="ja-JP" altLang="en-US"/>
          </a:p>
        </p:txBody>
      </p:sp>
      <p:cxnSp>
        <p:nvCxnSpPr>
          <p:cNvPr id="209" name="直線矢印コネクタ 208"/>
          <p:cNvCxnSpPr/>
          <p:nvPr/>
        </p:nvCxnSpPr>
        <p:spPr>
          <a:xfrm flipH="1">
            <a:off x="6932264" y="1847139"/>
            <a:ext cx="554" cy="24060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93" name="テキスト ボックス 192"/>
          <p:cNvSpPr txBox="1"/>
          <p:nvPr/>
        </p:nvSpPr>
        <p:spPr>
          <a:xfrm>
            <a:off x="5098181" y="409889"/>
            <a:ext cx="3860342" cy="1446544"/>
          </a:xfrm>
          <a:prstGeom prst="rect">
            <a:avLst/>
          </a:prstGeom>
          <a:noFill/>
        </p:spPr>
        <p:txBody>
          <a:bodyPr wrap="none" lIns="91435" tIns="45717" rIns="91435" bIns="45717" rtlCol="0">
            <a:spAutoFit/>
          </a:bodyPr>
          <a:lstStyle/>
          <a:p>
            <a:r>
              <a:rPr lang="en-US" altLang="ja-JP" sz="800" dirty="0"/>
              <a:t>INTERRUPT</a:t>
            </a:r>
            <a:r>
              <a:rPr lang="ja-JP" altLang="en-US" sz="800" dirty="0"/>
              <a:t> </a:t>
            </a:r>
            <a:r>
              <a:rPr lang="en-US" altLang="ja-JP" sz="800" dirty="0"/>
              <a:t>psw</a:t>
            </a:r>
            <a:r>
              <a:rPr lang="ja-JP" altLang="en-US" sz="800" dirty="0"/>
              <a:t>     </a:t>
            </a:r>
            <a:r>
              <a:rPr lang="ja-JP" altLang="en-US" sz="800" dirty="0">
                <a:solidFill>
                  <a:srgbClr val="FF0066"/>
                </a:solidFill>
              </a:rPr>
              <a:t>登録（</a:t>
            </a:r>
            <a:r>
              <a:rPr lang="en-US" altLang="ja-JP" sz="800" dirty="0">
                <a:solidFill>
                  <a:srgbClr val="FF0066"/>
                </a:solidFill>
              </a:rPr>
              <a:t>psw1</a:t>
            </a:r>
            <a:r>
              <a:rPr lang="ja-JP" altLang="en-US" sz="800" dirty="0" err="1">
                <a:solidFill>
                  <a:srgbClr val="FF0066"/>
                </a:solidFill>
              </a:rPr>
              <a:t>，</a:t>
            </a:r>
            <a:r>
              <a:rPr lang="en-US" altLang="ja-JP" sz="800" dirty="0">
                <a:solidFill>
                  <a:srgbClr val="FF0066"/>
                </a:solidFill>
              </a:rPr>
              <a:t>psw2</a:t>
            </a:r>
            <a:r>
              <a:rPr lang="ja-JP" altLang="en-US" sz="800" dirty="0">
                <a:solidFill>
                  <a:srgbClr val="FF0066"/>
                </a:solidFill>
              </a:rPr>
              <a:t>）</a:t>
            </a:r>
            <a:endParaRPr lang="en-US" altLang="ja-JP" sz="800" dirty="0">
              <a:solidFill>
                <a:srgbClr val="FF0066"/>
              </a:solidFill>
            </a:endParaRPr>
          </a:p>
          <a:p>
            <a:r>
              <a:rPr lang="en-US" altLang="ja-JP" sz="800" dirty="0"/>
              <a:t>CYC_LCD	</a:t>
            </a:r>
            <a:r>
              <a:rPr lang="ja-JP" altLang="en-US" sz="800" dirty="0"/>
              <a:t>  </a:t>
            </a:r>
            <a:r>
              <a:rPr lang="en-US" altLang="ja-JP" sz="800" dirty="0"/>
              <a:t>lcd_wait()</a:t>
            </a:r>
            <a:r>
              <a:rPr lang="ja-JP" altLang="en-US" sz="800" dirty="0"/>
              <a:t> ： </a:t>
            </a:r>
            <a:r>
              <a:rPr lang="en-US" altLang="ja-JP" sz="800" dirty="0"/>
              <a:t>LCD</a:t>
            </a:r>
            <a:r>
              <a:rPr lang="ja-JP" altLang="en-US" sz="800" dirty="0"/>
              <a:t>初期化時コマンド設定時の</a:t>
            </a:r>
            <a:r>
              <a:rPr lang="en-US" altLang="ja-JP" sz="800" dirty="0"/>
              <a:t>wait</a:t>
            </a:r>
            <a:r>
              <a:rPr lang="ja-JP" altLang="en-US" sz="800" dirty="0"/>
              <a:t> </a:t>
            </a:r>
            <a:r>
              <a:rPr lang="en-US" altLang="ja-JP" sz="800" dirty="0"/>
              <a:t>1ms</a:t>
            </a:r>
          </a:p>
          <a:p>
            <a:r>
              <a:rPr lang="en-US" altLang="ja-JP" sz="800" dirty="0"/>
              <a:t>	</a:t>
            </a:r>
            <a:r>
              <a:rPr lang="ja-JP" altLang="en-US" sz="800" dirty="0"/>
              <a:t>  </a:t>
            </a:r>
            <a:r>
              <a:rPr lang="ja-JP" altLang="en-US" sz="800" dirty="0">
                <a:solidFill>
                  <a:srgbClr val="FF0066"/>
                </a:solidFill>
              </a:rPr>
              <a:t>登録，起動して</a:t>
            </a:r>
            <a:r>
              <a:rPr lang="en-US" altLang="ja-JP" sz="800" dirty="0">
                <a:solidFill>
                  <a:srgbClr val="FF0066"/>
                </a:solidFill>
              </a:rPr>
              <a:t>LCD</a:t>
            </a:r>
            <a:r>
              <a:rPr lang="ja-JP" altLang="en-US" sz="800" dirty="0">
                <a:solidFill>
                  <a:srgbClr val="FF0066"/>
                </a:solidFill>
              </a:rPr>
              <a:t>の初期化処理 </a:t>
            </a:r>
            <a:r>
              <a:rPr lang="en-US" altLang="ja-JP" sz="800" dirty="0">
                <a:solidFill>
                  <a:srgbClr val="FF0066"/>
                </a:solidFill>
              </a:rPr>
              <a:t>Frist-record</a:t>
            </a:r>
            <a:r>
              <a:rPr lang="ja-JP" altLang="en-US" sz="800" dirty="0">
                <a:solidFill>
                  <a:srgbClr val="FF0066"/>
                </a:solidFill>
              </a:rPr>
              <a:t> を</a:t>
            </a:r>
            <a:r>
              <a:rPr lang="en-US" altLang="ja-JP" sz="800" dirty="0">
                <a:solidFill>
                  <a:srgbClr val="FF0066"/>
                </a:solidFill>
              </a:rPr>
              <a:t>LCD</a:t>
            </a:r>
            <a:r>
              <a:rPr lang="ja-JP" altLang="en-US" sz="800" dirty="0">
                <a:solidFill>
                  <a:srgbClr val="FF0066"/>
                </a:solidFill>
              </a:rPr>
              <a:t>に表示</a:t>
            </a:r>
            <a:endParaRPr lang="en-US" altLang="ja-JP" sz="800" dirty="0">
              <a:solidFill>
                <a:srgbClr val="FF0066"/>
              </a:solidFill>
            </a:endParaRPr>
          </a:p>
          <a:p>
            <a:r>
              <a:rPr lang="en-US" altLang="ja-JP" sz="800" dirty="0"/>
              <a:t>CYC_JOY</a:t>
            </a:r>
            <a:r>
              <a:rPr lang="ja-JP" altLang="en-US" sz="800" dirty="0"/>
              <a:t> </a:t>
            </a:r>
            <a:r>
              <a:rPr lang="en-US" altLang="ja-JP" sz="800" dirty="0"/>
              <a:t>	</a:t>
            </a:r>
            <a:r>
              <a:rPr lang="ja-JP" altLang="en-US" sz="800" dirty="0"/>
              <a:t>   </a:t>
            </a:r>
            <a:r>
              <a:rPr lang="en-US" altLang="ja-JP" sz="800" dirty="0" err="1"/>
              <a:t>JoyStick</a:t>
            </a:r>
            <a:r>
              <a:rPr lang="en-US" altLang="ja-JP" sz="800" dirty="0"/>
              <a:t>  </a:t>
            </a:r>
            <a:r>
              <a:rPr lang="ja-JP" altLang="en-US" sz="800" dirty="0"/>
              <a:t>のポーリング周期 </a:t>
            </a:r>
            <a:r>
              <a:rPr lang="en-US" altLang="ja-JP" sz="800" dirty="0"/>
              <a:t>100ms</a:t>
            </a:r>
            <a:r>
              <a:rPr lang="ja-JP" altLang="en-US" sz="800" dirty="0"/>
              <a:t> </a:t>
            </a:r>
            <a:r>
              <a:rPr lang="ja-JP" altLang="en-US" sz="800" dirty="0">
                <a:solidFill>
                  <a:srgbClr val="FF0066"/>
                </a:solidFill>
              </a:rPr>
              <a:t>登録，起動 </a:t>
            </a:r>
            <a:endParaRPr lang="en-US" altLang="ja-JP" sz="800" dirty="0"/>
          </a:p>
          <a:p>
            <a:r>
              <a:rPr lang="en-US" altLang="ja-JP" sz="800" dirty="0"/>
              <a:t>CYC_SEC	</a:t>
            </a:r>
            <a:r>
              <a:rPr lang="ja-JP" altLang="en-US" sz="800" dirty="0"/>
              <a:t>  </a:t>
            </a:r>
            <a:r>
              <a:rPr lang="en-US" altLang="ja-JP" sz="800" dirty="0"/>
              <a:t>1s</a:t>
            </a:r>
            <a:r>
              <a:rPr lang="ja-JP" altLang="en-US" sz="800" dirty="0"/>
              <a:t> カウンタ </a:t>
            </a:r>
            <a:r>
              <a:rPr lang="ja-JP" altLang="en-US" sz="800" dirty="0">
                <a:solidFill>
                  <a:srgbClr val="FF0066"/>
                </a:solidFill>
              </a:rPr>
              <a:t>登録，起動</a:t>
            </a:r>
            <a:endParaRPr lang="en-US" altLang="ja-JP" sz="800" dirty="0"/>
          </a:p>
          <a:p>
            <a:r>
              <a:rPr lang="en-US" altLang="ja-JP" sz="800" dirty="0"/>
              <a:t>TSK_MGR	</a:t>
            </a:r>
            <a:r>
              <a:rPr lang="ja-JP" altLang="en-US" sz="800" dirty="0"/>
              <a:t>  </a:t>
            </a:r>
            <a:r>
              <a:rPr lang="en-US" altLang="ja-JP" sz="800" dirty="0" err="1"/>
              <a:t>pri</a:t>
            </a:r>
            <a:r>
              <a:rPr lang="ja-JP" altLang="en-US" sz="800" dirty="0"/>
              <a:t> </a:t>
            </a:r>
            <a:r>
              <a:rPr lang="en-US" altLang="ja-JP" sz="800" dirty="0"/>
              <a:t>3</a:t>
            </a:r>
            <a:r>
              <a:rPr lang="ja-JP" altLang="en-US" sz="800" dirty="0"/>
              <a:t>  </a:t>
            </a:r>
            <a:r>
              <a:rPr lang="ja-JP" altLang="en-US" sz="800" dirty="0">
                <a:solidFill>
                  <a:srgbClr val="FF0066"/>
                </a:solidFill>
              </a:rPr>
              <a:t>登録，起動 （</a:t>
            </a:r>
            <a:r>
              <a:rPr lang="en-US" altLang="ja-JP" sz="800" dirty="0">
                <a:solidFill>
                  <a:srgbClr val="FF0066"/>
                </a:solidFill>
              </a:rPr>
              <a:t>STANDBY</a:t>
            </a:r>
            <a:r>
              <a:rPr lang="ja-JP" altLang="en-US" sz="800" dirty="0">
                <a:solidFill>
                  <a:srgbClr val="FF0066"/>
                </a:solidFill>
              </a:rPr>
              <a:t> モードへ）</a:t>
            </a:r>
            <a:endParaRPr lang="en-US" altLang="ja-JP" sz="800" dirty="0">
              <a:solidFill>
                <a:srgbClr val="FF0066"/>
              </a:solidFill>
            </a:endParaRPr>
          </a:p>
          <a:p>
            <a:r>
              <a:rPr lang="en-US" altLang="ja-JP" sz="800" dirty="0"/>
              <a:t>TSK_JOY_MGR	</a:t>
            </a:r>
            <a:r>
              <a:rPr lang="ja-JP" altLang="en-US" sz="800" dirty="0"/>
              <a:t>  </a:t>
            </a:r>
            <a:r>
              <a:rPr lang="en-US" altLang="ja-JP" sz="800" dirty="0" err="1"/>
              <a:t>pri</a:t>
            </a:r>
            <a:r>
              <a:rPr lang="ja-JP" altLang="en-US" sz="800" dirty="0"/>
              <a:t> </a:t>
            </a:r>
            <a:r>
              <a:rPr lang="en-US" altLang="ja-JP" sz="800" dirty="0"/>
              <a:t>2</a:t>
            </a:r>
            <a:r>
              <a:rPr lang="ja-JP" altLang="en-US" sz="800" dirty="0"/>
              <a:t>  </a:t>
            </a:r>
            <a:r>
              <a:rPr lang="ja-JP" altLang="en-US" sz="800" dirty="0">
                <a:solidFill>
                  <a:srgbClr val="FF0066"/>
                </a:solidFill>
              </a:rPr>
              <a:t>登録</a:t>
            </a:r>
            <a:endParaRPr lang="en-US" altLang="ja-JP" sz="800" dirty="0">
              <a:solidFill>
                <a:srgbClr val="FF0066"/>
              </a:solidFill>
            </a:endParaRPr>
          </a:p>
          <a:p>
            <a:r>
              <a:rPr lang="en-US" altLang="ja-JP" sz="800" dirty="0"/>
              <a:t>TSK_LCD_DISP	</a:t>
            </a:r>
            <a:r>
              <a:rPr lang="ja-JP" altLang="en-US" sz="800" dirty="0"/>
              <a:t>  </a:t>
            </a:r>
            <a:r>
              <a:rPr lang="en-US" altLang="ja-JP" sz="800" dirty="0" err="1"/>
              <a:t>pri</a:t>
            </a:r>
            <a:r>
              <a:rPr lang="ja-JP" altLang="en-US" sz="800" dirty="0"/>
              <a:t> </a:t>
            </a:r>
            <a:r>
              <a:rPr lang="en-US" altLang="ja-JP" sz="800" dirty="0"/>
              <a:t>2</a:t>
            </a:r>
            <a:r>
              <a:rPr lang="ja-JP" altLang="en-US" sz="800" dirty="0"/>
              <a:t>  </a:t>
            </a:r>
            <a:r>
              <a:rPr lang="ja-JP" altLang="en-US" sz="800" dirty="0">
                <a:solidFill>
                  <a:srgbClr val="FF0066"/>
                </a:solidFill>
              </a:rPr>
              <a:t>登録</a:t>
            </a:r>
            <a:endParaRPr lang="en-US" altLang="ja-JP" sz="800" dirty="0">
              <a:solidFill>
                <a:srgbClr val="FF0066"/>
              </a:solidFill>
            </a:endParaRPr>
          </a:p>
          <a:p>
            <a:r>
              <a:rPr lang="en-US" altLang="ja-JP" sz="800" dirty="0">
                <a:solidFill>
                  <a:schemeClr val="tx1">
                    <a:lumMod val="75000"/>
                    <a:lumOff val="25000"/>
                  </a:schemeClr>
                </a:solidFill>
              </a:rPr>
              <a:t>TSK_LED_DISP                 pri2</a:t>
            </a:r>
            <a:r>
              <a:rPr lang="ja-JP" altLang="en-US" sz="800" dirty="0">
                <a:solidFill>
                  <a:schemeClr val="tx1">
                    <a:lumMod val="75000"/>
                    <a:lumOff val="25000"/>
                  </a:schemeClr>
                </a:solidFill>
              </a:rPr>
              <a:t>   </a:t>
            </a:r>
            <a:r>
              <a:rPr lang="ja-JP" altLang="en-US" sz="800" dirty="0">
                <a:solidFill>
                  <a:srgbClr val="FF33CC"/>
                </a:solidFill>
              </a:rPr>
              <a:t>登録</a:t>
            </a:r>
            <a:endParaRPr lang="en-US" altLang="ja-JP" sz="800" dirty="0">
              <a:solidFill>
                <a:srgbClr val="FF33CC"/>
              </a:solidFill>
            </a:endParaRPr>
          </a:p>
          <a:p>
            <a:endParaRPr lang="en-US" altLang="ja-JP" sz="800" dirty="0">
              <a:solidFill>
                <a:srgbClr val="FF0066"/>
              </a:solidFill>
            </a:endParaRPr>
          </a:p>
          <a:p>
            <a:r>
              <a:rPr lang="en-US" altLang="ja-JP" sz="800" dirty="0">
                <a:solidFill>
                  <a:srgbClr val="FF0066"/>
                </a:solidFill>
              </a:rPr>
              <a:t> </a:t>
            </a:r>
            <a:r>
              <a:rPr lang="en-US" altLang="ja-JP" sz="800" dirty="0"/>
              <a:t>tk_ext_tsk();</a:t>
            </a:r>
            <a:endParaRPr lang="ja-JP" altLang="en-US" sz="800" dirty="0"/>
          </a:p>
        </p:txBody>
      </p:sp>
      <p:grpSp>
        <p:nvGrpSpPr>
          <p:cNvPr id="192" name="グループ化 22"/>
          <p:cNvGrpSpPr/>
          <p:nvPr/>
        </p:nvGrpSpPr>
        <p:grpSpPr>
          <a:xfrm>
            <a:off x="8214232" y="982678"/>
            <a:ext cx="718391" cy="636609"/>
            <a:chOff x="4786314" y="1643050"/>
            <a:chExt cx="1857388" cy="1571636"/>
          </a:xfrm>
        </p:grpSpPr>
        <p:sp>
          <p:nvSpPr>
            <p:cNvPr id="196" name="円/楕円 19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円/楕円 19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07" name="正方形/長方形 20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正方形/長方形 20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9" name="円/楕円 19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円/楕円 19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円/楕円 20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円/楕円 20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3" name="円弧 20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4" name="円弧 20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5" name="円/楕円 20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円/楕円 20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4" name="正方形/長方形 193"/>
          <p:cNvSpPr/>
          <p:nvPr/>
        </p:nvSpPr>
        <p:spPr>
          <a:xfrm>
            <a:off x="4916594" y="116633"/>
            <a:ext cx="4116031" cy="1722236"/>
          </a:xfrm>
          <a:prstGeom prst="rect">
            <a:avLst/>
          </a:prstGeom>
          <a:noFill/>
          <a:ln>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95" name="テキスト ボックス 194"/>
          <p:cNvSpPr txBox="1"/>
          <p:nvPr/>
        </p:nvSpPr>
        <p:spPr>
          <a:xfrm>
            <a:off x="4988602" y="116633"/>
            <a:ext cx="3334178" cy="276211"/>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uinit_TSK</a:t>
            </a:r>
            <a:r>
              <a:rPr lang="ja-JP" altLang="en-US" sz="1200" dirty="0"/>
              <a:t> ： システム起動時に最初に起動 </a:t>
            </a:r>
            <a:r>
              <a:rPr lang="en-US" altLang="ja-JP" sz="1200" dirty="0"/>
              <a:t>】</a:t>
            </a:r>
            <a:endParaRPr lang="ja-JP" altLang="en-US" sz="1200" dirty="0"/>
          </a:p>
        </p:txBody>
      </p:sp>
      <p:sp>
        <p:nvSpPr>
          <p:cNvPr id="30" name="テキスト ボックス 29"/>
          <p:cNvSpPr txBox="1"/>
          <p:nvPr/>
        </p:nvSpPr>
        <p:spPr>
          <a:xfrm>
            <a:off x="8419340" y="170602"/>
            <a:ext cx="497242" cy="261604"/>
          </a:xfrm>
          <a:prstGeom prst="rect">
            <a:avLst/>
          </a:prstGeom>
          <a:noFill/>
          <a:ln w="31750">
            <a:solidFill>
              <a:srgbClr val="FF0066"/>
            </a:solidFill>
          </a:ln>
        </p:spPr>
        <p:txBody>
          <a:bodyPr wrap="none" lIns="91435" tIns="45717" rIns="91435" bIns="45717" rtlCol="0">
            <a:spAutoFit/>
          </a:bodyPr>
          <a:lstStyle/>
          <a:p>
            <a:r>
              <a:rPr lang="en-US" altLang="ja-JP" sz="1100" dirty="0"/>
              <a:t>Pri</a:t>
            </a:r>
            <a:r>
              <a:rPr lang="ja-JP" altLang="en-US" sz="1100" dirty="0"/>
              <a:t> </a:t>
            </a:r>
            <a:r>
              <a:rPr lang="en-US" altLang="ja-JP" sz="1100" dirty="0"/>
              <a:t>1</a:t>
            </a:r>
            <a:endParaRPr lang="ja-JP" altLang="en-US" sz="1100" dirty="0"/>
          </a:p>
        </p:txBody>
      </p:sp>
      <p:grpSp>
        <p:nvGrpSpPr>
          <p:cNvPr id="4" name="グループ化 22"/>
          <p:cNvGrpSpPr/>
          <p:nvPr/>
        </p:nvGrpSpPr>
        <p:grpSpPr>
          <a:xfrm>
            <a:off x="8214231" y="2624797"/>
            <a:ext cx="611852" cy="535417"/>
            <a:chOff x="4786314" y="1643050"/>
            <a:chExt cx="1857388" cy="1571636"/>
          </a:xfrm>
        </p:grpSpPr>
        <p:sp>
          <p:nvSpPr>
            <p:cNvPr id="5" name="円/楕円 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6" name="正方形/長方形 1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円/楕円 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弧 1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円弧 1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円/楕円 1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7" name="テキスト ボックス 96"/>
          <p:cNvSpPr txBox="1"/>
          <p:nvPr/>
        </p:nvSpPr>
        <p:spPr>
          <a:xfrm>
            <a:off x="5061948" y="2334249"/>
            <a:ext cx="3793016" cy="2723817"/>
          </a:xfrm>
          <a:prstGeom prst="rect">
            <a:avLst/>
          </a:prstGeom>
          <a:noFill/>
        </p:spPr>
        <p:txBody>
          <a:bodyPr wrap="none" lIns="91435" tIns="45717" rIns="91435" bIns="45717" rtlCol="0">
            <a:spAutoFit/>
          </a:bodyPr>
          <a:lstStyle/>
          <a:p>
            <a:r>
              <a:rPr lang="en-US" altLang="ja-JP" sz="900" dirty="0"/>
              <a:t>case</a:t>
            </a:r>
            <a:r>
              <a:rPr lang="ja-JP" altLang="en-US" sz="900" dirty="0"/>
              <a:t>  </a:t>
            </a:r>
            <a:r>
              <a:rPr lang="en-US" altLang="ja-JP" sz="900" dirty="0"/>
              <a:t>STANDBY</a:t>
            </a:r>
          </a:p>
          <a:p>
            <a:r>
              <a:rPr lang="en-US" altLang="ja-JP" sz="900" dirty="0"/>
              <a:t>   </a:t>
            </a:r>
            <a:r>
              <a:rPr lang="en-US" altLang="ja-JP" sz="900" dirty="0">
                <a:solidFill>
                  <a:srgbClr val="FF33CC"/>
                </a:solidFill>
              </a:rPr>
              <a:t> </a:t>
            </a:r>
            <a:r>
              <a:rPr lang="en-US" altLang="ja-JP" sz="900" dirty="0"/>
              <a:t>/*</a:t>
            </a:r>
            <a:r>
              <a:rPr lang="ja-JP" altLang="en-US" sz="900" dirty="0"/>
              <a:t> </a:t>
            </a:r>
            <a:r>
              <a:rPr lang="en-US" altLang="ja-JP" sz="900" dirty="0"/>
              <a:t>JOY</a:t>
            </a:r>
            <a:r>
              <a:rPr lang="ja-JP" altLang="en-US" sz="900" dirty="0"/>
              <a:t> の値変更に対する処理 </a:t>
            </a:r>
            <a:r>
              <a:rPr lang="en-US" altLang="ja-JP" sz="900" dirty="0"/>
              <a:t>*/</a:t>
            </a:r>
          </a:p>
          <a:p>
            <a:r>
              <a:rPr lang="ja-JP" altLang="en-US" sz="900" dirty="0"/>
              <a:t>     </a:t>
            </a:r>
            <a:r>
              <a:rPr lang="en-US" altLang="ja-JP" sz="900" dirty="0"/>
              <a:t>/*</a:t>
            </a:r>
            <a:r>
              <a:rPr lang="ja-JP" altLang="en-US" sz="900" dirty="0"/>
              <a:t> ゲーム開始合図の</a:t>
            </a:r>
            <a:r>
              <a:rPr lang="en-US" altLang="ja-JP" sz="900" dirty="0"/>
              <a:t>sw</a:t>
            </a:r>
            <a:r>
              <a:rPr lang="ja-JP" altLang="en-US" sz="900" dirty="0"/>
              <a:t>が押されるまで待機</a:t>
            </a:r>
            <a:endParaRPr lang="en-US" altLang="ja-JP" sz="900" dirty="0"/>
          </a:p>
          <a:p>
            <a:r>
              <a:rPr lang="ja-JP" altLang="en-US" sz="900" dirty="0"/>
              <a:t>               </a:t>
            </a:r>
            <a:r>
              <a:rPr lang="en-US" altLang="ja-JP" sz="900" dirty="0"/>
              <a:t>psw1</a:t>
            </a:r>
            <a:r>
              <a:rPr lang="ja-JP" altLang="en-US" sz="900" dirty="0"/>
              <a:t>が押されると </a:t>
            </a:r>
            <a:r>
              <a:rPr lang="en-US" altLang="ja-JP" sz="900" dirty="0"/>
              <a:t>START</a:t>
            </a:r>
            <a:r>
              <a:rPr lang="ja-JP" altLang="en-US" sz="900" dirty="0"/>
              <a:t>モードへ </a:t>
            </a:r>
            <a:r>
              <a:rPr lang="en-US" altLang="ja-JP" sz="900" dirty="0"/>
              <a:t>*/</a:t>
            </a:r>
          </a:p>
          <a:p>
            <a:r>
              <a:rPr lang="en-US" altLang="ja-JP" sz="900" dirty="0"/>
              <a:t>case  START</a:t>
            </a:r>
          </a:p>
          <a:p>
            <a:r>
              <a:rPr lang="ja-JP" altLang="en-US" sz="900" dirty="0"/>
              <a:t>    </a:t>
            </a:r>
            <a:r>
              <a:rPr lang="en-US" altLang="ja-JP" sz="900" dirty="0"/>
              <a:t>/*</a:t>
            </a:r>
            <a:r>
              <a:rPr lang="ja-JP" altLang="en-US" sz="900" dirty="0"/>
              <a:t> タスク，周期ハンドラの起動 </a:t>
            </a:r>
            <a:r>
              <a:rPr lang="en-US" altLang="ja-JP" sz="900" dirty="0"/>
              <a:t>*/</a:t>
            </a:r>
          </a:p>
          <a:p>
            <a:r>
              <a:rPr lang="ja-JP" altLang="en-US" sz="900" dirty="0"/>
              <a:t>    </a:t>
            </a:r>
            <a:r>
              <a:rPr lang="en-US" altLang="ja-JP" sz="900" dirty="0"/>
              <a:t>/*</a:t>
            </a:r>
            <a:r>
              <a:rPr lang="ja-JP" altLang="en-US" sz="900" dirty="0"/>
              <a:t> </a:t>
            </a:r>
            <a:r>
              <a:rPr lang="en-US" altLang="ja-JP" sz="900" dirty="0"/>
              <a:t>PLAY</a:t>
            </a:r>
            <a:r>
              <a:rPr lang="ja-JP" altLang="en-US" sz="900" dirty="0"/>
              <a:t>モードへ </a:t>
            </a:r>
            <a:r>
              <a:rPr lang="en-US" altLang="ja-JP" sz="900" dirty="0"/>
              <a:t>*/</a:t>
            </a:r>
          </a:p>
          <a:p>
            <a:r>
              <a:rPr lang="en-US" altLang="ja-JP" sz="900" dirty="0"/>
              <a:t>case </a:t>
            </a:r>
            <a:r>
              <a:rPr lang="ja-JP" altLang="en-US" sz="900" dirty="0"/>
              <a:t> </a:t>
            </a:r>
            <a:r>
              <a:rPr lang="en-US" altLang="ja-JP" sz="900" dirty="0"/>
              <a:t>PLAY</a:t>
            </a:r>
          </a:p>
          <a:p>
            <a:r>
              <a:rPr lang="ja-JP" altLang="en-US" sz="900" dirty="0"/>
              <a:t>    </a:t>
            </a:r>
            <a:r>
              <a:rPr lang="en-US" altLang="ja-JP" sz="900" dirty="0"/>
              <a:t>/*</a:t>
            </a:r>
            <a:r>
              <a:rPr lang="ja-JP" altLang="en-US" sz="900" dirty="0"/>
              <a:t> 曲の再生時間が終了すると</a:t>
            </a:r>
            <a:r>
              <a:rPr lang="en-US" altLang="ja-JP" sz="900" dirty="0"/>
              <a:t>STOP</a:t>
            </a:r>
            <a:r>
              <a:rPr lang="ja-JP" altLang="en-US" sz="900" dirty="0"/>
              <a:t>モードへ 表示画面は再生曲のまま </a:t>
            </a:r>
            <a:r>
              <a:rPr lang="en-US" altLang="ja-JP" sz="900" dirty="0"/>
              <a:t>*/</a:t>
            </a:r>
          </a:p>
          <a:p>
            <a:r>
              <a:rPr lang="ja-JP" altLang="en-US" sz="900" dirty="0"/>
              <a:t>    </a:t>
            </a:r>
            <a:r>
              <a:rPr lang="en-US" altLang="ja-JP" sz="900" dirty="0"/>
              <a:t>/*</a:t>
            </a:r>
            <a:r>
              <a:rPr lang="ja-JP" altLang="en-US" sz="900" dirty="0"/>
              <a:t> </a:t>
            </a:r>
            <a:r>
              <a:rPr lang="en-US" altLang="ja-JP" sz="900" dirty="0"/>
              <a:t>psw2</a:t>
            </a:r>
            <a:r>
              <a:rPr lang="ja-JP" altLang="en-US" sz="900" dirty="0"/>
              <a:t>が押されると</a:t>
            </a:r>
            <a:r>
              <a:rPr lang="en-US" altLang="ja-JP" sz="900" dirty="0"/>
              <a:t>STOP</a:t>
            </a:r>
            <a:r>
              <a:rPr lang="ja-JP" altLang="en-US" sz="900" dirty="0"/>
              <a:t>モードへ</a:t>
            </a:r>
            <a:r>
              <a:rPr lang="en-US" altLang="ja-JP" sz="900" dirty="0"/>
              <a:t>*/</a:t>
            </a:r>
          </a:p>
          <a:p>
            <a:r>
              <a:rPr lang="ja-JP" altLang="en-US" sz="900" dirty="0"/>
              <a:t>    </a:t>
            </a:r>
            <a:r>
              <a:rPr lang="en-US" altLang="ja-JP" sz="900" dirty="0"/>
              <a:t>/*</a:t>
            </a:r>
            <a:r>
              <a:rPr lang="ja-JP" altLang="en-US" sz="900" dirty="0"/>
              <a:t> </a:t>
            </a:r>
            <a:r>
              <a:rPr lang="en-US" altLang="ja-JP" sz="900" dirty="0"/>
              <a:t>psw1</a:t>
            </a:r>
            <a:r>
              <a:rPr lang="ja-JP" altLang="en-US" sz="900" dirty="0"/>
              <a:t>が押されたら</a:t>
            </a:r>
            <a:r>
              <a:rPr lang="en-US" altLang="ja-JP" sz="900" dirty="0"/>
              <a:t>PAUSE</a:t>
            </a:r>
            <a:r>
              <a:rPr lang="ja-JP" altLang="en-US" sz="900" dirty="0"/>
              <a:t>モードへ </a:t>
            </a:r>
            <a:r>
              <a:rPr lang="en-US" altLang="ja-JP" sz="900" dirty="0"/>
              <a:t>*</a:t>
            </a:r>
          </a:p>
          <a:p>
            <a:r>
              <a:rPr lang="en-US" altLang="ja-JP" sz="900" dirty="0"/>
              <a:t>case </a:t>
            </a:r>
            <a:r>
              <a:rPr lang="ja-JP" altLang="en-US" sz="900" dirty="0"/>
              <a:t> </a:t>
            </a:r>
            <a:r>
              <a:rPr lang="en-US" altLang="ja-JP" sz="900" dirty="0"/>
              <a:t>PAUSE</a:t>
            </a:r>
          </a:p>
          <a:p>
            <a:r>
              <a:rPr lang="ja-JP" altLang="en-US" sz="900" dirty="0"/>
              <a:t>    </a:t>
            </a:r>
            <a:r>
              <a:rPr lang="en-US" altLang="ja-JP" sz="900" dirty="0"/>
              <a:t>/*</a:t>
            </a:r>
            <a:r>
              <a:rPr lang="ja-JP" altLang="en-US" sz="900" dirty="0"/>
              <a:t> </a:t>
            </a:r>
            <a:r>
              <a:rPr lang="en-US" altLang="ja-JP" sz="900" dirty="0"/>
              <a:t>psw1</a:t>
            </a:r>
            <a:r>
              <a:rPr lang="ja-JP" altLang="en-US" sz="900" dirty="0"/>
              <a:t>が押されると</a:t>
            </a:r>
            <a:r>
              <a:rPr lang="en-US" altLang="ja-JP" sz="900" dirty="0"/>
              <a:t>PLAY</a:t>
            </a:r>
            <a:r>
              <a:rPr lang="ja-JP" altLang="en-US" sz="900" dirty="0"/>
              <a:t>モードへ </a:t>
            </a:r>
            <a:r>
              <a:rPr lang="en-US" altLang="ja-JP" sz="900" dirty="0"/>
              <a:t>*/</a:t>
            </a:r>
          </a:p>
          <a:p>
            <a:r>
              <a:rPr lang="ja-JP" altLang="en-US" sz="900" dirty="0"/>
              <a:t>    </a:t>
            </a:r>
            <a:r>
              <a:rPr lang="en-US" altLang="ja-JP" sz="900" dirty="0"/>
              <a:t>/*</a:t>
            </a:r>
            <a:r>
              <a:rPr lang="ja-JP" altLang="en-US" sz="900" dirty="0"/>
              <a:t> </a:t>
            </a:r>
            <a:r>
              <a:rPr lang="en-US" altLang="ja-JP" sz="900" dirty="0"/>
              <a:t>psw2</a:t>
            </a:r>
            <a:r>
              <a:rPr lang="ja-JP" altLang="en-US" sz="900" dirty="0"/>
              <a:t>が押されると</a:t>
            </a:r>
            <a:r>
              <a:rPr lang="en-US" altLang="ja-JP" sz="900" dirty="0"/>
              <a:t>STOP</a:t>
            </a:r>
            <a:r>
              <a:rPr lang="ja-JP" altLang="en-US" sz="900" dirty="0"/>
              <a:t>モードへ </a:t>
            </a:r>
            <a:r>
              <a:rPr lang="en-US" altLang="ja-JP" sz="900" dirty="0"/>
              <a:t>*/</a:t>
            </a:r>
          </a:p>
          <a:p>
            <a:r>
              <a:rPr lang="en-US" altLang="ja-JP" sz="900" dirty="0"/>
              <a:t>case </a:t>
            </a:r>
            <a:r>
              <a:rPr lang="ja-JP" altLang="en-US" sz="900" dirty="0"/>
              <a:t> </a:t>
            </a:r>
            <a:r>
              <a:rPr lang="en-US" altLang="ja-JP" sz="900" dirty="0"/>
              <a:t>STOP</a:t>
            </a:r>
          </a:p>
          <a:p>
            <a:r>
              <a:rPr lang="ja-JP" altLang="en-US" sz="900" dirty="0"/>
              <a:t>    </a:t>
            </a:r>
            <a:r>
              <a:rPr lang="en-US" altLang="ja-JP" sz="900" dirty="0"/>
              <a:t>/*</a:t>
            </a:r>
            <a:r>
              <a:rPr lang="ja-JP" altLang="en-US" sz="900" dirty="0"/>
              <a:t> 再生中の曲名等表示 *</a:t>
            </a:r>
            <a:r>
              <a:rPr lang="en-US" altLang="ja-JP" sz="900" dirty="0"/>
              <a:t>/</a:t>
            </a:r>
          </a:p>
          <a:p>
            <a:r>
              <a:rPr lang="ja-JP" altLang="en-US" sz="900" dirty="0"/>
              <a:t>     </a:t>
            </a:r>
            <a:r>
              <a:rPr lang="en-US" altLang="ja-JP" sz="900" dirty="0"/>
              <a:t>/*</a:t>
            </a:r>
            <a:r>
              <a:rPr lang="ja-JP" altLang="en-US" sz="900" dirty="0"/>
              <a:t> タイマカウンター停止，リセット *</a:t>
            </a:r>
            <a:r>
              <a:rPr lang="en-US" altLang="ja-JP" sz="900" dirty="0"/>
              <a:t>/</a:t>
            </a:r>
          </a:p>
          <a:p>
            <a:r>
              <a:rPr lang="ja-JP" altLang="en-US" sz="900" dirty="0"/>
              <a:t>     </a:t>
            </a:r>
            <a:r>
              <a:rPr lang="en-US" altLang="ja-JP" sz="900" dirty="0"/>
              <a:t>/*</a:t>
            </a:r>
            <a:r>
              <a:rPr lang="ja-JP" altLang="en-US" sz="900" dirty="0"/>
              <a:t> </a:t>
            </a:r>
            <a:r>
              <a:rPr lang="en-US" altLang="ja-JP" sz="900" dirty="0"/>
              <a:t>JOY</a:t>
            </a:r>
            <a:r>
              <a:rPr lang="ja-JP" altLang="en-US" sz="900" dirty="0"/>
              <a:t>値変更に対する処理 *</a:t>
            </a:r>
            <a:r>
              <a:rPr lang="en-US" altLang="ja-JP" sz="900" dirty="0"/>
              <a:t>/</a:t>
            </a:r>
          </a:p>
          <a:p>
            <a:r>
              <a:rPr lang="ja-JP" altLang="en-US" sz="900" dirty="0"/>
              <a:t>     </a:t>
            </a:r>
            <a:r>
              <a:rPr lang="en-US" altLang="ja-JP" sz="900" dirty="0"/>
              <a:t>/*</a:t>
            </a:r>
            <a:r>
              <a:rPr lang="ja-JP" altLang="en-US" sz="900" dirty="0"/>
              <a:t> </a:t>
            </a:r>
            <a:r>
              <a:rPr lang="en-US" altLang="ja-JP" sz="900" dirty="0"/>
              <a:t>STANDBY</a:t>
            </a:r>
            <a:r>
              <a:rPr lang="ja-JP" altLang="en-US" sz="900" dirty="0"/>
              <a:t> モードへ </a:t>
            </a:r>
            <a:r>
              <a:rPr lang="en-US" altLang="ja-JP" sz="900" dirty="0"/>
              <a:t>*/</a:t>
            </a:r>
            <a:endParaRPr lang="ja-JP" altLang="en-US" sz="900" dirty="0"/>
          </a:p>
        </p:txBody>
      </p:sp>
      <p:sp>
        <p:nvSpPr>
          <p:cNvPr id="119" name="正方形/長方形 118"/>
          <p:cNvSpPr/>
          <p:nvPr/>
        </p:nvSpPr>
        <p:spPr>
          <a:xfrm>
            <a:off x="4916594" y="2087744"/>
            <a:ext cx="4116031" cy="29779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20" name="テキスト ボックス 119"/>
          <p:cNvSpPr txBox="1"/>
          <p:nvPr/>
        </p:nvSpPr>
        <p:spPr>
          <a:xfrm>
            <a:off x="4916595" y="2100890"/>
            <a:ext cx="3709275" cy="276993"/>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TSK_MGR</a:t>
            </a:r>
            <a:r>
              <a:rPr lang="ja-JP" altLang="en-US" sz="1200" dirty="0"/>
              <a:t> ： </a:t>
            </a:r>
            <a:r>
              <a:rPr lang="en-US" altLang="ja-JP" sz="1200" dirty="0"/>
              <a:t>mgr()</a:t>
            </a:r>
            <a:r>
              <a:rPr lang="ja-JP" altLang="en-US" sz="1200" dirty="0"/>
              <a:t> </a:t>
            </a:r>
            <a:r>
              <a:rPr lang="ja-JP" altLang="en-US" sz="1200" dirty="0" smtClean="0"/>
              <a:t>：</a:t>
            </a:r>
            <a:r>
              <a:rPr lang="en-US" altLang="ja-JP" sz="1200" dirty="0" smtClean="0"/>
              <a:t>PLAY</a:t>
            </a:r>
            <a:r>
              <a:rPr lang="ja-JP" altLang="en-US" sz="1200" dirty="0" smtClean="0"/>
              <a:t> </a:t>
            </a:r>
            <a:r>
              <a:rPr lang="ja-JP" altLang="en-US" sz="1200" dirty="0"/>
              <a:t>全体のモード管理 </a:t>
            </a:r>
            <a:r>
              <a:rPr lang="en-US" altLang="ja-JP" sz="1200" dirty="0"/>
              <a:t>】</a:t>
            </a:r>
            <a:endParaRPr lang="ja-JP" altLang="en-US" sz="1200" dirty="0"/>
          </a:p>
        </p:txBody>
      </p:sp>
      <p:sp>
        <p:nvSpPr>
          <p:cNvPr id="185" name="テキスト ボックス 184"/>
          <p:cNvSpPr txBox="1"/>
          <p:nvPr/>
        </p:nvSpPr>
        <p:spPr>
          <a:xfrm>
            <a:off x="8428683" y="2140902"/>
            <a:ext cx="497242" cy="261604"/>
          </a:xfrm>
          <a:prstGeom prst="rect">
            <a:avLst/>
          </a:prstGeom>
          <a:noFill/>
          <a:ln w="31750">
            <a:solidFill>
              <a:srgbClr val="FF0066"/>
            </a:solidFill>
          </a:ln>
        </p:spPr>
        <p:txBody>
          <a:bodyPr wrap="none" lIns="91435" tIns="45717" rIns="91435" bIns="45717" rtlCol="0">
            <a:spAutoFit/>
          </a:bodyPr>
          <a:lstStyle/>
          <a:p>
            <a:r>
              <a:rPr lang="en-US" altLang="ja-JP" sz="1100" dirty="0"/>
              <a:t>Pri</a:t>
            </a:r>
            <a:r>
              <a:rPr lang="ja-JP" altLang="en-US" sz="1100" dirty="0"/>
              <a:t> </a:t>
            </a:r>
            <a:r>
              <a:rPr lang="en-US" altLang="ja-JP" sz="1100" dirty="0"/>
              <a:t>3</a:t>
            </a:r>
            <a:endParaRPr lang="ja-JP" altLang="en-US" sz="1100" dirty="0"/>
          </a:p>
        </p:txBody>
      </p:sp>
      <p:grpSp>
        <p:nvGrpSpPr>
          <p:cNvPr id="23" name="グループ化 22"/>
          <p:cNvGrpSpPr/>
          <p:nvPr/>
        </p:nvGrpSpPr>
        <p:grpSpPr>
          <a:xfrm>
            <a:off x="4551487" y="5254887"/>
            <a:ext cx="4676334" cy="1748858"/>
            <a:chOff x="4860033" y="5201096"/>
            <a:chExt cx="4311226" cy="1748858"/>
          </a:xfrm>
        </p:grpSpPr>
        <p:sp>
          <p:nvSpPr>
            <p:cNvPr id="19" name="正方形/長方形 18"/>
            <p:cNvSpPr/>
            <p:nvPr/>
          </p:nvSpPr>
          <p:spPr>
            <a:xfrm>
              <a:off x="4860033" y="5201096"/>
              <a:ext cx="4116029" cy="1440361"/>
            </a:xfrm>
            <a:prstGeom prst="rect">
              <a:avLst/>
            </a:prstGeom>
            <a:solidFill>
              <a:srgbClr val="CCFFCC"/>
            </a:solidFill>
            <a:ln w="1905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8" name="テキスト ボックス 157"/>
            <p:cNvSpPr txBox="1"/>
            <p:nvPr/>
          </p:nvSpPr>
          <p:spPr>
            <a:xfrm>
              <a:off x="5607415" y="5318738"/>
              <a:ext cx="3357073" cy="1631216"/>
            </a:xfrm>
            <a:prstGeom prst="rect">
              <a:avLst/>
            </a:prstGeom>
            <a:noFill/>
            <a:ln w="19050">
              <a:noFill/>
              <a:prstDash val="sysDash"/>
            </a:ln>
          </p:spPr>
          <p:txBody>
            <a:bodyPr wrap="square" rtlCol="0">
              <a:spAutoFit/>
            </a:bodyPr>
            <a:lstStyle/>
            <a:p>
              <a:endParaRPr lang="en-US" altLang="ja-JP" sz="1000" dirty="0"/>
            </a:p>
            <a:p>
              <a:r>
                <a:rPr lang="en-US" altLang="ja-JP" sz="1000" dirty="0"/>
                <a:t>【psw1】</a:t>
              </a:r>
            </a:p>
            <a:p>
              <a:r>
                <a:rPr lang="ja-JP" altLang="en-US" sz="1000" dirty="0"/>
                <a:t> ・ </a:t>
              </a:r>
              <a:r>
                <a:rPr lang="en-US" altLang="ja-JP" sz="1000" dirty="0"/>
                <a:t>STANDBY</a:t>
              </a:r>
              <a:r>
                <a:rPr lang="ja-JP" altLang="en-US" sz="1000" dirty="0"/>
                <a:t> </a:t>
              </a:r>
              <a:r>
                <a:rPr lang="en-US" altLang="ja-JP" sz="1000" dirty="0"/>
                <a:t>&amp;</a:t>
              </a:r>
              <a:r>
                <a:rPr lang="ja-JP" altLang="en-US" sz="1000" dirty="0"/>
                <a:t> </a:t>
              </a:r>
              <a:r>
                <a:rPr lang="en-US" altLang="ja-JP" sz="1000" dirty="0"/>
                <a:t>REPLAY</a:t>
              </a:r>
              <a:r>
                <a:rPr lang="ja-JP" altLang="en-US" sz="1000" dirty="0"/>
                <a:t>  → </a:t>
              </a:r>
              <a:r>
                <a:rPr lang="en-US" altLang="ja-JP" sz="1000" dirty="0"/>
                <a:t>START</a:t>
              </a:r>
              <a:r>
                <a:rPr lang="ja-JP" altLang="en-US" sz="1000" dirty="0"/>
                <a:t> モードへ </a:t>
              </a:r>
              <a:endParaRPr lang="en-US" altLang="ja-JP" sz="1000" dirty="0"/>
            </a:p>
            <a:p>
              <a:r>
                <a:rPr lang="ja-JP" altLang="en-US" sz="1000" dirty="0"/>
                <a:t> ・ </a:t>
              </a:r>
              <a:r>
                <a:rPr lang="en-US" altLang="ja-JP" sz="1000" dirty="0"/>
                <a:t>PLAY</a:t>
              </a:r>
              <a:r>
                <a:rPr lang="ja-JP" altLang="en-US" sz="1000" dirty="0"/>
                <a:t> </a:t>
              </a:r>
              <a:r>
                <a:rPr lang="en-US" altLang="ja-JP" sz="1000" dirty="0"/>
                <a:t>&amp;</a:t>
              </a:r>
              <a:r>
                <a:rPr lang="ja-JP" altLang="en-US" sz="1000" dirty="0"/>
                <a:t> ！</a:t>
              </a:r>
              <a:r>
                <a:rPr lang="en-US" altLang="ja-JP" sz="1000" dirty="0"/>
                <a:t>REPLAY</a:t>
              </a:r>
              <a:r>
                <a:rPr lang="ja-JP" altLang="en-US" sz="1000" dirty="0"/>
                <a:t> → （</a:t>
              </a:r>
              <a:r>
                <a:rPr lang="en-US" altLang="ja-JP" sz="1000" dirty="0"/>
                <a:t>PLAY</a:t>
              </a:r>
              <a:r>
                <a:rPr lang="ja-JP" altLang="en-US" sz="1000" dirty="0"/>
                <a:t> モードから）</a:t>
              </a:r>
              <a:r>
                <a:rPr lang="en-US" altLang="ja-JP" sz="1000" dirty="0"/>
                <a:t>PAUSE</a:t>
              </a:r>
              <a:r>
                <a:rPr lang="ja-JP" altLang="en-US" sz="1000" dirty="0"/>
                <a:t> モードへ</a:t>
              </a:r>
              <a:endParaRPr lang="en-US" altLang="ja-JP" sz="1000" dirty="0"/>
            </a:p>
            <a:p>
              <a:r>
                <a:rPr lang="ja-JP" altLang="en-US" sz="1000" dirty="0"/>
                <a:t> ・ </a:t>
              </a:r>
              <a:r>
                <a:rPr lang="en-US" altLang="ja-JP" sz="1000" dirty="0"/>
                <a:t>PLAY</a:t>
              </a:r>
              <a:r>
                <a:rPr lang="ja-JP" altLang="en-US" sz="1000" dirty="0"/>
                <a:t> </a:t>
              </a:r>
              <a:r>
                <a:rPr lang="en-US" altLang="ja-JP" sz="1000" dirty="0"/>
                <a:t>&amp;</a:t>
              </a:r>
              <a:r>
                <a:rPr lang="ja-JP" altLang="en-US" sz="1000" dirty="0"/>
                <a:t> </a:t>
              </a:r>
              <a:r>
                <a:rPr lang="en-US" altLang="ja-JP" sz="1000" dirty="0"/>
                <a:t>REPEAT</a:t>
              </a:r>
              <a:r>
                <a:rPr lang="ja-JP" altLang="en-US" sz="1000" dirty="0"/>
                <a:t> → （</a:t>
              </a:r>
              <a:r>
                <a:rPr lang="en-US" altLang="ja-JP" sz="1000" dirty="0"/>
                <a:t>PAUSE</a:t>
              </a:r>
              <a:r>
                <a:rPr lang="ja-JP" altLang="en-US" sz="1000" dirty="0"/>
                <a:t> モードから）</a:t>
              </a:r>
              <a:r>
                <a:rPr lang="en-US" altLang="ja-JP" sz="1000" dirty="0"/>
                <a:t>PLAY</a:t>
              </a:r>
              <a:r>
                <a:rPr lang="ja-JP" altLang="en-US" sz="1000" dirty="0"/>
                <a:t> モードへ</a:t>
              </a:r>
              <a:endParaRPr lang="en-US" altLang="ja-JP" sz="1000" dirty="0"/>
            </a:p>
            <a:p>
              <a:r>
                <a:rPr lang="ja-JP" altLang="en-US" sz="1000" dirty="0"/>
                <a:t> </a:t>
              </a:r>
              <a:r>
                <a:rPr lang="en-US" altLang="ja-JP" sz="1000" dirty="0"/>
                <a:t>【pws2】</a:t>
              </a:r>
            </a:p>
            <a:p>
              <a:r>
                <a:rPr lang="ja-JP" altLang="en-US" sz="1000" dirty="0"/>
                <a:t> ・ </a:t>
              </a:r>
              <a:r>
                <a:rPr lang="en-US" altLang="ja-JP" sz="1000" dirty="0"/>
                <a:t>psw2</a:t>
              </a:r>
              <a:r>
                <a:rPr lang="ja-JP" altLang="en-US" sz="1000" dirty="0"/>
                <a:t> が押されると再生中だろうと，一時停止中であろうと</a:t>
              </a:r>
              <a:endParaRPr lang="en-US" altLang="ja-JP" sz="1000" dirty="0"/>
            </a:p>
            <a:p>
              <a:r>
                <a:rPr lang="ja-JP" altLang="en-US" sz="1000" dirty="0"/>
                <a:t>    </a:t>
              </a:r>
              <a:r>
                <a:rPr lang="en-US" altLang="ja-JP" sz="1000" dirty="0"/>
                <a:t>STOP</a:t>
              </a:r>
              <a:r>
                <a:rPr lang="ja-JP" altLang="en-US" sz="1000" dirty="0"/>
                <a:t> モードへ</a:t>
              </a:r>
              <a:endParaRPr lang="en-US" altLang="ja-JP" sz="1000" dirty="0"/>
            </a:p>
          </p:txBody>
        </p:sp>
        <p:grpSp>
          <p:nvGrpSpPr>
            <p:cNvPr id="229" name="グループ化 228"/>
            <p:cNvGrpSpPr/>
            <p:nvPr/>
          </p:nvGrpSpPr>
          <p:grpSpPr>
            <a:xfrm>
              <a:off x="4900650" y="5952079"/>
              <a:ext cx="737281" cy="526417"/>
              <a:chOff x="4224247" y="5916346"/>
              <a:chExt cx="635784" cy="474771"/>
            </a:xfrm>
          </p:grpSpPr>
          <p:sp>
            <p:nvSpPr>
              <p:cNvPr id="99" name="円/楕円 98"/>
              <p:cNvSpPr/>
              <p:nvPr/>
            </p:nvSpPr>
            <p:spPr>
              <a:xfrm>
                <a:off x="4360486" y="6241189"/>
                <a:ext cx="136239" cy="1499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円/楕円 99"/>
              <p:cNvSpPr/>
              <p:nvPr/>
            </p:nvSpPr>
            <p:spPr>
              <a:xfrm>
                <a:off x="4587552" y="6241189"/>
                <a:ext cx="136239" cy="1499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p:nvSpPr>
            <p:spPr>
              <a:xfrm>
                <a:off x="4337780" y="5916346"/>
                <a:ext cx="408718" cy="449783"/>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楕円 101"/>
              <p:cNvSpPr/>
              <p:nvPr/>
            </p:nvSpPr>
            <p:spPr>
              <a:xfrm>
                <a:off x="4383193" y="6016298"/>
                <a:ext cx="136239" cy="1499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円/楕円 102"/>
              <p:cNvSpPr/>
              <p:nvPr/>
            </p:nvSpPr>
            <p:spPr>
              <a:xfrm>
                <a:off x="4542139" y="6016298"/>
                <a:ext cx="136239" cy="1499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円/楕円 103"/>
              <p:cNvSpPr/>
              <p:nvPr/>
            </p:nvSpPr>
            <p:spPr>
              <a:xfrm>
                <a:off x="4451313" y="6066274"/>
                <a:ext cx="45413" cy="499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円/楕円 104"/>
              <p:cNvSpPr/>
              <p:nvPr/>
            </p:nvSpPr>
            <p:spPr>
              <a:xfrm>
                <a:off x="4610259" y="6066274"/>
                <a:ext cx="45413" cy="499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円弧 105"/>
              <p:cNvSpPr/>
              <p:nvPr/>
            </p:nvSpPr>
            <p:spPr>
              <a:xfrm rot="16501385">
                <a:off x="4255022" y="6131556"/>
                <a:ext cx="174916" cy="15894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7" name="円弧 106"/>
              <p:cNvSpPr/>
              <p:nvPr/>
            </p:nvSpPr>
            <p:spPr>
              <a:xfrm rot="5607988">
                <a:off x="4665734" y="5979435"/>
                <a:ext cx="174916" cy="15894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8" name="円/楕円 107"/>
              <p:cNvSpPr/>
              <p:nvPr/>
            </p:nvSpPr>
            <p:spPr>
              <a:xfrm>
                <a:off x="4791911" y="6016298"/>
                <a:ext cx="68120" cy="749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円/楕円 108"/>
              <p:cNvSpPr/>
              <p:nvPr/>
            </p:nvSpPr>
            <p:spPr>
              <a:xfrm>
                <a:off x="4224247" y="6191213"/>
                <a:ext cx="68120" cy="749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9" name="テキスト ボックス 238"/>
            <p:cNvSpPr txBox="1"/>
            <p:nvPr/>
          </p:nvSpPr>
          <p:spPr>
            <a:xfrm>
              <a:off x="4878759" y="5238453"/>
              <a:ext cx="4292500" cy="276999"/>
            </a:xfrm>
            <a:prstGeom prst="rect">
              <a:avLst/>
            </a:prstGeom>
            <a:noFill/>
          </p:spPr>
          <p:txBody>
            <a:bodyPr wrap="square" rtlCol="0">
              <a:spAutoFit/>
            </a:bodyPr>
            <a:lstStyle/>
            <a:p>
              <a:r>
                <a:rPr lang="en-US" altLang="ja-JP" sz="1200" dirty="0"/>
                <a:t>【</a:t>
              </a:r>
              <a:r>
                <a:rPr lang="ja-JP" altLang="en-US" sz="1200" dirty="0"/>
                <a:t> </a:t>
              </a:r>
              <a:r>
                <a:rPr lang="en-US" altLang="ja-JP" sz="1200" dirty="0"/>
                <a:t>INTERRUPT</a:t>
              </a:r>
              <a:r>
                <a:rPr lang="ja-JP" altLang="en-US" sz="1200" dirty="0"/>
                <a:t>  ： </a:t>
              </a:r>
              <a:r>
                <a:rPr lang="en-US" altLang="ja-JP" sz="1200" dirty="0"/>
                <a:t>psw()</a:t>
              </a:r>
              <a:r>
                <a:rPr lang="ja-JP" altLang="en-US" sz="1200" dirty="0"/>
                <a:t> ： </a:t>
              </a:r>
              <a:r>
                <a:rPr lang="en-US" altLang="ja-JP" sz="1200" dirty="0"/>
                <a:t>PSW1</a:t>
              </a:r>
              <a:r>
                <a:rPr lang="ja-JP" altLang="en-US" sz="1200" dirty="0"/>
                <a:t>， </a:t>
              </a:r>
              <a:r>
                <a:rPr lang="en-US" altLang="ja-JP" sz="1200" dirty="0"/>
                <a:t>PSW2</a:t>
              </a:r>
              <a:r>
                <a:rPr lang="ja-JP" altLang="en-US" sz="1200" dirty="0"/>
                <a:t>押下の状態管理 </a:t>
              </a:r>
              <a:r>
                <a:rPr lang="en-US" altLang="ja-JP" sz="1200" dirty="0"/>
                <a:t>】</a:t>
              </a:r>
              <a:endParaRPr lang="ja-JP" altLang="en-US" sz="1200" dirty="0"/>
            </a:p>
          </p:txBody>
        </p:sp>
      </p:grpSp>
      <p:grpSp>
        <p:nvGrpSpPr>
          <p:cNvPr id="226" name="グループ化 225"/>
          <p:cNvGrpSpPr/>
          <p:nvPr/>
        </p:nvGrpSpPr>
        <p:grpSpPr>
          <a:xfrm>
            <a:off x="107505" y="4159685"/>
            <a:ext cx="3417457" cy="929696"/>
            <a:chOff x="207929" y="3356992"/>
            <a:chExt cx="3417457" cy="929696"/>
          </a:xfrm>
        </p:grpSpPr>
        <p:sp>
          <p:nvSpPr>
            <p:cNvPr id="173" name="テキスト ボックス 172"/>
            <p:cNvSpPr txBox="1"/>
            <p:nvPr/>
          </p:nvSpPr>
          <p:spPr>
            <a:xfrm>
              <a:off x="215664" y="3356992"/>
              <a:ext cx="2604687" cy="276999"/>
            </a:xfrm>
            <a:prstGeom prst="rect">
              <a:avLst/>
            </a:prstGeom>
            <a:noFill/>
          </p:spPr>
          <p:txBody>
            <a:bodyPr wrap="none" rtlCol="0">
              <a:spAutoFit/>
            </a:bodyPr>
            <a:lstStyle/>
            <a:p>
              <a:r>
                <a:rPr lang="en-US" altLang="ja-JP" sz="1200" dirty="0"/>
                <a:t>【</a:t>
              </a:r>
              <a:r>
                <a:rPr lang="ja-JP" altLang="en-US" sz="1200" dirty="0"/>
                <a:t> </a:t>
              </a:r>
              <a:r>
                <a:rPr lang="en-US" altLang="ja-JP" sz="1200" dirty="0"/>
                <a:t>TSK_LCD_DISP</a:t>
              </a:r>
              <a:r>
                <a:rPr lang="ja-JP" altLang="en-US" sz="1200" dirty="0"/>
                <a:t> ： </a:t>
              </a:r>
              <a:r>
                <a:rPr lang="en-US" altLang="ja-JP" sz="1200" dirty="0"/>
                <a:t>lcd_disp()</a:t>
              </a:r>
              <a:r>
                <a:rPr lang="ja-JP" altLang="en-US" sz="1200" dirty="0"/>
                <a:t> </a:t>
              </a:r>
              <a:r>
                <a:rPr lang="en-US" altLang="ja-JP" sz="1200" dirty="0"/>
                <a:t>】</a:t>
              </a:r>
              <a:endParaRPr lang="ja-JP" altLang="en-US" sz="1200" dirty="0"/>
            </a:p>
          </p:txBody>
        </p:sp>
        <p:sp>
          <p:nvSpPr>
            <p:cNvPr id="174" name="正方形/長方形 173"/>
            <p:cNvSpPr/>
            <p:nvPr/>
          </p:nvSpPr>
          <p:spPr>
            <a:xfrm>
              <a:off x="207929" y="3371416"/>
              <a:ext cx="3417457" cy="9152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76" name="テキスト ボックス 175"/>
            <p:cNvSpPr txBox="1"/>
            <p:nvPr/>
          </p:nvSpPr>
          <p:spPr>
            <a:xfrm>
              <a:off x="3053327" y="3419604"/>
              <a:ext cx="497252" cy="261610"/>
            </a:xfrm>
            <a:prstGeom prst="rect">
              <a:avLst/>
            </a:prstGeom>
            <a:noFill/>
            <a:ln w="31750">
              <a:solidFill>
                <a:srgbClr val="FF0066"/>
              </a:solidFill>
            </a:ln>
          </p:spPr>
          <p:txBody>
            <a:bodyPr wrap="none" rtlCol="0">
              <a:spAutoFit/>
            </a:bodyPr>
            <a:lstStyle/>
            <a:p>
              <a:r>
                <a:rPr lang="en-US" altLang="ja-JP" sz="1100" dirty="0"/>
                <a:t>Pri</a:t>
              </a:r>
              <a:r>
                <a:rPr lang="ja-JP" altLang="en-US" sz="1100" dirty="0"/>
                <a:t> </a:t>
              </a:r>
              <a:r>
                <a:rPr lang="en-US" altLang="ja-JP" sz="1100" dirty="0"/>
                <a:t>2</a:t>
              </a:r>
              <a:endParaRPr lang="ja-JP" altLang="en-US" sz="1100" dirty="0"/>
            </a:p>
          </p:txBody>
        </p:sp>
        <p:grpSp>
          <p:nvGrpSpPr>
            <p:cNvPr id="177" name="グループ化 22"/>
            <p:cNvGrpSpPr/>
            <p:nvPr/>
          </p:nvGrpSpPr>
          <p:grpSpPr>
            <a:xfrm>
              <a:off x="345042" y="3659163"/>
              <a:ext cx="601040" cy="498341"/>
              <a:chOff x="4786314" y="1643050"/>
              <a:chExt cx="1857388" cy="1571636"/>
            </a:xfrm>
          </p:grpSpPr>
          <p:sp>
            <p:nvSpPr>
              <p:cNvPr id="178" name="円/楕円 177"/>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9" name="円/楕円 178"/>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0"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84" name="正方形/長方形 283"/>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5" name="正方形/長方形 284"/>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1" name="円/楕円 180"/>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2" name="円/楕円 181"/>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8" name="円/楕円 277"/>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9" name="円/楕円 278"/>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0" name="円弧 279"/>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81" name="円弧 280"/>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82" name="円/楕円 281"/>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3" name="円/楕円 282"/>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87" name="正方形/長方形 286"/>
          <p:cNvSpPr/>
          <p:nvPr/>
        </p:nvSpPr>
        <p:spPr>
          <a:xfrm>
            <a:off x="101503" y="5680957"/>
            <a:ext cx="4038175" cy="1014290"/>
          </a:xfrm>
          <a:prstGeom prst="rect">
            <a:avLst/>
          </a:prstGeom>
          <a:solidFill>
            <a:srgbClr val="FFFFCC"/>
          </a:solidFill>
          <a:ln w="19050">
            <a:solidFill>
              <a:srgbClr val="385D8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288" name="環状矢印 287"/>
          <p:cNvSpPr/>
          <p:nvPr/>
        </p:nvSpPr>
        <p:spPr>
          <a:xfrm rot="19754913">
            <a:off x="944015" y="5979061"/>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solidFill>
                <a:schemeClr val="tx1"/>
              </a:solidFill>
            </a:endParaRPr>
          </a:p>
        </p:txBody>
      </p:sp>
      <p:grpSp>
        <p:nvGrpSpPr>
          <p:cNvPr id="289" name="グループ化 288"/>
          <p:cNvGrpSpPr/>
          <p:nvPr/>
        </p:nvGrpSpPr>
        <p:grpSpPr>
          <a:xfrm>
            <a:off x="877091" y="6178638"/>
            <a:ext cx="749109" cy="464003"/>
            <a:chOff x="5000628" y="2714620"/>
            <a:chExt cx="2000264" cy="1357322"/>
          </a:xfrm>
        </p:grpSpPr>
        <p:sp>
          <p:nvSpPr>
            <p:cNvPr id="294" name="円/楕円 293"/>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5" name="円/楕円 294"/>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6" name="円/楕円 295"/>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7" name="円/楕円 296"/>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8" name="円/楕円 297"/>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9" name="円/楕円 298"/>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0" name="円/楕円 299"/>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1" name="円弧 300"/>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02" name="円弧 301"/>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03" name="円/楕円 302"/>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4" name="円/楕円 303"/>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90" name="テキスト ボックス 289"/>
          <p:cNvSpPr txBox="1"/>
          <p:nvPr/>
        </p:nvSpPr>
        <p:spPr>
          <a:xfrm>
            <a:off x="101520" y="6156857"/>
            <a:ext cx="955701" cy="307771"/>
          </a:xfrm>
          <a:prstGeom prst="rect">
            <a:avLst/>
          </a:prstGeom>
          <a:noFill/>
        </p:spPr>
        <p:txBody>
          <a:bodyPr wrap="none" lIns="91435" tIns="45717" rIns="91435" bIns="45717" rtlCol="0">
            <a:spAutoFit/>
          </a:bodyPr>
          <a:lstStyle/>
          <a:p>
            <a:r>
              <a:rPr lang="en-US" altLang="ja-JP" sz="1400" b="1" dirty="0">
                <a:solidFill>
                  <a:schemeClr val="accent6">
                    <a:lumMod val="75000"/>
                  </a:schemeClr>
                </a:solidFill>
              </a:rPr>
              <a:t>1000ms</a:t>
            </a:r>
            <a:endParaRPr lang="ja-JP" altLang="en-US" sz="1400" b="1" dirty="0">
              <a:solidFill>
                <a:schemeClr val="accent6">
                  <a:lumMod val="75000"/>
                </a:schemeClr>
              </a:solidFill>
            </a:endParaRPr>
          </a:p>
        </p:txBody>
      </p:sp>
      <p:sp>
        <p:nvSpPr>
          <p:cNvPr id="291" name="テキスト ボックス 290"/>
          <p:cNvSpPr txBox="1"/>
          <p:nvPr/>
        </p:nvSpPr>
        <p:spPr>
          <a:xfrm>
            <a:off x="1919940" y="6107034"/>
            <a:ext cx="1983225" cy="461659"/>
          </a:xfrm>
          <a:prstGeom prst="rect">
            <a:avLst/>
          </a:prstGeom>
          <a:noFill/>
        </p:spPr>
        <p:txBody>
          <a:bodyPr wrap="none" lIns="91435" tIns="45717" rIns="91435" bIns="45717" rtlCol="0">
            <a:spAutoFit/>
          </a:bodyPr>
          <a:lstStyle/>
          <a:p>
            <a:r>
              <a:rPr lang="ja-JP" altLang="en-US" sz="800" dirty="0"/>
              <a:t>グローバル変数 </a:t>
            </a:r>
            <a:r>
              <a:rPr lang="en-US" altLang="ja-JP" sz="800" dirty="0"/>
              <a:t>sec</a:t>
            </a:r>
            <a:r>
              <a:rPr lang="ja-JP" altLang="en-US" sz="800" dirty="0"/>
              <a:t> を インクリメント</a:t>
            </a:r>
            <a:endParaRPr lang="en-US" altLang="ja-JP" sz="800" dirty="0"/>
          </a:p>
          <a:p>
            <a:r>
              <a:rPr lang="en-US" altLang="ja-JP" sz="800" dirty="0"/>
              <a:t>sec</a:t>
            </a:r>
            <a:r>
              <a:rPr lang="ja-JP" altLang="en-US" sz="800" dirty="0"/>
              <a:t> の値を元に，曲の長さを表示するための</a:t>
            </a:r>
            <a:endParaRPr lang="en-US" altLang="ja-JP" sz="800" dirty="0"/>
          </a:p>
          <a:p>
            <a:r>
              <a:rPr lang="ja-JP" altLang="en-US" sz="800" dirty="0"/>
              <a:t>表示データを作りこむ</a:t>
            </a:r>
            <a:endParaRPr lang="en-US" altLang="ja-JP" sz="800" dirty="0"/>
          </a:p>
        </p:txBody>
      </p:sp>
      <p:sp>
        <p:nvSpPr>
          <p:cNvPr id="292" name="テキスト ボックス 291"/>
          <p:cNvSpPr txBox="1"/>
          <p:nvPr/>
        </p:nvSpPr>
        <p:spPr>
          <a:xfrm>
            <a:off x="120400" y="5680957"/>
            <a:ext cx="2156349" cy="261604"/>
          </a:xfrm>
          <a:prstGeom prst="rect">
            <a:avLst/>
          </a:prstGeom>
          <a:noFill/>
        </p:spPr>
        <p:txBody>
          <a:bodyPr wrap="none" lIns="91435" tIns="45717" rIns="91435" bIns="45717" rtlCol="0">
            <a:spAutoFit/>
          </a:bodyPr>
          <a:lstStyle/>
          <a:p>
            <a:r>
              <a:rPr lang="en-US" altLang="ja-JP" sz="1100" dirty="0"/>
              <a:t>CYC_SEC</a:t>
            </a:r>
            <a:r>
              <a:rPr lang="ja-JP" altLang="en-US" sz="1100" dirty="0"/>
              <a:t> ： </a:t>
            </a:r>
            <a:r>
              <a:rPr lang="en-US" altLang="ja-JP" sz="1100" dirty="0"/>
              <a:t>timer_counter()</a:t>
            </a:r>
            <a:endParaRPr lang="ja-JP" altLang="en-US" sz="1100" dirty="0"/>
          </a:p>
        </p:txBody>
      </p:sp>
      <p:sp>
        <p:nvSpPr>
          <p:cNvPr id="293" name="テキスト ボックス 292"/>
          <p:cNvSpPr txBox="1"/>
          <p:nvPr/>
        </p:nvSpPr>
        <p:spPr>
          <a:xfrm>
            <a:off x="58398" y="5434787"/>
            <a:ext cx="760134" cy="246215"/>
          </a:xfrm>
          <a:prstGeom prst="rect">
            <a:avLst/>
          </a:prstGeom>
          <a:noFill/>
        </p:spPr>
        <p:txBody>
          <a:bodyPr wrap="none" lIns="91435" tIns="45717" rIns="91435" bIns="45717" rtlCol="0">
            <a:spAutoFit/>
          </a:bodyPr>
          <a:lstStyle/>
          <a:p>
            <a:r>
              <a:rPr lang="en-US" altLang="ja-JP" sz="1000" dirty="0"/>
              <a:t>1S</a:t>
            </a:r>
            <a:r>
              <a:rPr lang="ja-JP" altLang="en-US" sz="1000" dirty="0"/>
              <a:t> カウンタ</a:t>
            </a:r>
          </a:p>
        </p:txBody>
      </p:sp>
      <p:sp>
        <p:nvSpPr>
          <p:cNvPr id="306" name="テキスト ボックス 305"/>
          <p:cNvSpPr txBox="1"/>
          <p:nvPr/>
        </p:nvSpPr>
        <p:spPr>
          <a:xfrm>
            <a:off x="2339752" y="5159792"/>
            <a:ext cx="2151189" cy="218790"/>
          </a:xfrm>
          <a:prstGeom prst="rect">
            <a:avLst/>
          </a:prstGeom>
          <a:noFill/>
          <a:ln>
            <a:noFill/>
            <a:prstDash val="sysDot"/>
          </a:ln>
        </p:spPr>
        <p:txBody>
          <a:bodyPr wrap="none" lIns="64273" tIns="32137" rIns="64273" bIns="32137" rtlCol="0">
            <a:spAutoFit/>
          </a:bodyPr>
          <a:lstStyle/>
          <a:p>
            <a:r>
              <a:rPr lang="en-US" altLang="ja-JP" sz="1000" dirty="0"/>
              <a:t>【</a:t>
            </a:r>
            <a:r>
              <a:rPr lang="ja-JP" altLang="en-US" sz="1000" dirty="0"/>
              <a:t> </a:t>
            </a:r>
            <a:r>
              <a:rPr lang="en-US" altLang="ja-JP" sz="1000" dirty="0"/>
              <a:t>TSK_LED_DISP</a:t>
            </a:r>
            <a:r>
              <a:rPr lang="ja-JP" altLang="en-US" sz="1000" dirty="0"/>
              <a:t> ： </a:t>
            </a:r>
            <a:r>
              <a:rPr lang="en-US" altLang="ja-JP" sz="1000" dirty="0"/>
              <a:t>led_disp()</a:t>
            </a:r>
            <a:r>
              <a:rPr lang="ja-JP" altLang="en-US" sz="1000" dirty="0"/>
              <a:t> </a:t>
            </a:r>
            <a:r>
              <a:rPr lang="en-US" altLang="ja-JP" sz="1000" dirty="0"/>
              <a:t>】</a:t>
            </a:r>
            <a:endParaRPr lang="ja-JP" altLang="en-US" sz="1000" dirty="0"/>
          </a:p>
        </p:txBody>
      </p:sp>
      <p:sp>
        <p:nvSpPr>
          <p:cNvPr id="308" name="テキスト ボックス 307"/>
          <p:cNvSpPr txBox="1"/>
          <p:nvPr/>
        </p:nvSpPr>
        <p:spPr>
          <a:xfrm>
            <a:off x="2928711" y="5396226"/>
            <a:ext cx="778870" cy="194702"/>
          </a:xfrm>
          <a:prstGeom prst="rect">
            <a:avLst/>
          </a:prstGeom>
          <a:noFill/>
          <a:ln>
            <a:noFill/>
            <a:prstDash val="sysDot"/>
          </a:ln>
        </p:spPr>
        <p:txBody>
          <a:bodyPr wrap="none" lIns="64273" tIns="32137" rIns="64273" bIns="32137" rtlCol="0">
            <a:spAutoFit/>
          </a:bodyPr>
          <a:lstStyle/>
          <a:p>
            <a:r>
              <a:rPr lang="en-US" altLang="ja-JP" sz="800" dirty="0"/>
              <a:t>LED</a:t>
            </a:r>
            <a:r>
              <a:rPr lang="ja-JP" altLang="en-US" sz="800" dirty="0"/>
              <a:t> 点滅処理</a:t>
            </a:r>
            <a:endParaRPr lang="en-US" altLang="ja-JP" sz="800" dirty="0"/>
          </a:p>
        </p:txBody>
      </p:sp>
      <p:sp>
        <p:nvSpPr>
          <p:cNvPr id="309" name="テキスト ボックス 308"/>
          <p:cNvSpPr txBox="1"/>
          <p:nvPr/>
        </p:nvSpPr>
        <p:spPr>
          <a:xfrm>
            <a:off x="3804195" y="5368546"/>
            <a:ext cx="415136" cy="218790"/>
          </a:xfrm>
          <a:prstGeom prst="rect">
            <a:avLst/>
          </a:prstGeom>
          <a:noFill/>
          <a:ln w="22225">
            <a:solidFill>
              <a:srgbClr val="FF0066"/>
            </a:solidFill>
            <a:prstDash val="solid"/>
          </a:ln>
        </p:spPr>
        <p:txBody>
          <a:bodyPr wrap="none" lIns="64273" tIns="32137" rIns="64273" bIns="32137" rtlCol="0">
            <a:spAutoFit/>
          </a:bodyPr>
          <a:lstStyle/>
          <a:p>
            <a:r>
              <a:rPr lang="en-US" altLang="ja-JP" sz="1000" dirty="0"/>
              <a:t>Pri</a:t>
            </a:r>
            <a:r>
              <a:rPr lang="ja-JP" altLang="en-US" sz="1000" dirty="0"/>
              <a:t> </a:t>
            </a:r>
            <a:r>
              <a:rPr lang="en-US" altLang="ja-JP" sz="1000" dirty="0"/>
              <a:t>2</a:t>
            </a:r>
            <a:endParaRPr lang="ja-JP" altLang="en-US" sz="1000" dirty="0"/>
          </a:p>
        </p:txBody>
      </p:sp>
      <p:grpSp>
        <p:nvGrpSpPr>
          <p:cNvPr id="310" name="グループ化 22"/>
          <p:cNvGrpSpPr/>
          <p:nvPr/>
        </p:nvGrpSpPr>
        <p:grpSpPr>
          <a:xfrm>
            <a:off x="3894984" y="4877234"/>
            <a:ext cx="404421" cy="335826"/>
            <a:chOff x="4786314" y="1643050"/>
            <a:chExt cx="1857388" cy="1571636"/>
          </a:xfrm>
        </p:grpSpPr>
        <p:sp>
          <p:nvSpPr>
            <p:cNvPr id="311" name="円/楕円 310"/>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2" name="円/楕円 311"/>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3"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322" name="正方形/長方形 321"/>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3" name="正方形/長方形 322"/>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4" name="円/楕円 313"/>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 name="円/楕円 314"/>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 name="円/楕円 315"/>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 name="円/楕円 316"/>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8" name="円弧 317"/>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19" name="円弧 318"/>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20" name="円/楕円 319"/>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1" name="円/楕円 320"/>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0" name="正方形/長方形 149"/>
          <p:cNvSpPr/>
          <p:nvPr/>
        </p:nvSpPr>
        <p:spPr>
          <a:xfrm>
            <a:off x="3303148" y="216872"/>
            <a:ext cx="1534164" cy="1315604"/>
          </a:xfrm>
          <a:prstGeom prst="rect">
            <a:avLst/>
          </a:prstGeom>
          <a:solidFill>
            <a:srgbClr val="FFFFCC"/>
          </a:solidFill>
          <a:ln w="19050">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136" name="環状矢印 135"/>
          <p:cNvSpPr/>
          <p:nvPr/>
        </p:nvSpPr>
        <p:spPr>
          <a:xfrm rot="19754913">
            <a:off x="4083333" y="783674"/>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solidFill>
                <a:schemeClr val="tx1"/>
              </a:solidFill>
            </a:endParaRPr>
          </a:p>
        </p:txBody>
      </p:sp>
      <p:grpSp>
        <p:nvGrpSpPr>
          <p:cNvPr id="137" name="グループ化 136"/>
          <p:cNvGrpSpPr/>
          <p:nvPr/>
        </p:nvGrpSpPr>
        <p:grpSpPr>
          <a:xfrm>
            <a:off x="4016409" y="983251"/>
            <a:ext cx="749109" cy="464003"/>
            <a:chOff x="5000628" y="2714620"/>
            <a:chExt cx="2000264" cy="1357322"/>
          </a:xfrm>
        </p:grpSpPr>
        <p:sp>
          <p:nvSpPr>
            <p:cNvPr id="138" name="円/楕円 137"/>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9" name="円/楕円 138"/>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円/楕円 139"/>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円/楕円 140"/>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円/楕円 141"/>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3" name="円/楕円 142"/>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円/楕円 143"/>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円弧 144"/>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6" name="円弧 145"/>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7" name="円/楕円 146"/>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円/楕円 147"/>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1" name="テキスト ボックス 150"/>
          <p:cNvSpPr txBox="1"/>
          <p:nvPr/>
        </p:nvSpPr>
        <p:spPr>
          <a:xfrm>
            <a:off x="3399778" y="536722"/>
            <a:ext cx="1199357" cy="338548"/>
          </a:xfrm>
          <a:prstGeom prst="rect">
            <a:avLst/>
          </a:prstGeom>
          <a:noFill/>
        </p:spPr>
        <p:txBody>
          <a:bodyPr wrap="none" lIns="91435" tIns="45717" rIns="91435" bIns="45717" rtlCol="0">
            <a:spAutoFit/>
          </a:bodyPr>
          <a:lstStyle/>
          <a:p>
            <a:r>
              <a:rPr lang="ja-JP" altLang="en-US" sz="800" dirty="0"/>
              <a:t>グローバル変数</a:t>
            </a:r>
            <a:r>
              <a:rPr lang="en-US" altLang="ja-JP" sz="800" dirty="0"/>
              <a:t>timer1</a:t>
            </a:r>
            <a:r>
              <a:rPr lang="ja-JP" altLang="en-US" sz="800" dirty="0"/>
              <a:t>を</a:t>
            </a:r>
            <a:endParaRPr lang="en-US" altLang="ja-JP" sz="800" dirty="0"/>
          </a:p>
          <a:p>
            <a:r>
              <a:rPr lang="ja-JP" altLang="en-US" sz="800" dirty="0"/>
              <a:t>ダウンカウント</a:t>
            </a:r>
            <a:endParaRPr lang="en-US" altLang="ja-JP" sz="800" dirty="0"/>
          </a:p>
        </p:txBody>
      </p:sp>
      <p:sp>
        <p:nvSpPr>
          <p:cNvPr id="152" name="テキスト ボックス 151"/>
          <p:cNvSpPr txBox="1"/>
          <p:nvPr/>
        </p:nvSpPr>
        <p:spPr>
          <a:xfrm>
            <a:off x="3247575" y="215286"/>
            <a:ext cx="1665831" cy="261604"/>
          </a:xfrm>
          <a:prstGeom prst="rect">
            <a:avLst/>
          </a:prstGeom>
          <a:noFill/>
        </p:spPr>
        <p:txBody>
          <a:bodyPr wrap="none" lIns="91435" tIns="45717" rIns="91435" bIns="45717" rtlCol="0">
            <a:spAutoFit/>
          </a:bodyPr>
          <a:lstStyle/>
          <a:p>
            <a:r>
              <a:rPr lang="en-US" altLang="ja-JP" sz="1100" dirty="0" smtClean="0"/>
              <a:t>CYC_LCD</a:t>
            </a:r>
            <a:r>
              <a:rPr lang="ja-JP" altLang="en-US" sz="1100" dirty="0" smtClean="0"/>
              <a:t>：</a:t>
            </a:r>
            <a:r>
              <a:rPr lang="en-US" altLang="ja-JP" sz="1100" dirty="0" smtClean="0"/>
              <a:t>lcd_wait</a:t>
            </a:r>
            <a:r>
              <a:rPr lang="en-US" altLang="ja-JP" sz="1100" dirty="0"/>
              <a:t>()</a:t>
            </a:r>
            <a:endParaRPr lang="ja-JP" altLang="en-US" sz="1100" dirty="0"/>
          </a:p>
        </p:txBody>
      </p:sp>
      <p:sp>
        <p:nvSpPr>
          <p:cNvPr id="3" name="テキスト ボックス 2"/>
          <p:cNvSpPr txBox="1"/>
          <p:nvPr/>
        </p:nvSpPr>
        <p:spPr>
          <a:xfrm>
            <a:off x="3288779" y="5356"/>
            <a:ext cx="1524766" cy="230826"/>
          </a:xfrm>
          <a:prstGeom prst="rect">
            <a:avLst/>
          </a:prstGeom>
          <a:noFill/>
        </p:spPr>
        <p:txBody>
          <a:bodyPr wrap="none" lIns="91435" tIns="45717" rIns="91435" bIns="45717" rtlCol="0">
            <a:spAutoFit/>
          </a:bodyPr>
          <a:lstStyle/>
          <a:p>
            <a:r>
              <a:rPr lang="en-US" altLang="ja-JP" sz="900" dirty="0"/>
              <a:t>LCD</a:t>
            </a:r>
            <a:r>
              <a:rPr lang="ja-JP" altLang="en-US" sz="900" dirty="0"/>
              <a:t>コマンド処理時のウエイト</a:t>
            </a:r>
          </a:p>
        </p:txBody>
      </p:sp>
      <p:sp>
        <p:nvSpPr>
          <p:cNvPr id="225" name="テキスト ボックス 224"/>
          <p:cNvSpPr txBox="1"/>
          <p:nvPr/>
        </p:nvSpPr>
        <p:spPr>
          <a:xfrm>
            <a:off x="3377275" y="1051307"/>
            <a:ext cx="590216" cy="307771"/>
          </a:xfrm>
          <a:prstGeom prst="rect">
            <a:avLst/>
          </a:prstGeom>
          <a:noFill/>
        </p:spPr>
        <p:txBody>
          <a:bodyPr wrap="none" lIns="91435" tIns="45717" rIns="91435" bIns="45717" rtlCol="0">
            <a:spAutoFit/>
          </a:bodyPr>
          <a:lstStyle/>
          <a:p>
            <a:r>
              <a:rPr lang="en-US" altLang="ja-JP" sz="1400" b="1" dirty="0">
                <a:solidFill>
                  <a:schemeClr val="accent6">
                    <a:lumMod val="75000"/>
                  </a:schemeClr>
                </a:solidFill>
              </a:rPr>
              <a:t>1ms</a:t>
            </a:r>
            <a:endParaRPr lang="ja-JP" altLang="en-US" sz="1400" b="1" dirty="0">
              <a:solidFill>
                <a:schemeClr val="accent6">
                  <a:lumMod val="75000"/>
                </a:schemeClr>
              </a:solidFill>
            </a:endParaRPr>
          </a:p>
        </p:txBody>
      </p:sp>
      <p:sp>
        <p:nvSpPr>
          <p:cNvPr id="183" name="テキスト ボックス 182"/>
          <p:cNvSpPr txBox="1"/>
          <p:nvPr/>
        </p:nvSpPr>
        <p:spPr>
          <a:xfrm>
            <a:off x="3952209" y="2453988"/>
            <a:ext cx="740908" cy="830997"/>
          </a:xfrm>
          <a:prstGeom prst="rect">
            <a:avLst/>
          </a:prstGeom>
          <a:noFill/>
          <a:ln w="25400">
            <a:solidFill>
              <a:schemeClr val="accent3">
                <a:lumMod val="75000"/>
              </a:schemeClr>
            </a:solidFill>
            <a:prstDash val="sysDash"/>
          </a:ln>
        </p:spPr>
        <p:txBody>
          <a:bodyPr wrap="none" lIns="91435" tIns="45717" rIns="91435" bIns="45717" rtlCol="0">
            <a:spAutoFit/>
          </a:bodyPr>
          <a:lstStyle/>
          <a:p>
            <a:r>
              <a:rPr lang="en-US" altLang="ja-JP" sz="800" dirty="0">
                <a:latin typeface="Meiryo UI" pitchFamily="50" charset="-128"/>
                <a:ea typeface="Meiryo UI" pitchFamily="50" charset="-128"/>
                <a:cs typeface="Meiryo UI" pitchFamily="50" charset="-128"/>
              </a:rPr>
              <a:t>【</a:t>
            </a:r>
            <a:r>
              <a:rPr lang="ja-JP" altLang="en-US" sz="800" dirty="0">
                <a:latin typeface="Meiryo UI" pitchFamily="50" charset="-128"/>
                <a:ea typeface="Meiryo UI" pitchFamily="50" charset="-128"/>
                <a:cs typeface="Meiryo UI" pitchFamily="50" charset="-128"/>
              </a:rPr>
              <a:t>状態変数</a:t>
            </a:r>
            <a:r>
              <a:rPr lang="en-US" altLang="ja-JP" sz="800" dirty="0">
                <a:latin typeface="Meiryo UI" pitchFamily="50" charset="-128"/>
                <a:ea typeface="Meiryo UI" pitchFamily="50" charset="-128"/>
                <a:cs typeface="Meiryo UI" pitchFamily="50" charset="-128"/>
              </a:rPr>
              <a:t>】</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STANDBY</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START  </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PLAY   </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PAUSE  </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STOP   </a:t>
            </a:r>
          </a:p>
        </p:txBody>
      </p:sp>
      <p:cxnSp>
        <p:nvCxnSpPr>
          <p:cNvPr id="187" name="直線矢印コネクタ 186"/>
          <p:cNvCxnSpPr/>
          <p:nvPr/>
        </p:nvCxnSpPr>
        <p:spPr>
          <a:xfrm flipH="1">
            <a:off x="4680682" y="3140969"/>
            <a:ext cx="242529" cy="0"/>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0" name="直線矢印コネクタ 209"/>
          <p:cNvCxnSpPr/>
          <p:nvPr/>
        </p:nvCxnSpPr>
        <p:spPr>
          <a:xfrm flipH="1">
            <a:off x="1153779" y="5089399"/>
            <a:ext cx="3492" cy="589149"/>
          </a:xfrm>
          <a:prstGeom prst="straightConnector1">
            <a:avLst/>
          </a:prstGeom>
          <a:ln w="22225">
            <a:headEnd type="arrow"/>
            <a:tailEnd type="none"/>
          </a:ln>
        </p:spPr>
        <p:style>
          <a:lnRef idx="1">
            <a:schemeClr val="accent1"/>
          </a:lnRef>
          <a:fillRef idx="0">
            <a:schemeClr val="accent1"/>
          </a:fillRef>
          <a:effectRef idx="0">
            <a:schemeClr val="accent1"/>
          </a:effectRef>
          <a:fontRef idx="minor">
            <a:schemeClr val="tx1"/>
          </a:fontRef>
        </p:style>
      </p:cxnSp>
      <p:sp>
        <p:nvSpPr>
          <p:cNvPr id="213" name="テキスト ボックス 212"/>
          <p:cNvSpPr txBox="1"/>
          <p:nvPr/>
        </p:nvSpPr>
        <p:spPr>
          <a:xfrm>
            <a:off x="924039" y="4569549"/>
            <a:ext cx="1988035" cy="369326"/>
          </a:xfrm>
          <a:prstGeom prst="rect">
            <a:avLst/>
          </a:prstGeom>
          <a:noFill/>
        </p:spPr>
        <p:txBody>
          <a:bodyPr wrap="none" lIns="91435" tIns="45717" rIns="91435" bIns="45717" rtlCol="0">
            <a:spAutoFit/>
          </a:bodyPr>
          <a:lstStyle/>
          <a:p>
            <a:r>
              <a:rPr lang="ja-JP" altLang="en-US" sz="900" dirty="0"/>
              <a:t>曲の長さを </a:t>
            </a:r>
            <a:r>
              <a:rPr lang="en-US" altLang="ja-JP" sz="900" dirty="0"/>
              <a:t>1</a:t>
            </a:r>
            <a:r>
              <a:rPr lang="ja-JP" altLang="en-US" sz="900" dirty="0"/>
              <a:t>秒 刻みで表示を更新する</a:t>
            </a:r>
            <a:endParaRPr lang="en-US" altLang="ja-JP" sz="900" dirty="0"/>
          </a:p>
          <a:p>
            <a:r>
              <a:rPr lang="ja-JP" altLang="en-US" sz="900" dirty="0"/>
              <a:t>ただし，</a:t>
            </a:r>
            <a:r>
              <a:rPr lang="en-US" altLang="ja-JP" sz="900" dirty="0"/>
              <a:t>PLAY</a:t>
            </a:r>
            <a:r>
              <a:rPr lang="ja-JP" altLang="en-US" sz="900" dirty="0"/>
              <a:t> モードの時のみ更新</a:t>
            </a:r>
            <a:endParaRPr lang="en-US" altLang="ja-JP" sz="900" dirty="0"/>
          </a:p>
        </p:txBody>
      </p:sp>
      <p:sp>
        <p:nvSpPr>
          <p:cNvPr id="20" name="四角形吹き出し 19"/>
          <p:cNvSpPr/>
          <p:nvPr/>
        </p:nvSpPr>
        <p:spPr bwMode="auto">
          <a:xfrm>
            <a:off x="3733585" y="4586124"/>
            <a:ext cx="622391" cy="181215"/>
          </a:xfrm>
          <a:prstGeom prst="wedgeRectCallout">
            <a:avLst>
              <a:gd name="adj1" fmla="val 30598"/>
              <a:gd name="adj2" fmla="val 84315"/>
            </a:avLst>
          </a:prstGeom>
          <a:noFill/>
          <a:ln w="25400" cap="sq" cmpd="sng" algn="ctr">
            <a:solidFill>
              <a:schemeClr val="bg1">
                <a:lumMod val="65000"/>
              </a:schemeClr>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r>
              <a:rPr lang="ja-JP" altLang="en-US" sz="800" dirty="0">
                <a:latin typeface="Meiryo UI" pitchFamily="50" charset="-128"/>
                <a:ea typeface="Meiryo UI" pitchFamily="50" charset="-128"/>
                <a:cs typeface="Meiryo UI" pitchFamily="50" charset="-128"/>
              </a:rPr>
              <a:t>未対応中</a:t>
            </a:r>
          </a:p>
        </p:txBody>
      </p:sp>
      <p:sp>
        <p:nvSpPr>
          <p:cNvPr id="172" name="テキスト ボックス 171"/>
          <p:cNvSpPr txBox="1"/>
          <p:nvPr/>
        </p:nvSpPr>
        <p:spPr>
          <a:xfrm>
            <a:off x="107504" y="116632"/>
            <a:ext cx="646331" cy="369332"/>
          </a:xfrm>
          <a:prstGeom prst="rect">
            <a:avLst/>
          </a:prstGeom>
          <a:solidFill>
            <a:srgbClr val="FF00FF"/>
          </a:solidFill>
        </p:spPr>
        <p:txBody>
          <a:bodyPr wrap="none" rtlCol="0">
            <a:spAutoFit/>
          </a:bodyPr>
          <a:lstStyle/>
          <a:p>
            <a:r>
              <a:rPr kumimoji="1" lang="ja-JP" altLang="en-US" dirty="0" smtClean="0">
                <a:solidFill>
                  <a:srgbClr val="FFCCFF"/>
                </a:solidFill>
              </a:rPr>
              <a:t>追加</a:t>
            </a:r>
            <a:endParaRPr kumimoji="1" lang="ja-JP" altLang="en-US" dirty="0">
              <a:solidFill>
                <a:srgbClr val="FFCCFF"/>
              </a:solidFill>
            </a:endParaRPr>
          </a:p>
        </p:txBody>
      </p:sp>
      <p:sp>
        <p:nvSpPr>
          <p:cNvPr id="15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8495668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1529100" y="2572029"/>
            <a:ext cx="6428449" cy="1480674"/>
          </a:xfrm>
          <a:prstGeom prst="rect">
            <a:avLst/>
          </a:prstGeom>
          <a:noFill/>
        </p:spPr>
        <p:txBody>
          <a:bodyPr wrap="none" lIns="64273" tIns="32137" rIns="64273" bIns="32137" rtlCol="0">
            <a:spAutoFit/>
          </a:bodyPr>
          <a:lstStyle/>
          <a:p>
            <a:pPr algn="ctr"/>
            <a:r>
              <a:rPr lang="en-US" altLang="ja-JP" sz="4600" dirty="0" smtClean="0">
                <a:solidFill>
                  <a:schemeClr val="tx1">
                    <a:lumMod val="85000"/>
                    <a:lumOff val="15000"/>
                  </a:schemeClr>
                </a:solidFill>
                <a:latin typeface="Meiryo UI" pitchFamily="50" charset="-128"/>
                <a:ea typeface="Meiryo UI" pitchFamily="50" charset="-128"/>
                <a:cs typeface="Meiryo UI" pitchFamily="50" charset="-128"/>
              </a:rPr>
              <a:t>CYC_JOY</a:t>
            </a:r>
            <a:r>
              <a:rPr lang="ja-JP" altLang="en-US" sz="46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4600" dirty="0">
                <a:solidFill>
                  <a:schemeClr val="tx1">
                    <a:lumMod val="85000"/>
                    <a:lumOff val="15000"/>
                  </a:schemeClr>
                </a:solidFill>
                <a:latin typeface="Meiryo UI" pitchFamily="50" charset="-128"/>
                <a:ea typeface="Meiryo UI" pitchFamily="50" charset="-128"/>
                <a:cs typeface="Meiryo UI" pitchFamily="50" charset="-128"/>
              </a:rPr>
              <a:t>CYC_SEC</a:t>
            </a:r>
            <a:r>
              <a:rPr lang="ja-JP" altLang="en-US" sz="4600" dirty="0">
                <a:solidFill>
                  <a:schemeClr val="tx1">
                    <a:lumMod val="85000"/>
                    <a:lumOff val="15000"/>
                  </a:schemeClr>
                </a:solidFill>
                <a:latin typeface="Meiryo UI" pitchFamily="50" charset="-128"/>
                <a:ea typeface="Meiryo UI" pitchFamily="50" charset="-128"/>
                <a:cs typeface="Meiryo UI" pitchFamily="50" charset="-128"/>
              </a:rPr>
              <a:t>を</a:t>
            </a:r>
            <a:endParaRPr lang="en-US" altLang="ja-JP" sz="4600" dirty="0">
              <a:solidFill>
                <a:schemeClr val="tx1">
                  <a:lumMod val="85000"/>
                  <a:lumOff val="15000"/>
                </a:schemeClr>
              </a:solidFill>
              <a:latin typeface="Meiryo UI" pitchFamily="50" charset="-128"/>
              <a:ea typeface="Meiryo UI" pitchFamily="50" charset="-128"/>
              <a:cs typeface="Meiryo UI" pitchFamily="50" charset="-128"/>
            </a:endParaRPr>
          </a:p>
          <a:p>
            <a:pPr algn="ctr"/>
            <a:r>
              <a:rPr lang="en-US" altLang="ja-JP" sz="4600" dirty="0">
                <a:solidFill>
                  <a:schemeClr val="tx1">
                    <a:lumMod val="85000"/>
                    <a:lumOff val="15000"/>
                  </a:schemeClr>
                </a:solidFill>
                <a:latin typeface="Meiryo UI" pitchFamily="50" charset="-128"/>
                <a:ea typeface="Meiryo UI" pitchFamily="50" charset="-128"/>
                <a:cs typeface="Meiryo UI" pitchFamily="50" charset="-128"/>
              </a:rPr>
              <a:t>stp</a:t>
            </a:r>
            <a:r>
              <a:rPr lang="ja-JP" altLang="en-US" sz="4600" dirty="0">
                <a:solidFill>
                  <a:schemeClr val="tx1">
                    <a:lumMod val="85000"/>
                    <a:lumOff val="15000"/>
                  </a:schemeClr>
                </a:solidFill>
                <a:latin typeface="Meiryo UI" pitchFamily="50" charset="-128"/>
                <a:ea typeface="Meiryo UI" pitchFamily="50" charset="-128"/>
                <a:cs typeface="Meiryo UI" pitchFamily="50" charset="-128"/>
              </a:rPr>
              <a:t> することで対応</a:t>
            </a:r>
          </a:p>
        </p:txBody>
      </p:sp>
      <p:sp>
        <p:nvSpPr>
          <p:cNvPr id="8"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2259027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正方形/長方形 306"/>
          <p:cNvSpPr/>
          <p:nvPr/>
        </p:nvSpPr>
        <p:spPr>
          <a:xfrm>
            <a:off x="2339752" y="5169219"/>
            <a:ext cx="2110486" cy="457636"/>
          </a:xfrm>
          <a:prstGeom prst="rect">
            <a:avLst/>
          </a:prstGeom>
          <a:solidFill>
            <a:schemeClr val="bg1">
              <a:lumMod val="85000"/>
            </a:schemeClr>
          </a:solid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kumimoji="1" lang="ja-JP" altLang="en-US"/>
          </a:p>
        </p:txBody>
      </p:sp>
      <p:sp>
        <p:nvSpPr>
          <p:cNvPr id="128" name="テキスト ボックス 127"/>
          <p:cNvSpPr txBox="1"/>
          <p:nvPr/>
        </p:nvSpPr>
        <p:spPr>
          <a:xfrm>
            <a:off x="1169325" y="3429000"/>
            <a:ext cx="986157" cy="261604"/>
          </a:xfrm>
          <a:prstGeom prst="rect">
            <a:avLst/>
          </a:prstGeom>
          <a:noFill/>
        </p:spPr>
        <p:txBody>
          <a:bodyPr wrap="none" lIns="91435" tIns="45717" rIns="91435" bIns="45717" rtlCol="0">
            <a:spAutoFit/>
          </a:bodyPr>
          <a:lstStyle/>
          <a:p>
            <a:r>
              <a:rPr lang="en-US" altLang="ja-JP" sz="1050" dirty="0"/>
              <a:t>wup_tsk(</a:t>
            </a:r>
            <a:r>
              <a:rPr lang="ja-JP" altLang="en-US" sz="1050" dirty="0"/>
              <a:t>  </a:t>
            </a:r>
            <a:r>
              <a:rPr lang="en-US" altLang="ja-JP" sz="1050" dirty="0"/>
              <a:t>)</a:t>
            </a:r>
            <a:endParaRPr lang="ja-JP" altLang="en-US" sz="1050" dirty="0"/>
          </a:p>
        </p:txBody>
      </p:sp>
      <p:cxnSp>
        <p:nvCxnSpPr>
          <p:cNvPr id="186" name="直線矢印コネクタ 185"/>
          <p:cNvCxnSpPr/>
          <p:nvPr/>
        </p:nvCxnSpPr>
        <p:spPr>
          <a:xfrm>
            <a:off x="1115616" y="2329887"/>
            <a:ext cx="29013" cy="1366270"/>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209" name="直線矢印コネクタ 208"/>
          <p:cNvCxnSpPr/>
          <p:nvPr/>
        </p:nvCxnSpPr>
        <p:spPr>
          <a:xfrm flipH="1">
            <a:off x="6932264" y="1847139"/>
            <a:ext cx="554" cy="24060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93" name="テキスト ボックス 192"/>
          <p:cNvSpPr txBox="1"/>
          <p:nvPr/>
        </p:nvSpPr>
        <p:spPr>
          <a:xfrm>
            <a:off x="5098181" y="409889"/>
            <a:ext cx="3860342" cy="1446544"/>
          </a:xfrm>
          <a:prstGeom prst="rect">
            <a:avLst/>
          </a:prstGeom>
          <a:noFill/>
        </p:spPr>
        <p:txBody>
          <a:bodyPr wrap="none" lIns="91435" tIns="45717" rIns="91435" bIns="45717" rtlCol="0">
            <a:spAutoFit/>
          </a:bodyPr>
          <a:lstStyle/>
          <a:p>
            <a:r>
              <a:rPr lang="en-US" altLang="ja-JP" sz="800" dirty="0"/>
              <a:t>INTERRUPT</a:t>
            </a:r>
            <a:r>
              <a:rPr lang="ja-JP" altLang="en-US" sz="800" dirty="0"/>
              <a:t> </a:t>
            </a:r>
            <a:r>
              <a:rPr lang="en-US" altLang="ja-JP" sz="800" dirty="0"/>
              <a:t>psw</a:t>
            </a:r>
            <a:r>
              <a:rPr lang="ja-JP" altLang="en-US" sz="800" dirty="0"/>
              <a:t>     </a:t>
            </a:r>
            <a:r>
              <a:rPr lang="ja-JP" altLang="en-US" sz="800" dirty="0">
                <a:solidFill>
                  <a:srgbClr val="FF0066"/>
                </a:solidFill>
              </a:rPr>
              <a:t>登録（</a:t>
            </a:r>
            <a:r>
              <a:rPr lang="en-US" altLang="ja-JP" sz="800" dirty="0">
                <a:solidFill>
                  <a:srgbClr val="FF0066"/>
                </a:solidFill>
              </a:rPr>
              <a:t>psw1</a:t>
            </a:r>
            <a:r>
              <a:rPr lang="ja-JP" altLang="en-US" sz="800" dirty="0" err="1">
                <a:solidFill>
                  <a:srgbClr val="FF0066"/>
                </a:solidFill>
              </a:rPr>
              <a:t>，</a:t>
            </a:r>
            <a:r>
              <a:rPr lang="en-US" altLang="ja-JP" sz="800" dirty="0">
                <a:solidFill>
                  <a:srgbClr val="FF0066"/>
                </a:solidFill>
              </a:rPr>
              <a:t>psw2</a:t>
            </a:r>
            <a:r>
              <a:rPr lang="ja-JP" altLang="en-US" sz="800" dirty="0">
                <a:solidFill>
                  <a:srgbClr val="FF0066"/>
                </a:solidFill>
              </a:rPr>
              <a:t>）</a:t>
            </a:r>
            <a:endParaRPr lang="en-US" altLang="ja-JP" sz="800" dirty="0">
              <a:solidFill>
                <a:srgbClr val="FF0066"/>
              </a:solidFill>
            </a:endParaRPr>
          </a:p>
          <a:p>
            <a:r>
              <a:rPr lang="en-US" altLang="ja-JP" sz="800" dirty="0"/>
              <a:t>CYC_LCD	</a:t>
            </a:r>
            <a:r>
              <a:rPr lang="ja-JP" altLang="en-US" sz="800" dirty="0"/>
              <a:t>  </a:t>
            </a:r>
            <a:r>
              <a:rPr lang="en-US" altLang="ja-JP" sz="800" dirty="0"/>
              <a:t>lcd_wait()</a:t>
            </a:r>
            <a:r>
              <a:rPr lang="ja-JP" altLang="en-US" sz="800" dirty="0"/>
              <a:t> ： </a:t>
            </a:r>
            <a:r>
              <a:rPr lang="en-US" altLang="ja-JP" sz="800" dirty="0"/>
              <a:t>LCD</a:t>
            </a:r>
            <a:r>
              <a:rPr lang="ja-JP" altLang="en-US" sz="800" dirty="0"/>
              <a:t>初期化時コマンド設定時の</a:t>
            </a:r>
            <a:r>
              <a:rPr lang="en-US" altLang="ja-JP" sz="800" dirty="0"/>
              <a:t>wait</a:t>
            </a:r>
            <a:r>
              <a:rPr lang="ja-JP" altLang="en-US" sz="800" dirty="0"/>
              <a:t> </a:t>
            </a:r>
            <a:r>
              <a:rPr lang="en-US" altLang="ja-JP" sz="800" dirty="0"/>
              <a:t>1ms</a:t>
            </a:r>
          </a:p>
          <a:p>
            <a:r>
              <a:rPr lang="en-US" altLang="ja-JP" sz="800" dirty="0"/>
              <a:t>	</a:t>
            </a:r>
            <a:r>
              <a:rPr lang="ja-JP" altLang="en-US" sz="800" dirty="0"/>
              <a:t>  </a:t>
            </a:r>
            <a:r>
              <a:rPr lang="ja-JP" altLang="en-US" sz="800" dirty="0">
                <a:solidFill>
                  <a:srgbClr val="FF0066"/>
                </a:solidFill>
              </a:rPr>
              <a:t>登録，起動して</a:t>
            </a:r>
            <a:r>
              <a:rPr lang="en-US" altLang="ja-JP" sz="800" dirty="0">
                <a:solidFill>
                  <a:srgbClr val="FF0066"/>
                </a:solidFill>
              </a:rPr>
              <a:t>LCD</a:t>
            </a:r>
            <a:r>
              <a:rPr lang="ja-JP" altLang="en-US" sz="800" dirty="0">
                <a:solidFill>
                  <a:srgbClr val="FF0066"/>
                </a:solidFill>
              </a:rPr>
              <a:t>の初期化処理 </a:t>
            </a:r>
            <a:r>
              <a:rPr lang="en-US" altLang="ja-JP" sz="800" dirty="0">
                <a:solidFill>
                  <a:srgbClr val="FF0066"/>
                </a:solidFill>
              </a:rPr>
              <a:t>Frist-record</a:t>
            </a:r>
            <a:r>
              <a:rPr lang="ja-JP" altLang="en-US" sz="800" dirty="0">
                <a:solidFill>
                  <a:srgbClr val="FF0066"/>
                </a:solidFill>
              </a:rPr>
              <a:t> を</a:t>
            </a:r>
            <a:r>
              <a:rPr lang="en-US" altLang="ja-JP" sz="800" dirty="0">
                <a:solidFill>
                  <a:srgbClr val="FF0066"/>
                </a:solidFill>
              </a:rPr>
              <a:t>LCD</a:t>
            </a:r>
            <a:r>
              <a:rPr lang="ja-JP" altLang="en-US" sz="800" dirty="0">
                <a:solidFill>
                  <a:srgbClr val="FF0066"/>
                </a:solidFill>
              </a:rPr>
              <a:t>に表示</a:t>
            </a:r>
            <a:endParaRPr lang="en-US" altLang="ja-JP" sz="800" dirty="0">
              <a:solidFill>
                <a:srgbClr val="FF0066"/>
              </a:solidFill>
            </a:endParaRPr>
          </a:p>
          <a:p>
            <a:r>
              <a:rPr lang="en-US" altLang="ja-JP" sz="800" dirty="0"/>
              <a:t>CYC_JOY</a:t>
            </a:r>
            <a:r>
              <a:rPr lang="ja-JP" altLang="en-US" sz="800" dirty="0"/>
              <a:t> </a:t>
            </a:r>
            <a:r>
              <a:rPr lang="en-US" altLang="ja-JP" sz="800" dirty="0"/>
              <a:t>	</a:t>
            </a:r>
            <a:r>
              <a:rPr lang="ja-JP" altLang="en-US" sz="800" dirty="0"/>
              <a:t>   </a:t>
            </a:r>
            <a:r>
              <a:rPr lang="en-US" altLang="ja-JP" sz="800" dirty="0" err="1"/>
              <a:t>JoyStick</a:t>
            </a:r>
            <a:r>
              <a:rPr lang="en-US" altLang="ja-JP" sz="800" dirty="0"/>
              <a:t>  </a:t>
            </a:r>
            <a:r>
              <a:rPr lang="ja-JP" altLang="en-US" sz="800" dirty="0"/>
              <a:t>のポーリング周期 </a:t>
            </a:r>
            <a:r>
              <a:rPr lang="en-US" altLang="ja-JP" sz="800" dirty="0"/>
              <a:t>100ms</a:t>
            </a:r>
            <a:r>
              <a:rPr lang="ja-JP" altLang="en-US" sz="800" dirty="0"/>
              <a:t> </a:t>
            </a:r>
            <a:r>
              <a:rPr lang="ja-JP" altLang="en-US" sz="800" dirty="0">
                <a:solidFill>
                  <a:srgbClr val="FF0066"/>
                </a:solidFill>
              </a:rPr>
              <a:t>登録，起動 </a:t>
            </a:r>
            <a:endParaRPr lang="en-US" altLang="ja-JP" sz="800" dirty="0"/>
          </a:p>
          <a:p>
            <a:r>
              <a:rPr lang="en-US" altLang="ja-JP" sz="800" dirty="0"/>
              <a:t>CYC_SEC	</a:t>
            </a:r>
            <a:r>
              <a:rPr lang="ja-JP" altLang="en-US" sz="800" dirty="0"/>
              <a:t>  </a:t>
            </a:r>
            <a:r>
              <a:rPr lang="en-US" altLang="ja-JP" sz="800" dirty="0"/>
              <a:t>1s</a:t>
            </a:r>
            <a:r>
              <a:rPr lang="ja-JP" altLang="en-US" sz="800" dirty="0"/>
              <a:t> カウンタ </a:t>
            </a:r>
            <a:r>
              <a:rPr lang="ja-JP" altLang="en-US" sz="800" dirty="0">
                <a:solidFill>
                  <a:srgbClr val="FF0066"/>
                </a:solidFill>
              </a:rPr>
              <a:t>登録，起動</a:t>
            </a:r>
            <a:endParaRPr lang="en-US" altLang="ja-JP" sz="800" dirty="0"/>
          </a:p>
          <a:p>
            <a:r>
              <a:rPr lang="en-US" altLang="ja-JP" sz="800" dirty="0"/>
              <a:t>TSK_MGR	</a:t>
            </a:r>
            <a:r>
              <a:rPr lang="ja-JP" altLang="en-US" sz="800" dirty="0"/>
              <a:t>  </a:t>
            </a:r>
            <a:r>
              <a:rPr lang="en-US" altLang="ja-JP" sz="800" dirty="0" err="1"/>
              <a:t>pri</a:t>
            </a:r>
            <a:r>
              <a:rPr lang="ja-JP" altLang="en-US" sz="800" dirty="0"/>
              <a:t> </a:t>
            </a:r>
            <a:r>
              <a:rPr lang="en-US" altLang="ja-JP" sz="800" dirty="0"/>
              <a:t>3</a:t>
            </a:r>
            <a:r>
              <a:rPr lang="ja-JP" altLang="en-US" sz="800" dirty="0"/>
              <a:t>  </a:t>
            </a:r>
            <a:r>
              <a:rPr lang="ja-JP" altLang="en-US" sz="800" dirty="0">
                <a:solidFill>
                  <a:srgbClr val="FF0066"/>
                </a:solidFill>
              </a:rPr>
              <a:t>登録，起動 （</a:t>
            </a:r>
            <a:r>
              <a:rPr lang="en-US" altLang="ja-JP" sz="800" dirty="0">
                <a:solidFill>
                  <a:srgbClr val="FF0066"/>
                </a:solidFill>
              </a:rPr>
              <a:t>STANDBY</a:t>
            </a:r>
            <a:r>
              <a:rPr lang="ja-JP" altLang="en-US" sz="800" dirty="0">
                <a:solidFill>
                  <a:srgbClr val="FF0066"/>
                </a:solidFill>
              </a:rPr>
              <a:t> モードへ）</a:t>
            </a:r>
            <a:endParaRPr lang="en-US" altLang="ja-JP" sz="800" dirty="0">
              <a:solidFill>
                <a:srgbClr val="FF0066"/>
              </a:solidFill>
            </a:endParaRPr>
          </a:p>
          <a:p>
            <a:r>
              <a:rPr lang="en-US" altLang="ja-JP" sz="800" dirty="0"/>
              <a:t>TSK_JOY_MGR	</a:t>
            </a:r>
            <a:r>
              <a:rPr lang="ja-JP" altLang="en-US" sz="800" dirty="0"/>
              <a:t>  </a:t>
            </a:r>
            <a:r>
              <a:rPr lang="en-US" altLang="ja-JP" sz="800" dirty="0" err="1"/>
              <a:t>pri</a:t>
            </a:r>
            <a:r>
              <a:rPr lang="ja-JP" altLang="en-US" sz="800" dirty="0"/>
              <a:t> </a:t>
            </a:r>
            <a:r>
              <a:rPr lang="en-US" altLang="ja-JP" sz="800" dirty="0"/>
              <a:t>2</a:t>
            </a:r>
            <a:r>
              <a:rPr lang="ja-JP" altLang="en-US" sz="800" dirty="0"/>
              <a:t>  </a:t>
            </a:r>
            <a:r>
              <a:rPr lang="ja-JP" altLang="en-US" sz="800" dirty="0">
                <a:solidFill>
                  <a:srgbClr val="FF0066"/>
                </a:solidFill>
              </a:rPr>
              <a:t>登録</a:t>
            </a:r>
            <a:endParaRPr lang="en-US" altLang="ja-JP" sz="800" dirty="0">
              <a:solidFill>
                <a:srgbClr val="FF0066"/>
              </a:solidFill>
            </a:endParaRPr>
          </a:p>
          <a:p>
            <a:r>
              <a:rPr lang="en-US" altLang="ja-JP" sz="800" dirty="0"/>
              <a:t>TSK_LCD_DISP	</a:t>
            </a:r>
            <a:r>
              <a:rPr lang="ja-JP" altLang="en-US" sz="800" dirty="0"/>
              <a:t>  </a:t>
            </a:r>
            <a:r>
              <a:rPr lang="en-US" altLang="ja-JP" sz="800" dirty="0" err="1"/>
              <a:t>pri</a:t>
            </a:r>
            <a:r>
              <a:rPr lang="ja-JP" altLang="en-US" sz="800" dirty="0"/>
              <a:t> </a:t>
            </a:r>
            <a:r>
              <a:rPr lang="en-US" altLang="ja-JP" sz="800" dirty="0"/>
              <a:t>2</a:t>
            </a:r>
            <a:r>
              <a:rPr lang="ja-JP" altLang="en-US" sz="800" dirty="0"/>
              <a:t>  </a:t>
            </a:r>
            <a:r>
              <a:rPr lang="ja-JP" altLang="en-US" sz="800" dirty="0">
                <a:solidFill>
                  <a:srgbClr val="FF0066"/>
                </a:solidFill>
              </a:rPr>
              <a:t>登録</a:t>
            </a:r>
            <a:endParaRPr lang="en-US" altLang="ja-JP" sz="800" dirty="0">
              <a:solidFill>
                <a:srgbClr val="FF0066"/>
              </a:solidFill>
            </a:endParaRPr>
          </a:p>
          <a:p>
            <a:r>
              <a:rPr lang="en-US" altLang="ja-JP" sz="800" dirty="0">
                <a:solidFill>
                  <a:schemeClr val="tx1">
                    <a:lumMod val="75000"/>
                    <a:lumOff val="25000"/>
                  </a:schemeClr>
                </a:solidFill>
              </a:rPr>
              <a:t>TSK_LED_DISP                 pri2</a:t>
            </a:r>
            <a:r>
              <a:rPr lang="ja-JP" altLang="en-US" sz="800" dirty="0">
                <a:solidFill>
                  <a:schemeClr val="tx1">
                    <a:lumMod val="75000"/>
                    <a:lumOff val="25000"/>
                  </a:schemeClr>
                </a:solidFill>
              </a:rPr>
              <a:t>   </a:t>
            </a:r>
            <a:r>
              <a:rPr lang="ja-JP" altLang="en-US" sz="800" dirty="0">
                <a:solidFill>
                  <a:srgbClr val="FF33CC"/>
                </a:solidFill>
              </a:rPr>
              <a:t>登録</a:t>
            </a:r>
            <a:endParaRPr lang="en-US" altLang="ja-JP" sz="800" dirty="0">
              <a:solidFill>
                <a:srgbClr val="FF33CC"/>
              </a:solidFill>
            </a:endParaRPr>
          </a:p>
          <a:p>
            <a:endParaRPr lang="en-US" altLang="ja-JP" sz="800" dirty="0">
              <a:solidFill>
                <a:srgbClr val="FF0066"/>
              </a:solidFill>
            </a:endParaRPr>
          </a:p>
          <a:p>
            <a:r>
              <a:rPr lang="en-US" altLang="ja-JP" sz="800" dirty="0">
                <a:solidFill>
                  <a:srgbClr val="FF0066"/>
                </a:solidFill>
              </a:rPr>
              <a:t> </a:t>
            </a:r>
            <a:r>
              <a:rPr lang="en-US" altLang="ja-JP" sz="800" dirty="0"/>
              <a:t>tk_ext_tsk();</a:t>
            </a:r>
            <a:endParaRPr lang="ja-JP" altLang="en-US" sz="800" dirty="0"/>
          </a:p>
        </p:txBody>
      </p:sp>
      <p:grpSp>
        <p:nvGrpSpPr>
          <p:cNvPr id="192" name="グループ化 22"/>
          <p:cNvGrpSpPr/>
          <p:nvPr/>
        </p:nvGrpSpPr>
        <p:grpSpPr>
          <a:xfrm>
            <a:off x="8214232" y="982678"/>
            <a:ext cx="718391" cy="636609"/>
            <a:chOff x="4786314" y="1643050"/>
            <a:chExt cx="1857388" cy="1571636"/>
          </a:xfrm>
        </p:grpSpPr>
        <p:sp>
          <p:nvSpPr>
            <p:cNvPr id="196" name="円/楕円 19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円/楕円 19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07" name="正方形/長方形 20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正方形/長方形 20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9" name="円/楕円 19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円/楕円 19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円/楕円 20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円/楕円 20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3" name="円弧 20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4" name="円弧 20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5" name="円/楕円 20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円/楕円 20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4" name="正方形/長方形 193"/>
          <p:cNvSpPr/>
          <p:nvPr/>
        </p:nvSpPr>
        <p:spPr>
          <a:xfrm>
            <a:off x="4916594" y="116633"/>
            <a:ext cx="4116031" cy="1722236"/>
          </a:xfrm>
          <a:prstGeom prst="rect">
            <a:avLst/>
          </a:prstGeom>
          <a:noFill/>
          <a:ln>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95" name="テキスト ボックス 194"/>
          <p:cNvSpPr txBox="1"/>
          <p:nvPr/>
        </p:nvSpPr>
        <p:spPr>
          <a:xfrm>
            <a:off x="4988602" y="116633"/>
            <a:ext cx="3334178" cy="276211"/>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uinit_TSK</a:t>
            </a:r>
            <a:r>
              <a:rPr lang="ja-JP" altLang="en-US" sz="1200" dirty="0"/>
              <a:t> ： システム起動時に最初に起動 </a:t>
            </a:r>
            <a:r>
              <a:rPr lang="en-US" altLang="ja-JP" sz="1200" dirty="0"/>
              <a:t>】</a:t>
            </a:r>
            <a:endParaRPr lang="ja-JP" altLang="en-US" sz="1200" dirty="0"/>
          </a:p>
        </p:txBody>
      </p:sp>
      <p:sp>
        <p:nvSpPr>
          <p:cNvPr id="30" name="テキスト ボックス 29"/>
          <p:cNvSpPr txBox="1"/>
          <p:nvPr/>
        </p:nvSpPr>
        <p:spPr>
          <a:xfrm>
            <a:off x="8419340" y="170602"/>
            <a:ext cx="497242" cy="261604"/>
          </a:xfrm>
          <a:prstGeom prst="rect">
            <a:avLst/>
          </a:prstGeom>
          <a:noFill/>
          <a:ln w="31750">
            <a:solidFill>
              <a:srgbClr val="FF0066"/>
            </a:solidFill>
          </a:ln>
        </p:spPr>
        <p:txBody>
          <a:bodyPr wrap="none" lIns="91435" tIns="45717" rIns="91435" bIns="45717" rtlCol="0">
            <a:spAutoFit/>
          </a:bodyPr>
          <a:lstStyle/>
          <a:p>
            <a:r>
              <a:rPr lang="en-US" altLang="ja-JP" sz="1100" dirty="0"/>
              <a:t>Pri</a:t>
            </a:r>
            <a:r>
              <a:rPr lang="ja-JP" altLang="en-US" sz="1100" dirty="0"/>
              <a:t> </a:t>
            </a:r>
            <a:r>
              <a:rPr lang="en-US" altLang="ja-JP" sz="1100" dirty="0"/>
              <a:t>1</a:t>
            </a:r>
            <a:endParaRPr lang="ja-JP" altLang="en-US" sz="1100" dirty="0"/>
          </a:p>
        </p:txBody>
      </p:sp>
      <p:grpSp>
        <p:nvGrpSpPr>
          <p:cNvPr id="4" name="グループ化 22"/>
          <p:cNvGrpSpPr/>
          <p:nvPr/>
        </p:nvGrpSpPr>
        <p:grpSpPr>
          <a:xfrm>
            <a:off x="8214231" y="2624797"/>
            <a:ext cx="611852" cy="535417"/>
            <a:chOff x="4786314" y="1643050"/>
            <a:chExt cx="1857388" cy="1571636"/>
          </a:xfrm>
        </p:grpSpPr>
        <p:sp>
          <p:nvSpPr>
            <p:cNvPr id="5" name="円/楕円 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6" name="正方形/長方形 1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円/楕円 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弧 1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円弧 1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円/楕円 1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7" name="テキスト ボックス 96"/>
          <p:cNvSpPr txBox="1"/>
          <p:nvPr/>
        </p:nvSpPr>
        <p:spPr>
          <a:xfrm>
            <a:off x="5061948" y="2334249"/>
            <a:ext cx="3793016" cy="2723817"/>
          </a:xfrm>
          <a:prstGeom prst="rect">
            <a:avLst/>
          </a:prstGeom>
          <a:noFill/>
        </p:spPr>
        <p:txBody>
          <a:bodyPr wrap="none" lIns="91435" tIns="45717" rIns="91435" bIns="45717" rtlCol="0">
            <a:spAutoFit/>
          </a:bodyPr>
          <a:lstStyle/>
          <a:p>
            <a:r>
              <a:rPr lang="en-US" altLang="ja-JP" sz="900" dirty="0"/>
              <a:t>case</a:t>
            </a:r>
            <a:r>
              <a:rPr lang="ja-JP" altLang="en-US" sz="900" dirty="0"/>
              <a:t>  </a:t>
            </a:r>
            <a:r>
              <a:rPr lang="en-US" altLang="ja-JP" sz="900" dirty="0"/>
              <a:t>STANDBY</a:t>
            </a:r>
          </a:p>
          <a:p>
            <a:r>
              <a:rPr lang="en-US" altLang="ja-JP" sz="900" dirty="0"/>
              <a:t>   </a:t>
            </a:r>
            <a:r>
              <a:rPr lang="en-US" altLang="ja-JP" sz="900" dirty="0">
                <a:solidFill>
                  <a:srgbClr val="FF33CC"/>
                </a:solidFill>
              </a:rPr>
              <a:t> </a:t>
            </a:r>
            <a:r>
              <a:rPr lang="en-US" altLang="ja-JP" sz="900" dirty="0"/>
              <a:t>/*</a:t>
            </a:r>
            <a:r>
              <a:rPr lang="ja-JP" altLang="en-US" sz="900" dirty="0"/>
              <a:t> </a:t>
            </a:r>
            <a:r>
              <a:rPr lang="en-US" altLang="ja-JP" sz="900" dirty="0"/>
              <a:t>JOY</a:t>
            </a:r>
            <a:r>
              <a:rPr lang="ja-JP" altLang="en-US" sz="900" dirty="0"/>
              <a:t> の値変更に対する処理 </a:t>
            </a:r>
            <a:r>
              <a:rPr lang="en-US" altLang="ja-JP" sz="900" dirty="0"/>
              <a:t>*/</a:t>
            </a:r>
          </a:p>
          <a:p>
            <a:r>
              <a:rPr lang="ja-JP" altLang="en-US" sz="900" dirty="0"/>
              <a:t>     </a:t>
            </a:r>
            <a:r>
              <a:rPr lang="en-US" altLang="ja-JP" sz="900" dirty="0"/>
              <a:t>/*</a:t>
            </a:r>
            <a:r>
              <a:rPr lang="ja-JP" altLang="en-US" sz="900" dirty="0"/>
              <a:t> ゲーム開始合図の</a:t>
            </a:r>
            <a:r>
              <a:rPr lang="en-US" altLang="ja-JP" sz="900" dirty="0"/>
              <a:t>sw</a:t>
            </a:r>
            <a:r>
              <a:rPr lang="ja-JP" altLang="en-US" sz="900" dirty="0"/>
              <a:t>が押されるまで待機</a:t>
            </a:r>
            <a:endParaRPr lang="en-US" altLang="ja-JP" sz="900" dirty="0"/>
          </a:p>
          <a:p>
            <a:r>
              <a:rPr lang="ja-JP" altLang="en-US" sz="900" dirty="0"/>
              <a:t>               </a:t>
            </a:r>
            <a:r>
              <a:rPr lang="en-US" altLang="ja-JP" sz="900" dirty="0"/>
              <a:t>psw1</a:t>
            </a:r>
            <a:r>
              <a:rPr lang="ja-JP" altLang="en-US" sz="900" dirty="0"/>
              <a:t>が押されると </a:t>
            </a:r>
            <a:r>
              <a:rPr lang="en-US" altLang="ja-JP" sz="900" dirty="0"/>
              <a:t>START</a:t>
            </a:r>
            <a:r>
              <a:rPr lang="ja-JP" altLang="en-US" sz="900" dirty="0"/>
              <a:t>モードへ </a:t>
            </a:r>
            <a:r>
              <a:rPr lang="en-US" altLang="ja-JP" sz="900" dirty="0"/>
              <a:t>*/</a:t>
            </a:r>
          </a:p>
          <a:p>
            <a:r>
              <a:rPr lang="en-US" altLang="ja-JP" sz="900" dirty="0"/>
              <a:t>case  START</a:t>
            </a:r>
          </a:p>
          <a:p>
            <a:r>
              <a:rPr lang="ja-JP" altLang="en-US" sz="900" dirty="0"/>
              <a:t>    </a:t>
            </a:r>
            <a:r>
              <a:rPr lang="en-US" altLang="ja-JP" sz="900" dirty="0"/>
              <a:t>/*</a:t>
            </a:r>
            <a:r>
              <a:rPr lang="ja-JP" altLang="en-US" sz="900" dirty="0"/>
              <a:t> タスク，周期ハンドラの起動 </a:t>
            </a:r>
            <a:r>
              <a:rPr lang="en-US" altLang="ja-JP" sz="900" dirty="0"/>
              <a:t>*/</a:t>
            </a:r>
          </a:p>
          <a:p>
            <a:r>
              <a:rPr lang="ja-JP" altLang="en-US" sz="900" dirty="0"/>
              <a:t>    </a:t>
            </a:r>
            <a:r>
              <a:rPr lang="en-US" altLang="ja-JP" sz="900" dirty="0"/>
              <a:t>/*</a:t>
            </a:r>
            <a:r>
              <a:rPr lang="ja-JP" altLang="en-US" sz="900" dirty="0"/>
              <a:t> </a:t>
            </a:r>
            <a:r>
              <a:rPr lang="en-US" altLang="ja-JP" sz="900" dirty="0"/>
              <a:t>PLAY</a:t>
            </a:r>
            <a:r>
              <a:rPr lang="ja-JP" altLang="en-US" sz="900" dirty="0"/>
              <a:t>モードへ </a:t>
            </a:r>
            <a:r>
              <a:rPr lang="en-US" altLang="ja-JP" sz="900" dirty="0"/>
              <a:t>*/</a:t>
            </a:r>
          </a:p>
          <a:p>
            <a:r>
              <a:rPr lang="en-US" altLang="ja-JP" sz="900" dirty="0"/>
              <a:t>case </a:t>
            </a:r>
            <a:r>
              <a:rPr lang="ja-JP" altLang="en-US" sz="900" dirty="0"/>
              <a:t> </a:t>
            </a:r>
            <a:r>
              <a:rPr lang="en-US" altLang="ja-JP" sz="900" dirty="0"/>
              <a:t>PLAY</a:t>
            </a:r>
          </a:p>
          <a:p>
            <a:r>
              <a:rPr lang="ja-JP" altLang="en-US" sz="900" dirty="0"/>
              <a:t>    </a:t>
            </a:r>
            <a:r>
              <a:rPr lang="en-US" altLang="ja-JP" sz="900" dirty="0"/>
              <a:t>/*</a:t>
            </a:r>
            <a:r>
              <a:rPr lang="ja-JP" altLang="en-US" sz="900" dirty="0"/>
              <a:t> 曲の再生時間が終了すると</a:t>
            </a:r>
            <a:r>
              <a:rPr lang="en-US" altLang="ja-JP" sz="900" dirty="0"/>
              <a:t>STOP</a:t>
            </a:r>
            <a:r>
              <a:rPr lang="ja-JP" altLang="en-US" sz="900" dirty="0"/>
              <a:t>モードへ 表示画面は再生曲のまま </a:t>
            </a:r>
            <a:r>
              <a:rPr lang="en-US" altLang="ja-JP" sz="900" dirty="0"/>
              <a:t>*/</a:t>
            </a:r>
          </a:p>
          <a:p>
            <a:r>
              <a:rPr lang="ja-JP" altLang="en-US" sz="900" dirty="0"/>
              <a:t>    </a:t>
            </a:r>
            <a:r>
              <a:rPr lang="en-US" altLang="ja-JP" sz="900" dirty="0"/>
              <a:t>/*</a:t>
            </a:r>
            <a:r>
              <a:rPr lang="ja-JP" altLang="en-US" sz="900" dirty="0"/>
              <a:t> </a:t>
            </a:r>
            <a:r>
              <a:rPr lang="en-US" altLang="ja-JP" sz="900" dirty="0"/>
              <a:t>psw2</a:t>
            </a:r>
            <a:r>
              <a:rPr lang="ja-JP" altLang="en-US" sz="900" dirty="0"/>
              <a:t>が押されると</a:t>
            </a:r>
            <a:r>
              <a:rPr lang="en-US" altLang="ja-JP" sz="900" dirty="0"/>
              <a:t>STOP</a:t>
            </a:r>
            <a:r>
              <a:rPr lang="ja-JP" altLang="en-US" sz="900" dirty="0"/>
              <a:t>モードへ</a:t>
            </a:r>
            <a:r>
              <a:rPr lang="en-US" altLang="ja-JP" sz="900" dirty="0"/>
              <a:t>*/</a:t>
            </a:r>
          </a:p>
          <a:p>
            <a:r>
              <a:rPr lang="ja-JP" altLang="en-US" sz="900" dirty="0"/>
              <a:t>    </a:t>
            </a:r>
            <a:r>
              <a:rPr lang="en-US" altLang="ja-JP" sz="900" dirty="0"/>
              <a:t>/*</a:t>
            </a:r>
            <a:r>
              <a:rPr lang="ja-JP" altLang="en-US" sz="900" dirty="0"/>
              <a:t> </a:t>
            </a:r>
            <a:r>
              <a:rPr lang="en-US" altLang="ja-JP" sz="900" dirty="0"/>
              <a:t>psw1</a:t>
            </a:r>
            <a:r>
              <a:rPr lang="ja-JP" altLang="en-US" sz="900" dirty="0"/>
              <a:t>が押されたら</a:t>
            </a:r>
            <a:r>
              <a:rPr lang="en-US" altLang="ja-JP" sz="900" dirty="0"/>
              <a:t>PAUSE</a:t>
            </a:r>
            <a:r>
              <a:rPr lang="ja-JP" altLang="en-US" sz="900" dirty="0"/>
              <a:t>モードへ </a:t>
            </a:r>
            <a:r>
              <a:rPr lang="en-US" altLang="ja-JP" sz="900" dirty="0"/>
              <a:t>*</a:t>
            </a:r>
          </a:p>
          <a:p>
            <a:r>
              <a:rPr lang="en-US" altLang="ja-JP" sz="900" dirty="0"/>
              <a:t>case </a:t>
            </a:r>
            <a:r>
              <a:rPr lang="ja-JP" altLang="en-US" sz="900" dirty="0"/>
              <a:t> </a:t>
            </a:r>
            <a:r>
              <a:rPr lang="en-US" altLang="ja-JP" sz="900" dirty="0"/>
              <a:t>PAUSE</a:t>
            </a:r>
          </a:p>
          <a:p>
            <a:r>
              <a:rPr lang="ja-JP" altLang="en-US" sz="900" dirty="0"/>
              <a:t>    </a:t>
            </a:r>
            <a:r>
              <a:rPr lang="en-US" altLang="ja-JP" sz="900" dirty="0"/>
              <a:t>/*</a:t>
            </a:r>
            <a:r>
              <a:rPr lang="ja-JP" altLang="en-US" sz="900" dirty="0"/>
              <a:t> </a:t>
            </a:r>
            <a:r>
              <a:rPr lang="en-US" altLang="ja-JP" sz="900" dirty="0"/>
              <a:t>psw1</a:t>
            </a:r>
            <a:r>
              <a:rPr lang="ja-JP" altLang="en-US" sz="900" dirty="0"/>
              <a:t>が押されると</a:t>
            </a:r>
            <a:r>
              <a:rPr lang="en-US" altLang="ja-JP" sz="900" dirty="0"/>
              <a:t>PLAY</a:t>
            </a:r>
            <a:r>
              <a:rPr lang="ja-JP" altLang="en-US" sz="900" dirty="0"/>
              <a:t>モードへ </a:t>
            </a:r>
            <a:r>
              <a:rPr lang="en-US" altLang="ja-JP" sz="900" dirty="0"/>
              <a:t>*/</a:t>
            </a:r>
          </a:p>
          <a:p>
            <a:r>
              <a:rPr lang="ja-JP" altLang="en-US" sz="900" dirty="0"/>
              <a:t>    </a:t>
            </a:r>
            <a:r>
              <a:rPr lang="en-US" altLang="ja-JP" sz="900" dirty="0"/>
              <a:t>/*</a:t>
            </a:r>
            <a:r>
              <a:rPr lang="ja-JP" altLang="en-US" sz="900" dirty="0"/>
              <a:t> </a:t>
            </a:r>
            <a:r>
              <a:rPr lang="en-US" altLang="ja-JP" sz="900" dirty="0"/>
              <a:t>psw2</a:t>
            </a:r>
            <a:r>
              <a:rPr lang="ja-JP" altLang="en-US" sz="900" dirty="0"/>
              <a:t>が押されると</a:t>
            </a:r>
            <a:r>
              <a:rPr lang="en-US" altLang="ja-JP" sz="900" dirty="0"/>
              <a:t>STOP</a:t>
            </a:r>
            <a:r>
              <a:rPr lang="ja-JP" altLang="en-US" sz="900" dirty="0"/>
              <a:t>モードへ </a:t>
            </a:r>
            <a:r>
              <a:rPr lang="en-US" altLang="ja-JP" sz="900" dirty="0"/>
              <a:t>*/</a:t>
            </a:r>
          </a:p>
          <a:p>
            <a:r>
              <a:rPr lang="en-US" altLang="ja-JP" sz="900" dirty="0"/>
              <a:t>case </a:t>
            </a:r>
            <a:r>
              <a:rPr lang="ja-JP" altLang="en-US" sz="900" dirty="0"/>
              <a:t> </a:t>
            </a:r>
            <a:r>
              <a:rPr lang="en-US" altLang="ja-JP" sz="900" dirty="0"/>
              <a:t>STOP</a:t>
            </a:r>
          </a:p>
          <a:p>
            <a:r>
              <a:rPr lang="ja-JP" altLang="en-US" sz="900" dirty="0"/>
              <a:t>    </a:t>
            </a:r>
            <a:r>
              <a:rPr lang="en-US" altLang="ja-JP" sz="900" dirty="0"/>
              <a:t>/*</a:t>
            </a:r>
            <a:r>
              <a:rPr lang="ja-JP" altLang="en-US" sz="900" dirty="0"/>
              <a:t> 再生中の曲名等表示 *</a:t>
            </a:r>
            <a:r>
              <a:rPr lang="en-US" altLang="ja-JP" sz="900" dirty="0"/>
              <a:t>/</a:t>
            </a:r>
          </a:p>
          <a:p>
            <a:r>
              <a:rPr lang="ja-JP" altLang="en-US" sz="900" dirty="0"/>
              <a:t>     </a:t>
            </a:r>
            <a:r>
              <a:rPr lang="en-US" altLang="ja-JP" sz="900" dirty="0"/>
              <a:t>/*</a:t>
            </a:r>
            <a:r>
              <a:rPr lang="ja-JP" altLang="en-US" sz="900" dirty="0"/>
              <a:t> タイマカウンター停止，リセット *</a:t>
            </a:r>
            <a:r>
              <a:rPr lang="en-US" altLang="ja-JP" sz="900" dirty="0"/>
              <a:t>/</a:t>
            </a:r>
          </a:p>
          <a:p>
            <a:r>
              <a:rPr lang="ja-JP" altLang="en-US" sz="900" dirty="0"/>
              <a:t>     </a:t>
            </a:r>
            <a:r>
              <a:rPr lang="en-US" altLang="ja-JP" sz="900" dirty="0"/>
              <a:t>/*</a:t>
            </a:r>
            <a:r>
              <a:rPr lang="ja-JP" altLang="en-US" sz="900" dirty="0"/>
              <a:t> </a:t>
            </a:r>
            <a:r>
              <a:rPr lang="en-US" altLang="ja-JP" sz="900" dirty="0"/>
              <a:t>JOY</a:t>
            </a:r>
            <a:r>
              <a:rPr lang="ja-JP" altLang="en-US" sz="900" dirty="0"/>
              <a:t>値変更に対する処理 *</a:t>
            </a:r>
            <a:r>
              <a:rPr lang="en-US" altLang="ja-JP" sz="900" dirty="0"/>
              <a:t>/</a:t>
            </a:r>
          </a:p>
          <a:p>
            <a:r>
              <a:rPr lang="ja-JP" altLang="en-US" sz="900" dirty="0"/>
              <a:t>     </a:t>
            </a:r>
            <a:r>
              <a:rPr lang="en-US" altLang="ja-JP" sz="900" dirty="0"/>
              <a:t>/*</a:t>
            </a:r>
            <a:r>
              <a:rPr lang="ja-JP" altLang="en-US" sz="900" dirty="0"/>
              <a:t> </a:t>
            </a:r>
            <a:r>
              <a:rPr lang="en-US" altLang="ja-JP" sz="900" dirty="0"/>
              <a:t>STANDBY</a:t>
            </a:r>
            <a:r>
              <a:rPr lang="ja-JP" altLang="en-US" sz="900" dirty="0"/>
              <a:t> モードへ </a:t>
            </a:r>
            <a:r>
              <a:rPr lang="en-US" altLang="ja-JP" sz="900" dirty="0"/>
              <a:t>*/</a:t>
            </a:r>
            <a:endParaRPr lang="ja-JP" altLang="en-US" sz="900" dirty="0"/>
          </a:p>
        </p:txBody>
      </p:sp>
      <p:sp>
        <p:nvSpPr>
          <p:cNvPr id="119" name="正方形/長方形 118"/>
          <p:cNvSpPr/>
          <p:nvPr/>
        </p:nvSpPr>
        <p:spPr>
          <a:xfrm>
            <a:off x="4916594" y="2087744"/>
            <a:ext cx="4116031" cy="29779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20" name="テキスト ボックス 119"/>
          <p:cNvSpPr txBox="1"/>
          <p:nvPr/>
        </p:nvSpPr>
        <p:spPr>
          <a:xfrm>
            <a:off x="4916595" y="2100890"/>
            <a:ext cx="3709275" cy="276993"/>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TSK_MGR</a:t>
            </a:r>
            <a:r>
              <a:rPr lang="ja-JP" altLang="en-US" sz="1200" dirty="0"/>
              <a:t> ： </a:t>
            </a:r>
            <a:r>
              <a:rPr lang="en-US" altLang="ja-JP" sz="1200" dirty="0"/>
              <a:t>mgr()</a:t>
            </a:r>
            <a:r>
              <a:rPr lang="ja-JP" altLang="en-US" sz="1200" dirty="0"/>
              <a:t> </a:t>
            </a:r>
            <a:r>
              <a:rPr lang="ja-JP" altLang="en-US" sz="1200" dirty="0" smtClean="0"/>
              <a:t>：</a:t>
            </a:r>
            <a:r>
              <a:rPr lang="en-US" altLang="ja-JP" sz="1200" dirty="0" smtClean="0"/>
              <a:t>PLAY</a:t>
            </a:r>
            <a:r>
              <a:rPr lang="ja-JP" altLang="en-US" sz="1200" dirty="0" smtClean="0"/>
              <a:t> </a:t>
            </a:r>
            <a:r>
              <a:rPr lang="ja-JP" altLang="en-US" sz="1200" dirty="0"/>
              <a:t>全体のモード管理 </a:t>
            </a:r>
            <a:r>
              <a:rPr lang="en-US" altLang="ja-JP" sz="1200" dirty="0"/>
              <a:t>】</a:t>
            </a:r>
            <a:endParaRPr lang="ja-JP" altLang="en-US" sz="1200" dirty="0"/>
          </a:p>
        </p:txBody>
      </p:sp>
      <p:sp>
        <p:nvSpPr>
          <p:cNvPr id="185" name="テキスト ボックス 184"/>
          <p:cNvSpPr txBox="1"/>
          <p:nvPr/>
        </p:nvSpPr>
        <p:spPr>
          <a:xfrm>
            <a:off x="8428683" y="2140902"/>
            <a:ext cx="497242" cy="261604"/>
          </a:xfrm>
          <a:prstGeom prst="rect">
            <a:avLst/>
          </a:prstGeom>
          <a:noFill/>
          <a:ln w="31750">
            <a:solidFill>
              <a:srgbClr val="FF0066"/>
            </a:solidFill>
          </a:ln>
        </p:spPr>
        <p:txBody>
          <a:bodyPr wrap="none" lIns="91435" tIns="45717" rIns="91435" bIns="45717" rtlCol="0">
            <a:spAutoFit/>
          </a:bodyPr>
          <a:lstStyle/>
          <a:p>
            <a:r>
              <a:rPr lang="en-US" altLang="ja-JP" sz="1100" dirty="0"/>
              <a:t>Pri</a:t>
            </a:r>
            <a:r>
              <a:rPr lang="ja-JP" altLang="en-US" sz="1100" dirty="0"/>
              <a:t> </a:t>
            </a:r>
            <a:r>
              <a:rPr lang="en-US" altLang="ja-JP" sz="1100" dirty="0"/>
              <a:t>3</a:t>
            </a:r>
            <a:endParaRPr lang="ja-JP" altLang="en-US" sz="1100" dirty="0"/>
          </a:p>
        </p:txBody>
      </p:sp>
      <p:grpSp>
        <p:nvGrpSpPr>
          <p:cNvPr id="23" name="グループ化 22"/>
          <p:cNvGrpSpPr/>
          <p:nvPr/>
        </p:nvGrpSpPr>
        <p:grpSpPr>
          <a:xfrm>
            <a:off x="4551487" y="5254887"/>
            <a:ext cx="4676334" cy="1748858"/>
            <a:chOff x="4860033" y="5201096"/>
            <a:chExt cx="4311226" cy="1748858"/>
          </a:xfrm>
        </p:grpSpPr>
        <p:sp>
          <p:nvSpPr>
            <p:cNvPr id="19" name="正方形/長方形 18"/>
            <p:cNvSpPr/>
            <p:nvPr/>
          </p:nvSpPr>
          <p:spPr>
            <a:xfrm>
              <a:off x="4860033" y="5201096"/>
              <a:ext cx="4116029" cy="1440361"/>
            </a:xfrm>
            <a:prstGeom prst="rect">
              <a:avLst/>
            </a:prstGeom>
            <a:solidFill>
              <a:srgbClr val="CCFFCC"/>
            </a:solidFill>
            <a:ln w="1905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8" name="テキスト ボックス 157"/>
            <p:cNvSpPr txBox="1"/>
            <p:nvPr/>
          </p:nvSpPr>
          <p:spPr>
            <a:xfrm>
              <a:off x="5607415" y="5318738"/>
              <a:ext cx="3357073" cy="1631216"/>
            </a:xfrm>
            <a:prstGeom prst="rect">
              <a:avLst/>
            </a:prstGeom>
            <a:noFill/>
            <a:ln w="19050">
              <a:noFill/>
              <a:prstDash val="sysDash"/>
            </a:ln>
          </p:spPr>
          <p:txBody>
            <a:bodyPr wrap="square" rtlCol="0">
              <a:spAutoFit/>
            </a:bodyPr>
            <a:lstStyle/>
            <a:p>
              <a:endParaRPr lang="en-US" altLang="ja-JP" sz="1000" dirty="0"/>
            </a:p>
            <a:p>
              <a:r>
                <a:rPr lang="en-US" altLang="ja-JP" sz="1000" dirty="0"/>
                <a:t>【psw1】</a:t>
              </a:r>
            </a:p>
            <a:p>
              <a:r>
                <a:rPr lang="ja-JP" altLang="en-US" sz="1000" dirty="0"/>
                <a:t> ・ </a:t>
              </a:r>
              <a:r>
                <a:rPr lang="en-US" altLang="ja-JP" sz="1000" dirty="0"/>
                <a:t>STANDBY</a:t>
              </a:r>
              <a:r>
                <a:rPr lang="ja-JP" altLang="en-US" sz="1000" dirty="0"/>
                <a:t> </a:t>
              </a:r>
              <a:r>
                <a:rPr lang="en-US" altLang="ja-JP" sz="1000" dirty="0"/>
                <a:t>&amp;</a:t>
              </a:r>
              <a:r>
                <a:rPr lang="ja-JP" altLang="en-US" sz="1000" dirty="0"/>
                <a:t> </a:t>
              </a:r>
              <a:r>
                <a:rPr lang="en-US" altLang="ja-JP" sz="1000" dirty="0"/>
                <a:t>REPLAY</a:t>
              </a:r>
              <a:r>
                <a:rPr lang="ja-JP" altLang="en-US" sz="1000" dirty="0"/>
                <a:t>  → </a:t>
              </a:r>
              <a:r>
                <a:rPr lang="en-US" altLang="ja-JP" sz="1000" dirty="0"/>
                <a:t>START</a:t>
              </a:r>
              <a:r>
                <a:rPr lang="ja-JP" altLang="en-US" sz="1000" dirty="0"/>
                <a:t> モードへ </a:t>
              </a:r>
              <a:endParaRPr lang="en-US" altLang="ja-JP" sz="1000" dirty="0"/>
            </a:p>
            <a:p>
              <a:r>
                <a:rPr lang="ja-JP" altLang="en-US" sz="1000" dirty="0"/>
                <a:t> ・ </a:t>
              </a:r>
              <a:r>
                <a:rPr lang="en-US" altLang="ja-JP" sz="1000" dirty="0"/>
                <a:t>PLAY</a:t>
              </a:r>
              <a:r>
                <a:rPr lang="ja-JP" altLang="en-US" sz="1000" dirty="0"/>
                <a:t> </a:t>
              </a:r>
              <a:r>
                <a:rPr lang="en-US" altLang="ja-JP" sz="1000" dirty="0"/>
                <a:t>&amp;</a:t>
              </a:r>
              <a:r>
                <a:rPr lang="ja-JP" altLang="en-US" sz="1000" dirty="0"/>
                <a:t> ！</a:t>
              </a:r>
              <a:r>
                <a:rPr lang="en-US" altLang="ja-JP" sz="1000" dirty="0"/>
                <a:t>REPLAY</a:t>
              </a:r>
              <a:r>
                <a:rPr lang="ja-JP" altLang="en-US" sz="1000" dirty="0"/>
                <a:t> → （</a:t>
              </a:r>
              <a:r>
                <a:rPr lang="en-US" altLang="ja-JP" sz="1000" dirty="0"/>
                <a:t>PLAY</a:t>
              </a:r>
              <a:r>
                <a:rPr lang="ja-JP" altLang="en-US" sz="1000" dirty="0"/>
                <a:t> モードから）</a:t>
              </a:r>
              <a:r>
                <a:rPr lang="en-US" altLang="ja-JP" sz="1000" dirty="0"/>
                <a:t>PAUSE</a:t>
              </a:r>
              <a:r>
                <a:rPr lang="ja-JP" altLang="en-US" sz="1000" dirty="0"/>
                <a:t> モードへ</a:t>
              </a:r>
              <a:endParaRPr lang="en-US" altLang="ja-JP" sz="1000" dirty="0"/>
            </a:p>
            <a:p>
              <a:r>
                <a:rPr lang="ja-JP" altLang="en-US" sz="1000" dirty="0"/>
                <a:t> ・ </a:t>
              </a:r>
              <a:r>
                <a:rPr lang="en-US" altLang="ja-JP" sz="1000" dirty="0"/>
                <a:t>PLAY</a:t>
              </a:r>
              <a:r>
                <a:rPr lang="ja-JP" altLang="en-US" sz="1000" dirty="0"/>
                <a:t> </a:t>
              </a:r>
              <a:r>
                <a:rPr lang="en-US" altLang="ja-JP" sz="1000" dirty="0"/>
                <a:t>&amp;</a:t>
              </a:r>
              <a:r>
                <a:rPr lang="ja-JP" altLang="en-US" sz="1000" dirty="0"/>
                <a:t> </a:t>
              </a:r>
              <a:r>
                <a:rPr lang="en-US" altLang="ja-JP" sz="1000" dirty="0"/>
                <a:t>REPEAT</a:t>
              </a:r>
              <a:r>
                <a:rPr lang="ja-JP" altLang="en-US" sz="1000" dirty="0"/>
                <a:t> → （</a:t>
              </a:r>
              <a:r>
                <a:rPr lang="en-US" altLang="ja-JP" sz="1000" dirty="0"/>
                <a:t>PAUSE</a:t>
              </a:r>
              <a:r>
                <a:rPr lang="ja-JP" altLang="en-US" sz="1000" dirty="0"/>
                <a:t> モードから）</a:t>
              </a:r>
              <a:r>
                <a:rPr lang="en-US" altLang="ja-JP" sz="1000" dirty="0"/>
                <a:t>PLAY</a:t>
              </a:r>
              <a:r>
                <a:rPr lang="ja-JP" altLang="en-US" sz="1000" dirty="0"/>
                <a:t> モードへ</a:t>
              </a:r>
              <a:endParaRPr lang="en-US" altLang="ja-JP" sz="1000" dirty="0"/>
            </a:p>
            <a:p>
              <a:r>
                <a:rPr lang="ja-JP" altLang="en-US" sz="1000" dirty="0"/>
                <a:t> </a:t>
              </a:r>
              <a:r>
                <a:rPr lang="en-US" altLang="ja-JP" sz="1000" dirty="0"/>
                <a:t>【pws2】</a:t>
              </a:r>
            </a:p>
            <a:p>
              <a:r>
                <a:rPr lang="ja-JP" altLang="en-US" sz="1000" dirty="0"/>
                <a:t> ・ </a:t>
              </a:r>
              <a:r>
                <a:rPr lang="en-US" altLang="ja-JP" sz="1000" dirty="0"/>
                <a:t>psw2</a:t>
              </a:r>
              <a:r>
                <a:rPr lang="ja-JP" altLang="en-US" sz="1000" dirty="0"/>
                <a:t> が押されると再生中だろうと，一時停止中であろうと</a:t>
              </a:r>
              <a:endParaRPr lang="en-US" altLang="ja-JP" sz="1000" dirty="0"/>
            </a:p>
            <a:p>
              <a:r>
                <a:rPr lang="ja-JP" altLang="en-US" sz="1000" dirty="0"/>
                <a:t>    </a:t>
              </a:r>
              <a:r>
                <a:rPr lang="en-US" altLang="ja-JP" sz="1000" dirty="0"/>
                <a:t>STOP</a:t>
              </a:r>
              <a:r>
                <a:rPr lang="ja-JP" altLang="en-US" sz="1000" dirty="0"/>
                <a:t> モードへ</a:t>
              </a:r>
              <a:endParaRPr lang="en-US" altLang="ja-JP" sz="1000" dirty="0"/>
            </a:p>
          </p:txBody>
        </p:sp>
        <p:grpSp>
          <p:nvGrpSpPr>
            <p:cNvPr id="229" name="グループ化 228"/>
            <p:cNvGrpSpPr/>
            <p:nvPr/>
          </p:nvGrpSpPr>
          <p:grpSpPr>
            <a:xfrm>
              <a:off x="4900650" y="5952079"/>
              <a:ext cx="737281" cy="526417"/>
              <a:chOff x="4224247" y="5916346"/>
              <a:chExt cx="635784" cy="474771"/>
            </a:xfrm>
          </p:grpSpPr>
          <p:sp>
            <p:nvSpPr>
              <p:cNvPr id="99" name="円/楕円 98"/>
              <p:cNvSpPr/>
              <p:nvPr/>
            </p:nvSpPr>
            <p:spPr>
              <a:xfrm>
                <a:off x="4360486" y="6241189"/>
                <a:ext cx="136239" cy="1499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円/楕円 99"/>
              <p:cNvSpPr/>
              <p:nvPr/>
            </p:nvSpPr>
            <p:spPr>
              <a:xfrm>
                <a:off x="4587552" y="6241189"/>
                <a:ext cx="136239" cy="1499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p:nvSpPr>
            <p:spPr>
              <a:xfrm>
                <a:off x="4337780" y="5916346"/>
                <a:ext cx="408718" cy="449783"/>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楕円 101"/>
              <p:cNvSpPr/>
              <p:nvPr/>
            </p:nvSpPr>
            <p:spPr>
              <a:xfrm>
                <a:off x="4383193" y="6016298"/>
                <a:ext cx="136239" cy="1499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円/楕円 102"/>
              <p:cNvSpPr/>
              <p:nvPr/>
            </p:nvSpPr>
            <p:spPr>
              <a:xfrm>
                <a:off x="4542139" y="6016298"/>
                <a:ext cx="136239" cy="1499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円/楕円 103"/>
              <p:cNvSpPr/>
              <p:nvPr/>
            </p:nvSpPr>
            <p:spPr>
              <a:xfrm>
                <a:off x="4451313" y="6066274"/>
                <a:ext cx="45413" cy="499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円/楕円 104"/>
              <p:cNvSpPr/>
              <p:nvPr/>
            </p:nvSpPr>
            <p:spPr>
              <a:xfrm>
                <a:off x="4610259" y="6066274"/>
                <a:ext cx="45413" cy="499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円弧 105"/>
              <p:cNvSpPr/>
              <p:nvPr/>
            </p:nvSpPr>
            <p:spPr>
              <a:xfrm rot="16501385">
                <a:off x="4255022" y="6131556"/>
                <a:ext cx="174916" cy="15894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7" name="円弧 106"/>
              <p:cNvSpPr/>
              <p:nvPr/>
            </p:nvSpPr>
            <p:spPr>
              <a:xfrm rot="5607988">
                <a:off x="4665734" y="5979435"/>
                <a:ext cx="174916" cy="15894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8" name="円/楕円 107"/>
              <p:cNvSpPr/>
              <p:nvPr/>
            </p:nvSpPr>
            <p:spPr>
              <a:xfrm>
                <a:off x="4791911" y="6016298"/>
                <a:ext cx="68120" cy="749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円/楕円 108"/>
              <p:cNvSpPr/>
              <p:nvPr/>
            </p:nvSpPr>
            <p:spPr>
              <a:xfrm>
                <a:off x="4224247" y="6191213"/>
                <a:ext cx="68120" cy="749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9" name="テキスト ボックス 238"/>
            <p:cNvSpPr txBox="1"/>
            <p:nvPr/>
          </p:nvSpPr>
          <p:spPr>
            <a:xfrm>
              <a:off x="4878759" y="5238453"/>
              <a:ext cx="4292500" cy="276999"/>
            </a:xfrm>
            <a:prstGeom prst="rect">
              <a:avLst/>
            </a:prstGeom>
            <a:noFill/>
          </p:spPr>
          <p:txBody>
            <a:bodyPr wrap="square" rtlCol="0">
              <a:spAutoFit/>
            </a:bodyPr>
            <a:lstStyle/>
            <a:p>
              <a:r>
                <a:rPr lang="en-US" altLang="ja-JP" sz="1200" dirty="0"/>
                <a:t>【</a:t>
              </a:r>
              <a:r>
                <a:rPr lang="ja-JP" altLang="en-US" sz="1200" dirty="0"/>
                <a:t> </a:t>
              </a:r>
              <a:r>
                <a:rPr lang="en-US" altLang="ja-JP" sz="1200" dirty="0"/>
                <a:t>INTERRUPT</a:t>
              </a:r>
              <a:r>
                <a:rPr lang="ja-JP" altLang="en-US" sz="1200" dirty="0"/>
                <a:t>  ： </a:t>
              </a:r>
              <a:r>
                <a:rPr lang="en-US" altLang="ja-JP" sz="1200" dirty="0"/>
                <a:t>psw()</a:t>
              </a:r>
              <a:r>
                <a:rPr lang="ja-JP" altLang="en-US" sz="1200" dirty="0"/>
                <a:t> ： </a:t>
              </a:r>
              <a:r>
                <a:rPr lang="en-US" altLang="ja-JP" sz="1200" dirty="0"/>
                <a:t>PSW1</a:t>
              </a:r>
              <a:r>
                <a:rPr lang="ja-JP" altLang="en-US" sz="1200" dirty="0"/>
                <a:t>， </a:t>
              </a:r>
              <a:r>
                <a:rPr lang="en-US" altLang="ja-JP" sz="1200" dirty="0"/>
                <a:t>PSW2</a:t>
              </a:r>
              <a:r>
                <a:rPr lang="ja-JP" altLang="en-US" sz="1200" dirty="0"/>
                <a:t>押下の状態管理 </a:t>
              </a:r>
              <a:r>
                <a:rPr lang="en-US" altLang="ja-JP" sz="1200" dirty="0"/>
                <a:t>】</a:t>
              </a:r>
              <a:endParaRPr lang="ja-JP" altLang="en-US" sz="1200" dirty="0"/>
            </a:p>
          </p:txBody>
        </p:sp>
      </p:grpSp>
      <p:sp>
        <p:nvSpPr>
          <p:cNvPr id="124" name="正方形/長方形 123"/>
          <p:cNvSpPr/>
          <p:nvPr/>
        </p:nvSpPr>
        <p:spPr>
          <a:xfrm>
            <a:off x="134034" y="218844"/>
            <a:ext cx="3081748" cy="2115404"/>
          </a:xfrm>
          <a:prstGeom prst="rect">
            <a:avLst/>
          </a:prstGeom>
          <a:solidFill>
            <a:srgbClr val="FFFFCC"/>
          </a:solidFill>
          <a:ln w="19050">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135" name="テキスト ボックス 134"/>
          <p:cNvSpPr txBox="1"/>
          <p:nvPr/>
        </p:nvSpPr>
        <p:spPr>
          <a:xfrm>
            <a:off x="589445" y="404664"/>
            <a:ext cx="2004189" cy="261604"/>
          </a:xfrm>
          <a:prstGeom prst="rect">
            <a:avLst/>
          </a:prstGeom>
          <a:noFill/>
        </p:spPr>
        <p:txBody>
          <a:bodyPr wrap="square" lIns="91435" tIns="45717" rIns="91435" bIns="45717" rtlCol="0">
            <a:spAutoFit/>
          </a:bodyPr>
          <a:lstStyle/>
          <a:p>
            <a:r>
              <a:rPr lang="en-US" altLang="ja-JP" sz="1100" dirty="0"/>
              <a:t>【</a:t>
            </a:r>
            <a:r>
              <a:rPr lang="ja-JP" altLang="en-US" sz="1100" dirty="0"/>
              <a:t> </a:t>
            </a:r>
            <a:r>
              <a:rPr lang="en-US" altLang="ja-JP" sz="1100" dirty="0"/>
              <a:t>CYC_JOY</a:t>
            </a:r>
            <a:r>
              <a:rPr lang="ja-JP" altLang="en-US" sz="1100" dirty="0" smtClean="0"/>
              <a:t>：</a:t>
            </a:r>
            <a:r>
              <a:rPr lang="en-US" altLang="ja-JP" sz="1100" dirty="0" smtClean="0"/>
              <a:t>joy_check</a:t>
            </a:r>
            <a:r>
              <a:rPr lang="en-US" altLang="ja-JP" sz="1100" dirty="0"/>
              <a:t>()</a:t>
            </a:r>
            <a:r>
              <a:rPr lang="ja-JP" altLang="en-US" sz="1100" dirty="0"/>
              <a:t> </a:t>
            </a:r>
            <a:r>
              <a:rPr lang="en-US" altLang="ja-JP" sz="1100" dirty="0"/>
              <a:t>】</a:t>
            </a:r>
            <a:endParaRPr lang="ja-JP" altLang="en-US" sz="1100" dirty="0"/>
          </a:p>
        </p:txBody>
      </p:sp>
      <p:sp>
        <p:nvSpPr>
          <p:cNvPr id="184" name="テキスト ボックス 183"/>
          <p:cNvSpPr txBox="1"/>
          <p:nvPr/>
        </p:nvSpPr>
        <p:spPr>
          <a:xfrm>
            <a:off x="135785" y="641283"/>
            <a:ext cx="2807946" cy="654798"/>
          </a:xfrm>
          <a:prstGeom prst="rect">
            <a:avLst/>
          </a:prstGeom>
          <a:noFill/>
        </p:spPr>
        <p:txBody>
          <a:bodyPr wrap="none" lIns="91435" tIns="45717" rIns="91435" bIns="45717" rtlCol="0">
            <a:spAutoFit/>
          </a:bodyPr>
          <a:lstStyle/>
          <a:p>
            <a:r>
              <a:rPr lang="en-US" altLang="ja-JP" sz="900" dirty="0"/>
              <a:t>STANDBY</a:t>
            </a:r>
            <a:r>
              <a:rPr lang="ja-JP" altLang="en-US" sz="900" dirty="0"/>
              <a:t> モード時のみ，</a:t>
            </a:r>
            <a:endParaRPr lang="en-US" altLang="ja-JP" sz="900" dirty="0"/>
          </a:p>
          <a:p>
            <a:r>
              <a:rPr lang="en-US" altLang="ja-JP" sz="900" dirty="0"/>
              <a:t>JSK</a:t>
            </a:r>
            <a:r>
              <a:rPr lang="ja-JP" altLang="en-US" sz="900" dirty="0"/>
              <a:t> の値を読み取り，変化に対応する．</a:t>
            </a:r>
            <a:endParaRPr lang="en-US" altLang="ja-JP" sz="900" dirty="0"/>
          </a:p>
          <a:p>
            <a:r>
              <a:rPr lang="ja-JP" altLang="en-US" sz="900" dirty="0"/>
              <a:t>ここでは，</a:t>
            </a:r>
            <a:r>
              <a:rPr lang="en-US" altLang="ja-JP" sz="900" dirty="0"/>
              <a:t>PLAY</a:t>
            </a:r>
            <a:r>
              <a:rPr lang="ja-JP" altLang="en-US" sz="900" dirty="0"/>
              <a:t> モードに遷移した時，</a:t>
            </a:r>
            <a:r>
              <a:rPr lang="en-US" altLang="ja-JP" sz="900" dirty="0"/>
              <a:t>CYC_JOY</a:t>
            </a:r>
            <a:r>
              <a:rPr lang="ja-JP" altLang="en-US" sz="900" dirty="0"/>
              <a:t> を </a:t>
            </a:r>
            <a:r>
              <a:rPr lang="en-US" altLang="ja-JP" sz="900" dirty="0"/>
              <a:t>stp</a:t>
            </a:r>
          </a:p>
          <a:p>
            <a:r>
              <a:rPr lang="en-US" altLang="ja-JP" sz="900" dirty="0"/>
              <a:t>STOP</a:t>
            </a:r>
            <a:r>
              <a:rPr lang="ja-JP" altLang="en-US" sz="900" dirty="0"/>
              <a:t> モードに遷移した時，</a:t>
            </a:r>
            <a:r>
              <a:rPr lang="en-US" altLang="ja-JP" sz="900" dirty="0"/>
              <a:t>sta</a:t>
            </a:r>
            <a:r>
              <a:rPr lang="ja-JP" altLang="en-US" sz="900" dirty="0"/>
              <a:t> している．</a:t>
            </a:r>
            <a:endParaRPr lang="en-US" altLang="ja-JP" sz="900" dirty="0"/>
          </a:p>
        </p:txBody>
      </p:sp>
      <p:grpSp>
        <p:nvGrpSpPr>
          <p:cNvPr id="224" name="グループ化 223"/>
          <p:cNvGrpSpPr/>
          <p:nvPr/>
        </p:nvGrpSpPr>
        <p:grpSpPr>
          <a:xfrm>
            <a:off x="2455288" y="264057"/>
            <a:ext cx="676553" cy="585360"/>
            <a:chOff x="200935" y="1201287"/>
            <a:chExt cx="749109" cy="662212"/>
          </a:xfrm>
        </p:grpSpPr>
        <p:grpSp>
          <p:nvGrpSpPr>
            <p:cNvPr id="251" name="グループ化 250"/>
            <p:cNvGrpSpPr/>
            <p:nvPr/>
          </p:nvGrpSpPr>
          <p:grpSpPr>
            <a:xfrm>
              <a:off x="200935" y="1399496"/>
              <a:ext cx="749109" cy="464003"/>
              <a:chOff x="5000628" y="2714620"/>
              <a:chExt cx="2000264" cy="1357322"/>
            </a:xfrm>
          </p:grpSpPr>
          <p:sp>
            <p:nvSpPr>
              <p:cNvPr id="252" name="円/楕円 251"/>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3" name="円/楕円 252"/>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4" name="円/楕円 253"/>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5" name="円/楕円 254"/>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円/楕円 255"/>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7" name="円/楕円 256"/>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8" name="円/楕円 257"/>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9" name="円弧 258"/>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0" name="円弧 259"/>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1" name="円/楕円 260"/>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2" name="円/楕円 261"/>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3" name="環状矢印 262"/>
            <p:cNvSpPr/>
            <p:nvPr/>
          </p:nvSpPr>
          <p:spPr>
            <a:xfrm rot="19754913">
              <a:off x="242850" y="1201287"/>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50" name="テキスト ボックス 49"/>
          <p:cNvSpPr txBox="1"/>
          <p:nvPr/>
        </p:nvSpPr>
        <p:spPr>
          <a:xfrm>
            <a:off x="88651" y="184730"/>
            <a:ext cx="833873" cy="307771"/>
          </a:xfrm>
          <a:prstGeom prst="rect">
            <a:avLst/>
          </a:prstGeom>
          <a:noFill/>
          <a:ln w="31750">
            <a:noFill/>
          </a:ln>
        </p:spPr>
        <p:txBody>
          <a:bodyPr wrap="none" lIns="91435" tIns="45717" rIns="91435" bIns="45717" rtlCol="0">
            <a:spAutoFit/>
          </a:bodyPr>
          <a:lstStyle/>
          <a:p>
            <a:r>
              <a:rPr lang="en-US" altLang="ja-JP" sz="1400" b="1" dirty="0">
                <a:solidFill>
                  <a:schemeClr val="accent6">
                    <a:lumMod val="75000"/>
                  </a:schemeClr>
                </a:solidFill>
              </a:rPr>
              <a:t>100ms</a:t>
            </a:r>
            <a:endParaRPr lang="ja-JP" altLang="en-US" sz="1400" b="1" dirty="0">
              <a:solidFill>
                <a:schemeClr val="accent6">
                  <a:lumMod val="75000"/>
                </a:schemeClr>
              </a:solidFill>
            </a:endParaRPr>
          </a:p>
        </p:txBody>
      </p:sp>
      <p:sp>
        <p:nvSpPr>
          <p:cNvPr id="173" name="テキスト ボックス 172"/>
          <p:cNvSpPr txBox="1"/>
          <p:nvPr/>
        </p:nvSpPr>
        <p:spPr>
          <a:xfrm>
            <a:off x="599161" y="4469074"/>
            <a:ext cx="2604687" cy="276999"/>
          </a:xfrm>
          <a:prstGeom prst="rect">
            <a:avLst/>
          </a:prstGeom>
          <a:noFill/>
        </p:spPr>
        <p:txBody>
          <a:bodyPr wrap="none" rtlCol="0">
            <a:spAutoFit/>
          </a:bodyPr>
          <a:lstStyle/>
          <a:p>
            <a:r>
              <a:rPr lang="en-US" altLang="ja-JP" sz="1200" dirty="0"/>
              <a:t>【</a:t>
            </a:r>
            <a:r>
              <a:rPr lang="ja-JP" altLang="en-US" sz="1200" dirty="0"/>
              <a:t> </a:t>
            </a:r>
            <a:r>
              <a:rPr lang="en-US" altLang="ja-JP" sz="1200" dirty="0"/>
              <a:t>TSK_LCD_DISP</a:t>
            </a:r>
            <a:r>
              <a:rPr lang="ja-JP" altLang="en-US" sz="1200" dirty="0"/>
              <a:t> ： </a:t>
            </a:r>
            <a:r>
              <a:rPr lang="en-US" altLang="ja-JP" sz="1200" dirty="0"/>
              <a:t>lcd_disp()</a:t>
            </a:r>
            <a:r>
              <a:rPr lang="ja-JP" altLang="en-US" sz="1200" dirty="0"/>
              <a:t> </a:t>
            </a:r>
            <a:r>
              <a:rPr lang="en-US" altLang="ja-JP" sz="1200" dirty="0"/>
              <a:t>】</a:t>
            </a:r>
            <a:endParaRPr lang="ja-JP" altLang="en-US" sz="1200" dirty="0"/>
          </a:p>
        </p:txBody>
      </p:sp>
      <p:sp>
        <p:nvSpPr>
          <p:cNvPr id="174" name="正方形/長方形 173"/>
          <p:cNvSpPr/>
          <p:nvPr/>
        </p:nvSpPr>
        <p:spPr>
          <a:xfrm>
            <a:off x="107504" y="4469073"/>
            <a:ext cx="3963142" cy="6203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76" name="テキスト ボックス 175"/>
          <p:cNvSpPr txBox="1"/>
          <p:nvPr/>
        </p:nvSpPr>
        <p:spPr>
          <a:xfrm>
            <a:off x="3303148" y="4522206"/>
            <a:ext cx="497252" cy="261610"/>
          </a:xfrm>
          <a:prstGeom prst="rect">
            <a:avLst/>
          </a:prstGeom>
          <a:noFill/>
          <a:ln w="31750">
            <a:solidFill>
              <a:srgbClr val="FF0066"/>
            </a:solidFill>
          </a:ln>
        </p:spPr>
        <p:txBody>
          <a:bodyPr wrap="none" rtlCol="0">
            <a:spAutoFit/>
          </a:bodyPr>
          <a:lstStyle/>
          <a:p>
            <a:r>
              <a:rPr lang="en-US" altLang="ja-JP" sz="1100" dirty="0"/>
              <a:t>Pri</a:t>
            </a:r>
            <a:r>
              <a:rPr lang="ja-JP" altLang="en-US" sz="1100" dirty="0"/>
              <a:t> </a:t>
            </a:r>
            <a:r>
              <a:rPr lang="en-US" altLang="ja-JP" sz="1100" dirty="0"/>
              <a:t>2</a:t>
            </a:r>
            <a:endParaRPr lang="ja-JP" altLang="en-US" sz="1100" dirty="0"/>
          </a:p>
        </p:txBody>
      </p:sp>
      <p:grpSp>
        <p:nvGrpSpPr>
          <p:cNvPr id="177" name="グループ化 22"/>
          <p:cNvGrpSpPr/>
          <p:nvPr/>
        </p:nvGrpSpPr>
        <p:grpSpPr>
          <a:xfrm>
            <a:off x="180820" y="4602670"/>
            <a:ext cx="546613" cy="453038"/>
            <a:chOff x="4786314" y="1643050"/>
            <a:chExt cx="1857388" cy="1571636"/>
          </a:xfrm>
        </p:grpSpPr>
        <p:sp>
          <p:nvSpPr>
            <p:cNvPr id="178" name="円/楕円 177"/>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9" name="円/楕円 178"/>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0"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84" name="正方形/長方形 283"/>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5" name="正方形/長方形 284"/>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1" name="円/楕円 180"/>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2" name="円/楕円 181"/>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8" name="円/楕円 277"/>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9" name="円/楕円 278"/>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0" name="円弧 279"/>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81" name="円弧 280"/>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82" name="円/楕円 281"/>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3" name="円/楕円 282"/>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87" name="正方形/長方形 286"/>
          <p:cNvSpPr/>
          <p:nvPr/>
        </p:nvSpPr>
        <p:spPr>
          <a:xfrm>
            <a:off x="101503" y="5680957"/>
            <a:ext cx="4038175" cy="1014290"/>
          </a:xfrm>
          <a:prstGeom prst="rect">
            <a:avLst/>
          </a:prstGeom>
          <a:solidFill>
            <a:srgbClr val="FFFFCC"/>
          </a:solidFill>
          <a:ln w="19050">
            <a:solidFill>
              <a:srgbClr val="385D8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288" name="環状矢印 287"/>
          <p:cNvSpPr/>
          <p:nvPr/>
        </p:nvSpPr>
        <p:spPr>
          <a:xfrm rot="19754913">
            <a:off x="944015" y="5979061"/>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solidFill>
                <a:schemeClr val="tx1"/>
              </a:solidFill>
            </a:endParaRPr>
          </a:p>
        </p:txBody>
      </p:sp>
      <p:grpSp>
        <p:nvGrpSpPr>
          <p:cNvPr id="289" name="グループ化 288"/>
          <p:cNvGrpSpPr/>
          <p:nvPr/>
        </p:nvGrpSpPr>
        <p:grpSpPr>
          <a:xfrm>
            <a:off x="877091" y="6178638"/>
            <a:ext cx="749109" cy="464003"/>
            <a:chOff x="5000628" y="2714620"/>
            <a:chExt cx="2000264" cy="1357322"/>
          </a:xfrm>
        </p:grpSpPr>
        <p:sp>
          <p:nvSpPr>
            <p:cNvPr id="294" name="円/楕円 293"/>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5" name="円/楕円 294"/>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6" name="円/楕円 295"/>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7" name="円/楕円 296"/>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8" name="円/楕円 297"/>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9" name="円/楕円 298"/>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0" name="円/楕円 299"/>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1" name="円弧 300"/>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02" name="円弧 301"/>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03" name="円/楕円 302"/>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4" name="円/楕円 303"/>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90" name="テキスト ボックス 289"/>
          <p:cNvSpPr txBox="1"/>
          <p:nvPr/>
        </p:nvSpPr>
        <p:spPr>
          <a:xfrm>
            <a:off x="101520" y="6156857"/>
            <a:ext cx="955701" cy="307771"/>
          </a:xfrm>
          <a:prstGeom prst="rect">
            <a:avLst/>
          </a:prstGeom>
          <a:noFill/>
        </p:spPr>
        <p:txBody>
          <a:bodyPr wrap="none" lIns="91435" tIns="45717" rIns="91435" bIns="45717" rtlCol="0">
            <a:spAutoFit/>
          </a:bodyPr>
          <a:lstStyle/>
          <a:p>
            <a:r>
              <a:rPr lang="en-US" altLang="ja-JP" sz="1400" b="1" dirty="0">
                <a:solidFill>
                  <a:schemeClr val="accent6">
                    <a:lumMod val="75000"/>
                  </a:schemeClr>
                </a:solidFill>
              </a:rPr>
              <a:t>1000ms</a:t>
            </a:r>
            <a:endParaRPr lang="ja-JP" altLang="en-US" sz="1400" b="1" dirty="0">
              <a:solidFill>
                <a:schemeClr val="accent6">
                  <a:lumMod val="75000"/>
                </a:schemeClr>
              </a:solidFill>
            </a:endParaRPr>
          </a:p>
        </p:txBody>
      </p:sp>
      <p:sp>
        <p:nvSpPr>
          <p:cNvPr id="291" name="テキスト ボックス 290"/>
          <p:cNvSpPr txBox="1"/>
          <p:nvPr/>
        </p:nvSpPr>
        <p:spPr>
          <a:xfrm>
            <a:off x="1919940" y="6107034"/>
            <a:ext cx="1983225" cy="461659"/>
          </a:xfrm>
          <a:prstGeom prst="rect">
            <a:avLst/>
          </a:prstGeom>
          <a:noFill/>
        </p:spPr>
        <p:txBody>
          <a:bodyPr wrap="none" lIns="91435" tIns="45717" rIns="91435" bIns="45717" rtlCol="0">
            <a:spAutoFit/>
          </a:bodyPr>
          <a:lstStyle/>
          <a:p>
            <a:r>
              <a:rPr lang="ja-JP" altLang="en-US" sz="800" dirty="0"/>
              <a:t>グローバル変数 </a:t>
            </a:r>
            <a:r>
              <a:rPr lang="en-US" altLang="ja-JP" sz="800" dirty="0"/>
              <a:t>sec</a:t>
            </a:r>
            <a:r>
              <a:rPr lang="ja-JP" altLang="en-US" sz="800" dirty="0"/>
              <a:t> を インクリメント</a:t>
            </a:r>
            <a:endParaRPr lang="en-US" altLang="ja-JP" sz="800" dirty="0"/>
          </a:p>
          <a:p>
            <a:r>
              <a:rPr lang="en-US" altLang="ja-JP" sz="800" dirty="0"/>
              <a:t>sec</a:t>
            </a:r>
            <a:r>
              <a:rPr lang="ja-JP" altLang="en-US" sz="800" dirty="0"/>
              <a:t> の値を元に，曲の長さを表示するための</a:t>
            </a:r>
            <a:endParaRPr lang="en-US" altLang="ja-JP" sz="800" dirty="0"/>
          </a:p>
          <a:p>
            <a:r>
              <a:rPr lang="ja-JP" altLang="en-US" sz="800" dirty="0"/>
              <a:t>表示データを作りこむ</a:t>
            </a:r>
            <a:endParaRPr lang="en-US" altLang="ja-JP" sz="800" dirty="0"/>
          </a:p>
        </p:txBody>
      </p:sp>
      <p:sp>
        <p:nvSpPr>
          <p:cNvPr id="292" name="テキスト ボックス 291"/>
          <p:cNvSpPr txBox="1"/>
          <p:nvPr/>
        </p:nvSpPr>
        <p:spPr>
          <a:xfrm>
            <a:off x="120400" y="5680957"/>
            <a:ext cx="2156349" cy="261604"/>
          </a:xfrm>
          <a:prstGeom prst="rect">
            <a:avLst/>
          </a:prstGeom>
          <a:noFill/>
        </p:spPr>
        <p:txBody>
          <a:bodyPr wrap="none" lIns="91435" tIns="45717" rIns="91435" bIns="45717" rtlCol="0">
            <a:spAutoFit/>
          </a:bodyPr>
          <a:lstStyle/>
          <a:p>
            <a:r>
              <a:rPr lang="en-US" altLang="ja-JP" sz="1100" dirty="0"/>
              <a:t>CYC_SEC</a:t>
            </a:r>
            <a:r>
              <a:rPr lang="ja-JP" altLang="en-US" sz="1100" dirty="0"/>
              <a:t> ： </a:t>
            </a:r>
            <a:r>
              <a:rPr lang="en-US" altLang="ja-JP" sz="1100" dirty="0"/>
              <a:t>timer_counter()</a:t>
            </a:r>
            <a:endParaRPr lang="ja-JP" altLang="en-US" sz="1100" dirty="0"/>
          </a:p>
        </p:txBody>
      </p:sp>
      <p:sp>
        <p:nvSpPr>
          <p:cNvPr id="293" name="テキスト ボックス 292"/>
          <p:cNvSpPr txBox="1"/>
          <p:nvPr/>
        </p:nvSpPr>
        <p:spPr>
          <a:xfrm>
            <a:off x="58398" y="5434787"/>
            <a:ext cx="760134" cy="246215"/>
          </a:xfrm>
          <a:prstGeom prst="rect">
            <a:avLst/>
          </a:prstGeom>
          <a:noFill/>
        </p:spPr>
        <p:txBody>
          <a:bodyPr wrap="none" lIns="91435" tIns="45717" rIns="91435" bIns="45717" rtlCol="0">
            <a:spAutoFit/>
          </a:bodyPr>
          <a:lstStyle/>
          <a:p>
            <a:r>
              <a:rPr lang="en-US" altLang="ja-JP" sz="1000" dirty="0"/>
              <a:t>1S</a:t>
            </a:r>
            <a:r>
              <a:rPr lang="ja-JP" altLang="en-US" sz="1000" dirty="0"/>
              <a:t> カウンタ</a:t>
            </a:r>
          </a:p>
        </p:txBody>
      </p:sp>
      <p:sp>
        <p:nvSpPr>
          <p:cNvPr id="306" name="テキスト ボックス 305"/>
          <p:cNvSpPr txBox="1"/>
          <p:nvPr/>
        </p:nvSpPr>
        <p:spPr>
          <a:xfrm>
            <a:off x="2339752" y="5159792"/>
            <a:ext cx="2151189" cy="218790"/>
          </a:xfrm>
          <a:prstGeom prst="rect">
            <a:avLst/>
          </a:prstGeom>
          <a:noFill/>
          <a:ln>
            <a:noFill/>
            <a:prstDash val="sysDot"/>
          </a:ln>
        </p:spPr>
        <p:txBody>
          <a:bodyPr wrap="none" lIns="64273" tIns="32137" rIns="64273" bIns="32137" rtlCol="0">
            <a:spAutoFit/>
          </a:bodyPr>
          <a:lstStyle/>
          <a:p>
            <a:r>
              <a:rPr lang="en-US" altLang="ja-JP" sz="1000" dirty="0"/>
              <a:t>【</a:t>
            </a:r>
            <a:r>
              <a:rPr lang="ja-JP" altLang="en-US" sz="1000" dirty="0"/>
              <a:t> </a:t>
            </a:r>
            <a:r>
              <a:rPr lang="en-US" altLang="ja-JP" sz="1000" dirty="0"/>
              <a:t>TSK_LED_DISP</a:t>
            </a:r>
            <a:r>
              <a:rPr lang="ja-JP" altLang="en-US" sz="1000" dirty="0"/>
              <a:t> ： </a:t>
            </a:r>
            <a:r>
              <a:rPr lang="en-US" altLang="ja-JP" sz="1000" dirty="0"/>
              <a:t>led_disp()</a:t>
            </a:r>
            <a:r>
              <a:rPr lang="ja-JP" altLang="en-US" sz="1000" dirty="0"/>
              <a:t> </a:t>
            </a:r>
            <a:r>
              <a:rPr lang="en-US" altLang="ja-JP" sz="1000" dirty="0"/>
              <a:t>】</a:t>
            </a:r>
            <a:endParaRPr lang="ja-JP" altLang="en-US" sz="1000" dirty="0"/>
          </a:p>
        </p:txBody>
      </p:sp>
      <p:sp>
        <p:nvSpPr>
          <p:cNvPr id="308" name="テキスト ボックス 307"/>
          <p:cNvSpPr txBox="1"/>
          <p:nvPr/>
        </p:nvSpPr>
        <p:spPr>
          <a:xfrm>
            <a:off x="2928711" y="5396226"/>
            <a:ext cx="778870" cy="194702"/>
          </a:xfrm>
          <a:prstGeom prst="rect">
            <a:avLst/>
          </a:prstGeom>
          <a:noFill/>
          <a:ln>
            <a:noFill/>
            <a:prstDash val="sysDot"/>
          </a:ln>
        </p:spPr>
        <p:txBody>
          <a:bodyPr wrap="none" lIns="64273" tIns="32137" rIns="64273" bIns="32137" rtlCol="0">
            <a:spAutoFit/>
          </a:bodyPr>
          <a:lstStyle/>
          <a:p>
            <a:r>
              <a:rPr lang="en-US" altLang="ja-JP" sz="800" dirty="0"/>
              <a:t>LED</a:t>
            </a:r>
            <a:r>
              <a:rPr lang="ja-JP" altLang="en-US" sz="800" dirty="0"/>
              <a:t> 点滅処理</a:t>
            </a:r>
            <a:endParaRPr lang="en-US" altLang="ja-JP" sz="800" dirty="0"/>
          </a:p>
        </p:txBody>
      </p:sp>
      <p:sp>
        <p:nvSpPr>
          <p:cNvPr id="309" name="テキスト ボックス 308"/>
          <p:cNvSpPr txBox="1"/>
          <p:nvPr/>
        </p:nvSpPr>
        <p:spPr>
          <a:xfrm>
            <a:off x="3804195" y="5368546"/>
            <a:ext cx="415136" cy="218790"/>
          </a:xfrm>
          <a:prstGeom prst="rect">
            <a:avLst/>
          </a:prstGeom>
          <a:noFill/>
          <a:ln w="22225">
            <a:solidFill>
              <a:srgbClr val="FF0066"/>
            </a:solidFill>
            <a:prstDash val="solid"/>
          </a:ln>
        </p:spPr>
        <p:txBody>
          <a:bodyPr wrap="none" lIns="64273" tIns="32137" rIns="64273" bIns="32137" rtlCol="0">
            <a:spAutoFit/>
          </a:bodyPr>
          <a:lstStyle/>
          <a:p>
            <a:r>
              <a:rPr lang="en-US" altLang="ja-JP" sz="1000" dirty="0"/>
              <a:t>Pri</a:t>
            </a:r>
            <a:r>
              <a:rPr lang="ja-JP" altLang="en-US" sz="1000" dirty="0"/>
              <a:t> </a:t>
            </a:r>
            <a:r>
              <a:rPr lang="en-US" altLang="ja-JP" sz="1000" dirty="0"/>
              <a:t>2</a:t>
            </a:r>
            <a:endParaRPr lang="ja-JP" altLang="en-US" sz="1000" dirty="0"/>
          </a:p>
        </p:txBody>
      </p:sp>
      <p:grpSp>
        <p:nvGrpSpPr>
          <p:cNvPr id="310" name="グループ化 22"/>
          <p:cNvGrpSpPr/>
          <p:nvPr/>
        </p:nvGrpSpPr>
        <p:grpSpPr>
          <a:xfrm>
            <a:off x="4139952" y="4845335"/>
            <a:ext cx="404421" cy="335826"/>
            <a:chOff x="4786314" y="1643050"/>
            <a:chExt cx="1857388" cy="1571636"/>
          </a:xfrm>
        </p:grpSpPr>
        <p:sp>
          <p:nvSpPr>
            <p:cNvPr id="311" name="円/楕円 310"/>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2" name="円/楕円 311"/>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3"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322" name="正方形/長方形 321"/>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3" name="正方形/長方形 322"/>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4" name="円/楕円 313"/>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 name="円/楕円 314"/>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 name="円/楕円 315"/>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 name="円/楕円 316"/>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8" name="円弧 317"/>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19" name="円弧 318"/>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20" name="円/楕円 319"/>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1" name="円/楕円 320"/>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0" name="正方形/長方形 149"/>
          <p:cNvSpPr/>
          <p:nvPr/>
        </p:nvSpPr>
        <p:spPr>
          <a:xfrm>
            <a:off x="3303148" y="216872"/>
            <a:ext cx="1534164" cy="1315604"/>
          </a:xfrm>
          <a:prstGeom prst="rect">
            <a:avLst/>
          </a:prstGeom>
          <a:solidFill>
            <a:srgbClr val="FFFFCC"/>
          </a:solidFill>
          <a:ln w="19050">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136" name="環状矢印 135"/>
          <p:cNvSpPr/>
          <p:nvPr/>
        </p:nvSpPr>
        <p:spPr>
          <a:xfrm rot="19754913">
            <a:off x="4083333" y="783674"/>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solidFill>
                <a:schemeClr val="tx1"/>
              </a:solidFill>
            </a:endParaRPr>
          </a:p>
        </p:txBody>
      </p:sp>
      <p:grpSp>
        <p:nvGrpSpPr>
          <p:cNvPr id="137" name="グループ化 136"/>
          <p:cNvGrpSpPr/>
          <p:nvPr/>
        </p:nvGrpSpPr>
        <p:grpSpPr>
          <a:xfrm>
            <a:off x="4016409" y="983251"/>
            <a:ext cx="749109" cy="464003"/>
            <a:chOff x="5000628" y="2714620"/>
            <a:chExt cx="2000264" cy="1357322"/>
          </a:xfrm>
        </p:grpSpPr>
        <p:sp>
          <p:nvSpPr>
            <p:cNvPr id="138" name="円/楕円 137"/>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9" name="円/楕円 138"/>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円/楕円 139"/>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円/楕円 140"/>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円/楕円 141"/>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3" name="円/楕円 142"/>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円/楕円 143"/>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円弧 144"/>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6" name="円弧 145"/>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7" name="円/楕円 146"/>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円/楕円 147"/>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1" name="テキスト ボックス 150"/>
          <p:cNvSpPr txBox="1"/>
          <p:nvPr/>
        </p:nvSpPr>
        <p:spPr>
          <a:xfrm>
            <a:off x="3399778" y="536722"/>
            <a:ext cx="1199357" cy="338548"/>
          </a:xfrm>
          <a:prstGeom prst="rect">
            <a:avLst/>
          </a:prstGeom>
          <a:noFill/>
        </p:spPr>
        <p:txBody>
          <a:bodyPr wrap="none" lIns="91435" tIns="45717" rIns="91435" bIns="45717" rtlCol="0">
            <a:spAutoFit/>
          </a:bodyPr>
          <a:lstStyle/>
          <a:p>
            <a:r>
              <a:rPr lang="ja-JP" altLang="en-US" sz="800" dirty="0"/>
              <a:t>グローバル変数</a:t>
            </a:r>
            <a:r>
              <a:rPr lang="en-US" altLang="ja-JP" sz="800" dirty="0"/>
              <a:t>timer1</a:t>
            </a:r>
            <a:r>
              <a:rPr lang="ja-JP" altLang="en-US" sz="800" dirty="0"/>
              <a:t>を</a:t>
            </a:r>
            <a:endParaRPr lang="en-US" altLang="ja-JP" sz="800" dirty="0"/>
          </a:p>
          <a:p>
            <a:r>
              <a:rPr lang="ja-JP" altLang="en-US" sz="800" dirty="0"/>
              <a:t>ダウンカウント</a:t>
            </a:r>
            <a:endParaRPr lang="en-US" altLang="ja-JP" sz="800" dirty="0"/>
          </a:p>
        </p:txBody>
      </p:sp>
      <p:sp>
        <p:nvSpPr>
          <p:cNvPr id="152" name="テキスト ボックス 151"/>
          <p:cNvSpPr txBox="1"/>
          <p:nvPr/>
        </p:nvSpPr>
        <p:spPr>
          <a:xfrm>
            <a:off x="3247575" y="215286"/>
            <a:ext cx="1665831" cy="261604"/>
          </a:xfrm>
          <a:prstGeom prst="rect">
            <a:avLst/>
          </a:prstGeom>
          <a:noFill/>
        </p:spPr>
        <p:txBody>
          <a:bodyPr wrap="none" lIns="91435" tIns="45717" rIns="91435" bIns="45717" rtlCol="0">
            <a:spAutoFit/>
          </a:bodyPr>
          <a:lstStyle/>
          <a:p>
            <a:r>
              <a:rPr lang="en-US" altLang="ja-JP" sz="1100" dirty="0" smtClean="0"/>
              <a:t>CYC_LCD</a:t>
            </a:r>
            <a:r>
              <a:rPr lang="ja-JP" altLang="en-US" sz="1100" dirty="0" smtClean="0"/>
              <a:t>：</a:t>
            </a:r>
            <a:r>
              <a:rPr lang="en-US" altLang="ja-JP" sz="1100" dirty="0" smtClean="0"/>
              <a:t>lcd_wait</a:t>
            </a:r>
            <a:r>
              <a:rPr lang="en-US" altLang="ja-JP" sz="1100" dirty="0"/>
              <a:t>()</a:t>
            </a:r>
            <a:endParaRPr lang="ja-JP" altLang="en-US" sz="1100" dirty="0"/>
          </a:p>
        </p:txBody>
      </p:sp>
      <p:sp>
        <p:nvSpPr>
          <p:cNvPr id="3" name="テキスト ボックス 2"/>
          <p:cNvSpPr txBox="1"/>
          <p:nvPr/>
        </p:nvSpPr>
        <p:spPr>
          <a:xfrm>
            <a:off x="3288779" y="5356"/>
            <a:ext cx="1524766" cy="230826"/>
          </a:xfrm>
          <a:prstGeom prst="rect">
            <a:avLst/>
          </a:prstGeom>
          <a:noFill/>
        </p:spPr>
        <p:txBody>
          <a:bodyPr wrap="none" lIns="91435" tIns="45717" rIns="91435" bIns="45717" rtlCol="0">
            <a:spAutoFit/>
          </a:bodyPr>
          <a:lstStyle/>
          <a:p>
            <a:r>
              <a:rPr lang="en-US" altLang="ja-JP" sz="900" dirty="0"/>
              <a:t>LCD</a:t>
            </a:r>
            <a:r>
              <a:rPr lang="ja-JP" altLang="en-US" sz="900" dirty="0"/>
              <a:t>コマンド処理時のウエイト</a:t>
            </a:r>
          </a:p>
        </p:txBody>
      </p:sp>
      <p:sp>
        <p:nvSpPr>
          <p:cNvPr id="225" name="テキスト ボックス 224"/>
          <p:cNvSpPr txBox="1"/>
          <p:nvPr/>
        </p:nvSpPr>
        <p:spPr>
          <a:xfrm>
            <a:off x="3377275" y="1051307"/>
            <a:ext cx="590216" cy="307771"/>
          </a:xfrm>
          <a:prstGeom prst="rect">
            <a:avLst/>
          </a:prstGeom>
          <a:noFill/>
        </p:spPr>
        <p:txBody>
          <a:bodyPr wrap="none" lIns="91435" tIns="45717" rIns="91435" bIns="45717" rtlCol="0">
            <a:spAutoFit/>
          </a:bodyPr>
          <a:lstStyle/>
          <a:p>
            <a:r>
              <a:rPr lang="en-US" altLang="ja-JP" sz="1400" b="1" dirty="0">
                <a:solidFill>
                  <a:schemeClr val="accent6">
                    <a:lumMod val="75000"/>
                  </a:schemeClr>
                </a:solidFill>
              </a:rPr>
              <a:t>1ms</a:t>
            </a:r>
            <a:endParaRPr lang="ja-JP" altLang="en-US" sz="1400" b="1" dirty="0">
              <a:solidFill>
                <a:schemeClr val="accent6">
                  <a:lumMod val="75000"/>
                </a:schemeClr>
              </a:solidFill>
            </a:endParaRPr>
          </a:p>
        </p:txBody>
      </p:sp>
      <p:sp>
        <p:nvSpPr>
          <p:cNvPr id="183" name="テキスト ボックス 182"/>
          <p:cNvSpPr txBox="1"/>
          <p:nvPr/>
        </p:nvSpPr>
        <p:spPr>
          <a:xfrm>
            <a:off x="3952209" y="2453988"/>
            <a:ext cx="740908" cy="830997"/>
          </a:xfrm>
          <a:prstGeom prst="rect">
            <a:avLst/>
          </a:prstGeom>
          <a:noFill/>
          <a:ln w="25400">
            <a:solidFill>
              <a:schemeClr val="accent3">
                <a:lumMod val="75000"/>
              </a:schemeClr>
            </a:solidFill>
            <a:prstDash val="sysDash"/>
          </a:ln>
        </p:spPr>
        <p:txBody>
          <a:bodyPr wrap="none" lIns="91435" tIns="45717" rIns="91435" bIns="45717" rtlCol="0">
            <a:spAutoFit/>
          </a:bodyPr>
          <a:lstStyle/>
          <a:p>
            <a:r>
              <a:rPr lang="en-US" altLang="ja-JP" sz="800" dirty="0">
                <a:latin typeface="Meiryo UI" pitchFamily="50" charset="-128"/>
                <a:ea typeface="Meiryo UI" pitchFamily="50" charset="-128"/>
                <a:cs typeface="Meiryo UI" pitchFamily="50" charset="-128"/>
              </a:rPr>
              <a:t>【</a:t>
            </a:r>
            <a:r>
              <a:rPr lang="ja-JP" altLang="en-US" sz="800" dirty="0">
                <a:latin typeface="Meiryo UI" pitchFamily="50" charset="-128"/>
                <a:ea typeface="Meiryo UI" pitchFamily="50" charset="-128"/>
                <a:cs typeface="Meiryo UI" pitchFamily="50" charset="-128"/>
              </a:rPr>
              <a:t>状態変数</a:t>
            </a:r>
            <a:r>
              <a:rPr lang="en-US" altLang="ja-JP" sz="800" dirty="0">
                <a:latin typeface="Meiryo UI" pitchFamily="50" charset="-128"/>
                <a:ea typeface="Meiryo UI" pitchFamily="50" charset="-128"/>
                <a:cs typeface="Meiryo UI" pitchFamily="50" charset="-128"/>
              </a:rPr>
              <a:t>】</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STANDBY</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START  </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PLAY   </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PAUSE  </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STOP   </a:t>
            </a:r>
          </a:p>
        </p:txBody>
      </p:sp>
      <p:cxnSp>
        <p:nvCxnSpPr>
          <p:cNvPr id="187" name="直線矢印コネクタ 186"/>
          <p:cNvCxnSpPr/>
          <p:nvPr/>
        </p:nvCxnSpPr>
        <p:spPr>
          <a:xfrm flipH="1">
            <a:off x="4680682" y="3140969"/>
            <a:ext cx="242529" cy="0"/>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0" name="直線矢印コネクタ 209"/>
          <p:cNvCxnSpPr/>
          <p:nvPr/>
        </p:nvCxnSpPr>
        <p:spPr>
          <a:xfrm flipH="1">
            <a:off x="1153779" y="5089399"/>
            <a:ext cx="3492" cy="589149"/>
          </a:xfrm>
          <a:prstGeom prst="straightConnector1">
            <a:avLst/>
          </a:prstGeom>
          <a:ln w="22225">
            <a:headEnd type="arrow"/>
            <a:tailEnd type="none"/>
          </a:ln>
        </p:spPr>
        <p:style>
          <a:lnRef idx="1">
            <a:schemeClr val="accent1"/>
          </a:lnRef>
          <a:fillRef idx="0">
            <a:schemeClr val="accent1"/>
          </a:fillRef>
          <a:effectRef idx="0">
            <a:schemeClr val="accent1"/>
          </a:effectRef>
          <a:fontRef idx="minor">
            <a:schemeClr val="tx1"/>
          </a:fontRef>
        </p:style>
      </p:cxnSp>
      <p:sp>
        <p:nvSpPr>
          <p:cNvPr id="95" name="テキスト ボックス 94"/>
          <p:cNvSpPr txBox="1"/>
          <p:nvPr/>
        </p:nvSpPr>
        <p:spPr>
          <a:xfrm>
            <a:off x="598504" y="3717032"/>
            <a:ext cx="2581209" cy="276993"/>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TSK_JOY_MGR</a:t>
            </a:r>
            <a:r>
              <a:rPr lang="ja-JP" altLang="en-US" sz="1200" dirty="0"/>
              <a:t> ： </a:t>
            </a:r>
            <a:r>
              <a:rPr lang="en-US" altLang="ja-JP" sz="1200" dirty="0"/>
              <a:t>joy_disp()</a:t>
            </a:r>
            <a:r>
              <a:rPr lang="ja-JP" altLang="en-US" sz="1200" dirty="0"/>
              <a:t> </a:t>
            </a:r>
            <a:r>
              <a:rPr lang="en-US" altLang="ja-JP" sz="1200" dirty="0"/>
              <a:t>】</a:t>
            </a:r>
            <a:endParaRPr lang="ja-JP" altLang="en-US" sz="1200" dirty="0"/>
          </a:p>
        </p:txBody>
      </p:sp>
      <p:sp>
        <p:nvSpPr>
          <p:cNvPr id="123" name="正方形/長方形 122"/>
          <p:cNvSpPr/>
          <p:nvPr/>
        </p:nvSpPr>
        <p:spPr>
          <a:xfrm>
            <a:off x="116932" y="3696157"/>
            <a:ext cx="3953298" cy="66894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130" name="テキスト ボックス 129"/>
          <p:cNvSpPr txBox="1"/>
          <p:nvPr/>
        </p:nvSpPr>
        <p:spPr>
          <a:xfrm>
            <a:off x="135785" y="1271606"/>
            <a:ext cx="3228256" cy="1076651"/>
          </a:xfrm>
          <a:prstGeom prst="rect">
            <a:avLst/>
          </a:prstGeom>
          <a:noFill/>
        </p:spPr>
        <p:txBody>
          <a:bodyPr wrap="none" lIns="91435" tIns="45717" rIns="91435" bIns="45717" rtlCol="0">
            <a:spAutoFit/>
          </a:bodyPr>
          <a:lstStyle/>
          <a:p>
            <a:r>
              <a:rPr lang="ja-JP" altLang="en-US" sz="900" dirty="0">
                <a:latin typeface="+mn-ea"/>
              </a:rPr>
              <a:t>また，</a:t>
            </a:r>
            <a:endParaRPr lang="en-US" altLang="ja-JP" sz="900" dirty="0">
              <a:latin typeface="+mn-ea"/>
            </a:endParaRPr>
          </a:p>
          <a:p>
            <a:r>
              <a:rPr lang="en-US" altLang="ja-JP" sz="900" dirty="0">
                <a:latin typeface="+mn-ea"/>
              </a:rPr>
              <a:t>TSK_JOY_MGR</a:t>
            </a:r>
            <a:r>
              <a:rPr lang="ja-JP" altLang="en-US" sz="900" dirty="0">
                <a:latin typeface="+mn-ea"/>
              </a:rPr>
              <a:t> が動作中だったり，</a:t>
            </a:r>
            <a:endParaRPr lang="en-US" altLang="ja-JP" sz="900" dirty="0">
              <a:latin typeface="+mn-ea"/>
            </a:endParaRPr>
          </a:p>
          <a:p>
            <a:r>
              <a:rPr lang="en-US" altLang="ja-JP" sz="900" dirty="0">
                <a:latin typeface="+mn-ea"/>
              </a:rPr>
              <a:t>STANDBY</a:t>
            </a:r>
            <a:r>
              <a:rPr lang="ja-JP" altLang="en-US" sz="900" dirty="0">
                <a:latin typeface="+mn-ea"/>
              </a:rPr>
              <a:t> モードじゃないときに</a:t>
            </a:r>
            <a:endParaRPr lang="en-US" altLang="ja-JP" sz="900" dirty="0">
              <a:latin typeface="+mn-ea"/>
            </a:endParaRPr>
          </a:p>
          <a:p>
            <a:r>
              <a:rPr lang="en-US" altLang="ja-JP" sz="900" dirty="0">
                <a:latin typeface="+mn-ea"/>
              </a:rPr>
              <a:t>TSK_JOY_MGR</a:t>
            </a:r>
            <a:r>
              <a:rPr lang="ja-JP" altLang="en-US" sz="900" dirty="0">
                <a:latin typeface="+mn-ea"/>
              </a:rPr>
              <a:t> を呼び出さない</a:t>
            </a:r>
            <a:endParaRPr lang="en-US" altLang="ja-JP" sz="900" dirty="0">
              <a:latin typeface="+mn-ea"/>
            </a:endParaRPr>
          </a:p>
          <a:p>
            <a:r>
              <a:rPr lang="ja-JP" altLang="en-US" sz="900" dirty="0">
                <a:latin typeface="+mn-ea"/>
              </a:rPr>
              <a:t>→  </a:t>
            </a:r>
            <a:r>
              <a:rPr lang="en-US" altLang="ja-JP" sz="900" dirty="0">
                <a:latin typeface="+mn-ea"/>
              </a:rPr>
              <a:t>bDoingJS == OFF &amp;&amp; state_music == STANDBY</a:t>
            </a:r>
          </a:p>
          <a:p>
            <a:r>
              <a:rPr lang="ja-JP" altLang="en-US" sz="900" dirty="0">
                <a:latin typeface="+mn-ea"/>
              </a:rPr>
              <a:t>さらに，</a:t>
            </a:r>
            <a:r>
              <a:rPr lang="en-US" altLang="ja-JP" sz="900" dirty="0">
                <a:latin typeface="+mn-ea"/>
              </a:rPr>
              <a:t>JSK</a:t>
            </a:r>
            <a:r>
              <a:rPr lang="ja-JP" altLang="en-US" sz="900" dirty="0">
                <a:latin typeface="+mn-ea"/>
              </a:rPr>
              <a:t> の値が変わってないのに同じのを再表示はしない</a:t>
            </a:r>
            <a:endParaRPr lang="en-US" altLang="ja-JP" sz="900" dirty="0">
              <a:latin typeface="+mn-ea"/>
            </a:endParaRPr>
          </a:p>
          <a:p>
            <a:r>
              <a:rPr lang="ja-JP" altLang="en-US" sz="900" dirty="0">
                <a:latin typeface="+mn-ea"/>
              </a:rPr>
              <a:t>→  </a:t>
            </a:r>
            <a:r>
              <a:rPr lang="en-US" altLang="ja-JP" sz="900" dirty="0">
                <a:latin typeface="+mn-ea"/>
              </a:rPr>
              <a:t>joy_value == 0x1 || joy_value == 0x2</a:t>
            </a:r>
          </a:p>
        </p:txBody>
      </p:sp>
      <p:sp>
        <p:nvSpPr>
          <p:cNvPr id="189" name="テキスト ボックス 188"/>
          <p:cNvSpPr txBox="1"/>
          <p:nvPr/>
        </p:nvSpPr>
        <p:spPr>
          <a:xfrm>
            <a:off x="3498636" y="3784778"/>
            <a:ext cx="497242" cy="261604"/>
          </a:xfrm>
          <a:prstGeom prst="rect">
            <a:avLst/>
          </a:prstGeom>
          <a:noFill/>
          <a:ln w="31750">
            <a:solidFill>
              <a:srgbClr val="FF0066"/>
            </a:solidFill>
          </a:ln>
        </p:spPr>
        <p:txBody>
          <a:bodyPr wrap="none" lIns="91435" tIns="45717" rIns="91435" bIns="45717" rtlCol="0">
            <a:spAutoFit/>
          </a:bodyPr>
          <a:lstStyle/>
          <a:p>
            <a:r>
              <a:rPr lang="en-US" altLang="ja-JP" sz="1100" dirty="0"/>
              <a:t>Pri</a:t>
            </a:r>
            <a:r>
              <a:rPr lang="ja-JP" altLang="en-US" sz="1100" dirty="0"/>
              <a:t> </a:t>
            </a:r>
            <a:r>
              <a:rPr lang="en-US" altLang="ja-JP" sz="1100" dirty="0"/>
              <a:t>2</a:t>
            </a:r>
            <a:endParaRPr lang="ja-JP" altLang="en-US" sz="1100" dirty="0"/>
          </a:p>
        </p:txBody>
      </p:sp>
      <p:sp>
        <p:nvSpPr>
          <p:cNvPr id="211" name="テキスト ボックス 210"/>
          <p:cNvSpPr txBox="1"/>
          <p:nvPr/>
        </p:nvSpPr>
        <p:spPr>
          <a:xfrm>
            <a:off x="744962" y="3966875"/>
            <a:ext cx="2776394" cy="232947"/>
          </a:xfrm>
          <a:prstGeom prst="rect">
            <a:avLst/>
          </a:prstGeom>
          <a:noFill/>
        </p:spPr>
        <p:txBody>
          <a:bodyPr wrap="none" lIns="91435" tIns="45717" rIns="91435" bIns="45717" rtlCol="0">
            <a:spAutoFit/>
          </a:bodyPr>
          <a:lstStyle/>
          <a:p>
            <a:r>
              <a:rPr lang="en-US" altLang="ja-JP" sz="900" dirty="0"/>
              <a:t>JSK</a:t>
            </a:r>
            <a:r>
              <a:rPr lang="ja-JP" altLang="en-US" sz="900" dirty="0"/>
              <a:t> の変化による，曲名，歌手，曲の長さを表示する</a:t>
            </a:r>
            <a:endParaRPr lang="en-US" altLang="ja-JP" sz="900" dirty="0"/>
          </a:p>
        </p:txBody>
      </p:sp>
      <p:sp>
        <p:nvSpPr>
          <p:cNvPr id="212" name="テキスト ボックス 211"/>
          <p:cNvSpPr txBox="1"/>
          <p:nvPr/>
        </p:nvSpPr>
        <p:spPr>
          <a:xfrm>
            <a:off x="755576" y="4134278"/>
            <a:ext cx="3394238" cy="230826"/>
          </a:xfrm>
          <a:prstGeom prst="rect">
            <a:avLst/>
          </a:prstGeom>
          <a:noFill/>
        </p:spPr>
        <p:txBody>
          <a:bodyPr wrap="square" lIns="91435" tIns="45717" rIns="91435" bIns="45717" rtlCol="0">
            <a:spAutoFit/>
          </a:bodyPr>
          <a:lstStyle/>
          <a:p>
            <a:r>
              <a:rPr lang="en-US" altLang="ja-JP" sz="900" dirty="0"/>
              <a:t>JSK</a:t>
            </a:r>
            <a:r>
              <a:rPr lang="ja-JP" altLang="en-US" sz="900" dirty="0"/>
              <a:t> の値（</a:t>
            </a:r>
            <a:r>
              <a:rPr lang="en-US" altLang="ja-JP" sz="900" dirty="0"/>
              <a:t>JS_DOWN</a:t>
            </a:r>
            <a:r>
              <a:rPr lang="ja-JP" altLang="en-US" sz="900" dirty="0"/>
              <a:t> ，</a:t>
            </a:r>
            <a:r>
              <a:rPr lang="en-US" altLang="ja-JP" sz="900" dirty="0"/>
              <a:t>JS_UP</a:t>
            </a:r>
            <a:r>
              <a:rPr lang="ja-JP" altLang="en-US" sz="900" dirty="0"/>
              <a:t>）</a:t>
            </a:r>
            <a:r>
              <a:rPr lang="ja-JP" altLang="en-US" sz="900" dirty="0" smtClean="0"/>
              <a:t>で表示</a:t>
            </a:r>
            <a:r>
              <a:rPr lang="ja-JP" altLang="en-US" sz="900" dirty="0"/>
              <a:t>データを</a:t>
            </a:r>
            <a:r>
              <a:rPr lang="ja-JP" altLang="en-US" sz="900" dirty="0" smtClean="0"/>
              <a:t>変える処理</a:t>
            </a:r>
            <a:endParaRPr lang="en-US" altLang="ja-JP" sz="900" dirty="0"/>
          </a:p>
        </p:txBody>
      </p:sp>
      <p:sp>
        <p:nvSpPr>
          <p:cNvPr id="213" name="テキスト ボックス 212"/>
          <p:cNvSpPr txBox="1"/>
          <p:nvPr/>
        </p:nvSpPr>
        <p:spPr>
          <a:xfrm>
            <a:off x="924039" y="4715858"/>
            <a:ext cx="1988035" cy="369326"/>
          </a:xfrm>
          <a:prstGeom prst="rect">
            <a:avLst/>
          </a:prstGeom>
          <a:noFill/>
        </p:spPr>
        <p:txBody>
          <a:bodyPr wrap="none" lIns="91435" tIns="45717" rIns="91435" bIns="45717" rtlCol="0">
            <a:spAutoFit/>
          </a:bodyPr>
          <a:lstStyle/>
          <a:p>
            <a:r>
              <a:rPr lang="ja-JP" altLang="en-US" sz="900" dirty="0"/>
              <a:t>曲の長さを </a:t>
            </a:r>
            <a:r>
              <a:rPr lang="en-US" altLang="ja-JP" sz="900" dirty="0"/>
              <a:t>1</a:t>
            </a:r>
            <a:r>
              <a:rPr lang="ja-JP" altLang="en-US" sz="900" dirty="0"/>
              <a:t>秒 刻みで表示を更新する</a:t>
            </a:r>
            <a:endParaRPr lang="en-US" altLang="ja-JP" sz="900" dirty="0"/>
          </a:p>
          <a:p>
            <a:r>
              <a:rPr lang="ja-JP" altLang="en-US" sz="900" dirty="0"/>
              <a:t>ただし，</a:t>
            </a:r>
            <a:r>
              <a:rPr lang="en-US" altLang="ja-JP" sz="900" dirty="0"/>
              <a:t>PLAY</a:t>
            </a:r>
            <a:r>
              <a:rPr lang="ja-JP" altLang="en-US" sz="900" dirty="0"/>
              <a:t> モードの時のみ更新</a:t>
            </a:r>
            <a:endParaRPr lang="en-US" altLang="ja-JP" sz="900" dirty="0"/>
          </a:p>
        </p:txBody>
      </p:sp>
      <p:sp>
        <p:nvSpPr>
          <p:cNvPr id="20" name="四角形吹き出し 19"/>
          <p:cNvSpPr/>
          <p:nvPr/>
        </p:nvSpPr>
        <p:spPr bwMode="auto">
          <a:xfrm>
            <a:off x="4288460" y="4586124"/>
            <a:ext cx="571572" cy="222471"/>
          </a:xfrm>
          <a:prstGeom prst="wedgeRectCallout">
            <a:avLst>
              <a:gd name="adj1" fmla="val -29194"/>
              <a:gd name="adj2" fmla="val 84315"/>
            </a:avLst>
          </a:prstGeom>
          <a:noFill/>
          <a:ln w="25400" cap="sq" cmpd="sng" algn="ctr">
            <a:solidFill>
              <a:schemeClr val="bg1">
                <a:lumMod val="65000"/>
              </a:schemeClr>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r>
              <a:rPr lang="ja-JP" altLang="en-US" sz="800" dirty="0">
                <a:latin typeface="Meiryo UI" pitchFamily="50" charset="-128"/>
                <a:ea typeface="Meiryo UI" pitchFamily="50" charset="-128"/>
                <a:cs typeface="Meiryo UI" pitchFamily="50" charset="-128"/>
              </a:rPr>
              <a:t>未対応中</a:t>
            </a:r>
          </a:p>
        </p:txBody>
      </p:sp>
      <p:sp>
        <p:nvSpPr>
          <p:cNvPr id="2" name="テキスト ボックス 1"/>
          <p:cNvSpPr txBox="1"/>
          <p:nvPr/>
        </p:nvSpPr>
        <p:spPr>
          <a:xfrm>
            <a:off x="174902" y="2447358"/>
            <a:ext cx="3740126" cy="738664"/>
          </a:xfrm>
          <a:prstGeom prst="rect">
            <a:avLst/>
          </a:prstGeom>
          <a:solidFill>
            <a:srgbClr val="FFCCFF"/>
          </a:solidFill>
        </p:spPr>
        <p:txBody>
          <a:bodyPr wrap="none" rtlCol="0">
            <a:spAutoFit/>
          </a:bodyPr>
          <a:lstStyle/>
          <a:p>
            <a:r>
              <a:rPr kumimoji="1" lang="ja-JP" altLang="en-US" sz="1050" dirty="0" smtClean="0"/>
              <a:t>ヒント</a:t>
            </a:r>
            <a:endParaRPr kumimoji="1" lang="en-US" altLang="ja-JP" sz="1050" dirty="0" smtClean="0"/>
          </a:p>
          <a:p>
            <a:r>
              <a:rPr kumimoji="1" lang="ja-JP" altLang="en-US" sz="1050" dirty="0" smtClean="0"/>
              <a:t>・ </a:t>
            </a:r>
            <a:r>
              <a:rPr kumimoji="1" lang="en-US" altLang="ja-JP" sz="1050" dirty="0" smtClean="0"/>
              <a:t>JOY</a:t>
            </a:r>
            <a:r>
              <a:rPr kumimoji="1" lang="ja-JP" altLang="en-US" sz="1050" dirty="0" smtClean="0"/>
              <a:t> </a:t>
            </a:r>
            <a:r>
              <a:rPr kumimoji="1" lang="en-US" altLang="ja-JP" sz="1050" dirty="0" smtClean="0"/>
              <a:t>STICK</a:t>
            </a:r>
            <a:r>
              <a:rPr kumimoji="1" lang="ja-JP" altLang="en-US" sz="1050" dirty="0" smtClean="0"/>
              <a:t> の値</a:t>
            </a:r>
            <a:endParaRPr kumimoji="1" lang="en-US" altLang="ja-JP" sz="1050" dirty="0" smtClean="0"/>
          </a:p>
          <a:p>
            <a:r>
              <a:rPr lang="ja-JP" altLang="en-US" sz="1050" dirty="0"/>
              <a:t> </a:t>
            </a:r>
            <a:r>
              <a:rPr lang="ja-JP" altLang="en-US" sz="1050" dirty="0" smtClean="0"/>
              <a:t>  </a:t>
            </a:r>
            <a:r>
              <a:rPr lang="en-US" altLang="ja-JP" sz="1050" dirty="0"/>
              <a:t>joy_value = FM3_GPIO-&gt;PDIR4 &amp; 0x03</a:t>
            </a:r>
            <a:r>
              <a:rPr lang="en-US" altLang="ja-JP" sz="1050" dirty="0" smtClean="0"/>
              <a:t>;</a:t>
            </a:r>
          </a:p>
          <a:p>
            <a:r>
              <a:rPr kumimoji="1" lang="ja-JP" altLang="en-US" sz="1050" dirty="0"/>
              <a:t> </a:t>
            </a:r>
            <a:r>
              <a:rPr kumimoji="1" lang="ja-JP" altLang="en-US" sz="1050" dirty="0" smtClean="0"/>
              <a:t>  </a:t>
            </a:r>
            <a:r>
              <a:rPr kumimoji="1" lang="en-US" altLang="ja-JP" sz="1050" dirty="0" smtClean="0"/>
              <a:t>/*</a:t>
            </a:r>
            <a:r>
              <a:rPr kumimoji="1" lang="ja-JP" altLang="en-US" sz="1050" dirty="0" smtClean="0"/>
              <a:t> </a:t>
            </a:r>
            <a:r>
              <a:rPr lang="en-US" altLang="ja-JP" sz="1050" dirty="0" smtClean="0"/>
              <a:t>JS </a:t>
            </a:r>
            <a:r>
              <a:rPr lang="en-US" altLang="ja-JP" sz="1050" dirty="0"/>
              <a:t>Down -&gt; Next 0x1 , JS Up -&gt; Previous </a:t>
            </a:r>
            <a:r>
              <a:rPr lang="en-US" altLang="ja-JP" sz="1050" dirty="0" smtClean="0"/>
              <a:t>0x2</a:t>
            </a:r>
            <a:r>
              <a:rPr lang="ja-JP" altLang="en-US" sz="1050" dirty="0" smtClean="0"/>
              <a:t> *</a:t>
            </a:r>
            <a:r>
              <a:rPr lang="en-US" altLang="ja-JP" sz="1050" dirty="0" smtClean="0"/>
              <a:t>/</a:t>
            </a:r>
            <a:endParaRPr kumimoji="1" lang="ja-JP" altLang="en-US" sz="1050" dirty="0"/>
          </a:p>
        </p:txBody>
      </p:sp>
      <p:sp>
        <p:nvSpPr>
          <p:cNvPr id="175" name="テキスト ボックス 174"/>
          <p:cNvSpPr txBox="1"/>
          <p:nvPr/>
        </p:nvSpPr>
        <p:spPr>
          <a:xfrm>
            <a:off x="109245" y="6444044"/>
            <a:ext cx="646331" cy="369332"/>
          </a:xfrm>
          <a:prstGeom prst="rect">
            <a:avLst/>
          </a:prstGeom>
          <a:solidFill>
            <a:srgbClr val="FF00FF"/>
          </a:solidFill>
        </p:spPr>
        <p:txBody>
          <a:bodyPr wrap="none" rtlCol="0">
            <a:spAutoFit/>
          </a:bodyPr>
          <a:lstStyle/>
          <a:p>
            <a:r>
              <a:rPr kumimoji="1" lang="ja-JP" altLang="en-US" dirty="0" smtClean="0">
                <a:solidFill>
                  <a:srgbClr val="FFCCFF"/>
                </a:solidFill>
              </a:rPr>
              <a:t>追加</a:t>
            </a:r>
            <a:endParaRPr kumimoji="1" lang="ja-JP" altLang="en-US" dirty="0">
              <a:solidFill>
                <a:srgbClr val="FFCCFF"/>
              </a:solidFill>
            </a:endParaRPr>
          </a:p>
        </p:txBody>
      </p:sp>
      <p:grpSp>
        <p:nvGrpSpPr>
          <p:cNvPr id="188" name="グループ化 22"/>
          <p:cNvGrpSpPr/>
          <p:nvPr/>
        </p:nvGrpSpPr>
        <p:grpSpPr>
          <a:xfrm>
            <a:off x="179512" y="3861048"/>
            <a:ext cx="546613" cy="453038"/>
            <a:chOff x="4786314" y="1643050"/>
            <a:chExt cx="1857388" cy="1571636"/>
          </a:xfrm>
        </p:grpSpPr>
        <p:sp>
          <p:nvSpPr>
            <p:cNvPr id="190" name="円/楕円 18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1" name="円/楕円 19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4"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23" name="正方形/長方形 22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正方形/長方形 22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5" name="円/楕円 214"/>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6" name="円/楕円 215"/>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7" name="円/楕円 216"/>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8" name="円/楕円 217"/>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9" name="円弧 218"/>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0" name="円弧 219"/>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1" name="円/楕円 220"/>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2" name="円/楕円 221"/>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40134063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000" u="sng" dirty="0" smtClean="0">
                <a:latin typeface="Impact" pitchFamily="34" charset="0"/>
                <a:cs typeface="ＤＦＧ平成ゴシック体W7"/>
              </a:rPr>
              <a:t>T-Kernel</a:t>
            </a:r>
            <a:r>
              <a:rPr lang="ja-JP" altLang="en-US" sz="4000" u="sng" dirty="0">
                <a:latin typeface="+mn-ea"/>
                <a:cs typeface="ＤＦＧ平成ゴシック体W7"/>
              </a:rPr>
              <a:t> </a:t>
            </a:r>
            <a:r>
              <a:rPr lang="ja-JP" altLang="en-US" sz="4000" u="sng" dirty="0" smtClean="0">
                <a:latin typeface="+mn-ea"/>
                <a:cs typeface="ＤＦＧ平成ゴシック体W7"/>
              </a:rPr>
              <a:t>仕様から </a:t>
            </a:r>
            <a:r>
              <a:rPr lang="en-US" altLang="ja-JP" sz="4000" u="sng" dirty="0" smtClean="0">
                <a:latin typeface="Impact" pitchFamily="34" charset="0"/>
                <a:cs typeface="ＤＦＧ平成ゴシック体W7"/>
              </a:rPr>
              <a:t>uT-Kernel</a:t>
            </a:r>
            <a:r>
              <a:rPr lang="ja-JP" altLang="en-US" sz="4000" u="sng" dirty="0" smtClean="0">
                <a:latin typeface="Impact" pitchFamily="34" charset="0"/>
                <a:cs typeface="ＤＦＧ平成ゴシック体W7"/>
              </a:rPr>
              <a:t> </a:t>
            </a:r>
            <a:r>
              <a:rPr lang="ja-JP" altLang="en-US" sz="4000" u="sng" dirty="0" smtClean="0">
                <a:latin typeface="+mn-ea"/>
                <a:cs typeface="ＤＦＧ平成ゴシック体W7"/>
              </a:rPr>
              <a:t>仕様へ </a:t>
            </a:r>
            <a:r>
              <a:rPr lang="en-US" altLang="ja-JP" sz="4000" u="sng" dirty="0" smtClean="0">
                <a:latin typeface="+mn-ea"/>
                <a:cs typeface="ＤＦＧ平成ゴシック体W7"/>
              </a:rPr>
              <a:t>(1)</a:t>
            </a:r>
            <a:endParaRPr lang="ja-JP" altLang="en-US" sz="4000" u="sng" dirty="0">
              <a:latin typeface="+mn-ea"/>
              <a:cs typeface="ＤＦＧ平成ゴシック体W7"/>
            </a:endParaRPr>
          </a:p>
        </p:txBody>
      </p:sp>
      <p:pic>
        <p:nvPicPr>
          <p:cNvPr id="4" name="Picture 2" descr="C:\Users\moro\Desktop\作業バッファ\PPT-Roadmap.png"/>
          <p:cNvPicPr>
            <a:picLocks noChangeAspect="1" noChangeArrowheads="1"/>
          </p:cNvPicPr>
          <p:nvPr/>
        </p:nvPicPr>
        <p:blipFill>
          <a:blip r:embed="rId3"/>
          <a:srcRect t="-8202" b="-8202"/>
          <a:stretch>
            <a:fillRect/>
          </a:stretch>
        </p:blipFill>
        <p:spPr>
          <a:xfrm>
            <a:off x="90360" y="1412776"/>
            <a:ext cx="8949573" cy="5185842"/>
          </a:xfrm>
          <a:prstGeom prst="rect">
            <a:avLst/>
          </a:prstGeom>
        </p:spPr>
      </p:pic>
      <p:sp>
        <p:nvSpPr>
          <p:cNvPr id="6" name="Oval 12"/>
          <p:cNvSpPr>
            <a:spLocks noChangeArrowheads="1"/>
          </p:cNvSpPr>
          <p:nvPr/>
        </p:nvSpPr>
        <p:spPr bwMode="auto">
          <a:xfrm>
            <a:off x="4565146" y="4941168"/>
            <a:ext cx="1519022" cy="788640"/>
          </a:xfrm>
          <a:prstGeom prst="ellipse">
            <a:avLst/>
          </a:prstGeom>
          <a:noFill/>
          <a:ln w="38100">
            <a:solidFill>
              <a:srgbClr val="FF6600"/>
            </a:solidFill>
            <a:prstDash val="dash"/>
            <a:round/>
            <a:headEnd/>
            <a:tailEnd/>
          </a:ln>
        </p:spPr>
        <p:txBody>
          <a:bodyPr wrap="none" anchor="ctr"/>
          <a:lstStyle/>
          <a:p>
            <a:endParaRPr lang="ja-JP" altLang="en-US" sz="9600">
              <a:latin typeface="Times" pitchFamily="18" charset="0"/>
            </a:endParaRPr>
          </a:p>
        </p:txBody>
      </p:sp>
      <p:sp>
        <p:nvSpPr>
          <p:cNvPr id="8" name="四角形吹き出し 7"/>
          <p:cNvSpPr/>
          <p:nvPr/>
        </p:nvSpPr>
        <p:spPr>
          <a:xfrm>
            <a:off x="5940152" y="5661248"/>
            <a:ext cx="1800200" cy="792088"/>
          </a:xfrm>
          <a:prstGeom prst="wedgeRectCallout">
            <a:avLst>
              <a:gd name="adj1" fmla="val -59224"/>
              <a:gd name="adj2" fmla="val -43545"/>
            </a:avLst>
          </a:prstGeom>
          <a:solidFill>
            <a:schemeClr val="accent6">
              <a:lumMod val="40000"/>
              <a:lumOff val="60000"/>
            </a:schemeClr>
          </a:solidFill>
          <a:ln w="412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dirty="0">
                <a:solidFill>
                  <a:schemeClr val="accent6">
                    <a:lumMod val="50000"/>
                  </a:schemeClr>
                </a:solidFill>
                <a:latin typeface="+mn-ea"/>
              </a:rPr>
              <a:t>小規模組込み</a:t>
            </a:r>
          </a:p>
          <a:p>
            <a:pPr algn="ctr"/>
            <a:r>
              <a:rPr lang="ja-JP" altLang="en-US" sz="1600" dirty="0">
                <a:solidFill>
                  <a:schemeClr val="accent6">
                    <a:lumMod val="50000"/>
                  </a:schemeClr>
                </a:solidFill>
                <a:latin typeface="+mn-ea"/>
              </a:rPr>
              <a:t>機器向け</a:t>
            </a:r>
            <a:r>
              <a:rPr lang="ja-JP" altLang="en-US" sz="1600" dirty="0" smtClean="0">
                <a:solidFill>
                  <a:schemeClr val="accent6">
                    <a:lumMod val="50000"/>
                  </a:schemeClr>
                </a:solidFill>
                <a:latin typeface="+mn-ea"/>
              </a:rPr>
              <a:t>ＲＴＯＳ</a:t>
            </a:r>
            <a:endParaRPr lang="ja-JP" altLang="en-US" sz="1600" dirty="0">
              <a:solidFill>
                <a:schemeClr val="accent6">
                  <a:lumMod val="50000"/>
                </a:schemeClr>
              </a:solidFill>
              <a:latin typeface="+mn-ea"/>
            </a:endParaRPr>
          </a:p>
        </p:txBody>
      </p:sp>
      <p:sp>
        <p:nvSpPr>
          <p:cNvPr id="9" name="山形 8"/>
          <p:cNvSpPr/>
          <p:nvPr/>
        </p:nvSpPr>
        <p:spPr>
          <a:xfrm>
            <a:off x="4424883" y="1711441"/>
            <a:ext cx="1040689" cy="288032"/>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solidFill>
                <a:schemeClr val="bg1"/>
              </a:solidFill>
              <a:latin typeface="Arial Black" pitchFamily="34" charset="0"/>
            </a:endParaRPr>
          </a:p>
        </p:txBody>
      </p:sp>
      <p:sp>
        <p:nvSpPr>
          <p:cNvPr id="10" name="テキスト ボックス 9"/>
          <p:cNvSpPr txBox="1"/>
          <p:nvPr/>
        </p:nvSpPr>
        <p:spPr>
          <a:xfrm>
            <a:off x="4626870" y="1680883"/>
            <a:ext cx="636713" cy="369332"/>
          </a:xfrm>
          <a:prstGeom prst="rect">
            <a:avLst/>
          </a:prstGeom>
          <a:noFill/>
        </p:spPr>
        <p:txBody>
          <a:bodyPr wrap="none" rtlCol="0">
            <a:spAutoFit/>
          </a:bodyPr>
          <a:lstStyle/>
          <a:p>
            <a:r>
              <a:rPr kumimoji="1" lang="en-US" altLang="ja-JP" dirty="0" smtClean="0">
                <a:solidFill>
                  <a:schemeClr val="bg1"/>
                </a:solidFill>
                <a:latin typeface="Impact" pitchFamily="34" charset="0"/>
              </a:rPr>
              <a:t>2007</a:t>
            </a:r>
            <a:endParaRPr kumimoji="1" lang="ja-JP" altLang="en-US" dirty="0">
              <a:solidFill>
                <a:schemeClr val="bg1"/>
              </a:solidFill>
              <a:latin typeface="Impact" pitchFamily="34" charset="0"/>
            </a:endParaRPr>
          </a:p>
        </p:txBody>
      </p:sp>
      <p:cxnSp>
        <p:nvCxnSpPr>
          <p:cNvPr id="12" name="直線コネクタ 11"/>
          <p:cNvCxnSpPr/>
          <p:nvPr/>
        </p:nvCxnSpPr>
        <p:spPr>
          <a:xfrm>
            <a:off x="3307755" y="5072170"/>
            <a:ext cx="576064" cy="0"/>
          </a:xfrm>
          <a:prstGeom prst="line">
            <a:avLst/>
          </a:prstGeom>
          <a:ln w="4445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3883819" y="5072170"/>
            <a:ext cx="184125" cy="373054"/>
          </a:xfrm>
          <a:prstGeom prst="line">
            <a:avLst/>
          </a:prstGeom>
          <a:ln w="4445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a:off x="4067944" y="5445224"/>
            <a:ext cx="792088" cy="0"/>
          </a:xfrm>
          <a:prstGeom prst="straightConnector1">
            <a:avLst/>
          </a:prstGeom>
          <a:ln w="44450">
            <a:solidFill>
              <a:schemeClr val="accent6"/>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6"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2178078933"/>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正方形/長方形 306"/>
          <p:cNvSpPr/>
          <p:nvPr/>
        </p:nvSpPr>
        <p:spPr>
          <a:xfrm>
            <a:off x="2339752" y="5169219"/>
            <a:ext cx="2110486" cy="457636"/>
          </a:xfrm>
          <a:prstGeom prst="rect">
            <a:avLst/>
          </a:prstGeom>
          <a:solidFill>
            <a:schemeClr val="bg1">
              <a:lumMod val="85000"/>
            </a:schemeClr>
          </a:solidFill>
          <a:ln>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kumimoji="1" lang="ja-JP" altLang="en-US"/>
          </a:p>
        </p:txBody>
      </p:sp>
      <p:sp>
        <p:nvSpPr>
          <p:cNvPr id="128" name="テキスト ボックス 127"/>
          <p:cNvSpPr txBox="1"/>
          <p:nvPr/>
        </p:nvSpPr>
        <p:spPr>
          <a:xfrm>
            <a:off x="1370864" y="2374105"/>
            <a:ext cx="1200960" cy="307771"/>
          </a:xfrm>
          <a:prstGeom prst="rect">
            <a:avLst/>
          </a:prstGeom>
          <a:noFill/>
        </p:spPr>
        <p:txBody>
          <a:bodyPr wrap="none" lIns="91435" tIns="45717" rIns="91435" bIns="45717" rtlCol="0">
            <a:spAutoFit/>
          </a:bodyPr>
          <a:lstStyle/>
          <a:p>
            <a:r>
              <a:rPr lang="en-US" altLang="ja-JP" sz="1400" dirty="0"/>
              <a:t>wup_tsk(</a:t>
            </a:r>
            <a:r>
              <a:rPr lang="ja-JP" altLang="en-US" sz="1400" dirty="0"/>
              <a:t>  </a:t>
            </a:r>
            <a:r>
              <a:rPr lang="en-US" altLang="ja-JP" sz="1400" dirty="0"/>
              <a:t>)</a:t>
            </a:r>
            <a:endParaRPr lang="ja-JP" altLang="en-US" sz="1400" dirty="0"/>
          </a:p>
        </p:txBody>
      </p:sp>
      <p:cxnSp>
        <p:nvCxnSpPr>
          <p:cNvPr id="186" name="直線矢印コネクタ 185"/>
          <p:cNvCxnSpPr/>
          <p:nvPr/>
        </p:nvCxnSpPr>
        <p:spPr>
          <a:xfrm>
            <a:off x="1343155" y="2329887"/>
            <a:ext cx="0" cy="402961"/>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209" name="直線矢印コネクタ 208"/>
          <p:cNvCxnSpPr/>
          <p:nvPr/>
        </p:nvCxnSpPr>
        <p:spPr>
          <a:xfrm flipH="1">
            <a:off x="6932264" y="1847139"/>
            <a:ext cx="554" cy="24060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sp>
        <p:nvSpPr>
          <p:cNvPr id="193" name="テキスト ボックス 192"/>
          <p:cNvSpPr txBox="1"/>
          <p:nvPr/>
        </p:nvSpPr>
        <p:spPr>
          <a:xfrm>
            <a:off x="5098181" y="409889"/>
            <a:ext cx="3860342" cy="1446544"/>
          </a:xfrm>
          <a:prstGeom prst="rect">
            <a:avLst/>
          </a:prstGeom>
          <a:noFill/>
        </p:spPr>
        <p:txBody>
          <a:bodyPr wrap="none" lIns="91435" tIns="45717" rIns="91435" bIns="45717" rtlCol="0">
            <a:spAutoFit/>
          </a:bodyPr>
          <a:lstStyle/>
          <a:p>
            <a:r>
              <a:rPr lang="en-US" altLang="ja-JP" sz="800" dirty="0"/>
              <a:t>INTERRUPT</a:t>
            </a:r>
            <a:r>
              <a:rPr lang="ja-JP" altLang="en-US" sz="800" dirty="0"/>
              <a:t> </a:t>
            </a:r>
            <a:r>
              <a:rPr lang="en-US" altLang="ja-JP" sz="800" dirty="0"/>
              <a:t>psw</a:t>
            </a:r>
            <a:r>
              <a:rPr lang="ja-JP" altLang="en-US" sz="800" dirty="0"/>
              <a:t>     </a:t>
            </a:r>
            <a:r>
              <a:rPr lang="ja-JP" altLang="en-US" sz="800" dirty="0">
                <a:solidFill>
                  <a:srgbClr val="FF0066"/>
                </a:solidFill>
              </a:rPr>
              <a:t>登録（</a:t>
            </a:r>
            <a:r>
              <a:rPr lang="en-US" altLang="ja-JP" sz="800" dirty="0">
                <a:solidFill>
                  <a:srgbClr val="FF0066"/>
                </a:solidFill>
              </a:rPr>
              <a:t>psw1</a:t>
            </a:r>
            <a:r>
              <a:rPr lang="ja-JP" altLang="en-US" sz="800" dirty="0" err="1">
                <a:solidFill>
                  <a:srgbClr val="FF0066"/>
                </a:solidFill>
              </a:rPr>
              <a:t>，</a:t>
            </a:r>
            <a:r>
              <a:rPr lang="en-US" altLang="ja-JP" sz="800" dirty="0">
                <a:solidFill>
                  <a:srgbClr val="FF0066"/>
                </a:solidFill>
              </a:rPr>
              <a:t>psw2</a:t>
            </a:r>
            <a:r>
              <a:rPr lang="ja-JP" altLang="en-US" sz="800" dirty="0">
                <a:solidFill>
                  <a:srgbClr val="FF0066"/>
                </a:solidFill>
              </a:rPr>
              <a:t>）</a:t>
            </a:r>
            <a:endParaRPr lang="en-US" altLang="ja-JP" sz="800" dirty="0">
              <a:solidFill>
                <a:srgbClr val="FF0066"/>
              </a:solidFill>
            </a:endParaRPr>
          </a:p>
          <a:p>
            <a:r>
              <a:rPr lang="en-US" altLang="ja-JP" sz="800" dirty="0"/>
              <a:t>CYC_LCD	</a:t>
            </a:r>
            <a:r>
              <a:rPr lang="ja-JP" altLang="en-US" sz="800" dirty="0"/>
              <a:t>  </a:t>
            </a:r>
            <a:r>
              <a:rPr lang="en-US" altLang="ja-JP" sz="800" dirty="0"/>
              <a:t>lcd_wait()</a:t>
            </a:r>
            <a:r>
              <a:rPr lang="ja-JP" altLang="en-US" sz="800" dirty="0"/>
              <a:t> ： </a:t>
            </a:r>
            <a:r>
              <a:rPr lang="en-US" altLang="ja-JP" sz="800" dirty="0"/>
              <a:t>LCD</a:t>
            </a:r>
            <a:r>
              <a:rPr lang="ja-JP" altLang="en-US" sz="800" dirty="0"/>
              <a:t>初期化時コマンド設定時の</a:t>
            </a:r>
            <a:r>
              <a:rPr lang="en-US" altLang="ja-JP" sz="800" dirty="0"/>
              <a:t>wait</a:t>
            </a:r>
            <a:r>
              <a:rPr lang="ja-JP" altLang="en-US" sz="800" dirty="0"/>
              <a:t> </a:t>
            </a:r>
            <a:r>
              <a:rPr lang="en-US" altLang="ja-JP" sz="800" dirty="0"/>
              <a:t>1ms</a:t>
            </a:r>
          </a:p>
          <a:p>
            <a:r>
              <a:rPr lang="en-US" altLang="ja-JP" sz="800" dirty="0"/>
              <a:t>	</a:t>
            </a:r>
            <a:r>
              <a:rPr lang="ja-JP" altLang="en-US" sz="800" dirty="0"/>
              <a:t>  </a:t>
            </a:r>
            <a:r>
              <a:rPr lang="ja-JP" altLang="en-US" sz="800" dirty="0">
                <a:solidFill>
                  <a:srgbClr val="FF0066"/>
                </a:solidFill>
              </a:rPr>
              <a:t>登録，起動して</a:t>
            </a:r>
            <a:r>
              <a:rPr lang="en-US" altLang="ja-JP" sz="800" dirty="0">
                <a:solidFill>
                  <a:srgbClr val="FF0066"/>
                </a:solidFill>
              </a:rPr>
              <a:t>LCD</a:t>
            </a:r>
            <a:r>
              <a:rPr lang="ja-JP" altLang="en-US" sz="800" dirty="0">
                <a:solidFill>
                  <a:srgbClr val="FF0066"/>
                </a:solidFill>
              </a:rPr>
              <a:t>の初期化処理 </a:t>
            </a:r>
            <a:r>
              <a:rPr lang="en-US" altLang="ja-JP" sz="800" dirty="0">
                <a:solidFill>
                  <a:srgbClr val="FF0066"/>
                </a:solidFill>
              </a:rPr>
              <a:t>Frist-record</a:t>
            </a:r>
            <a:r>
              <a:rPr lang="ja-JP" altLang="en-US" sz="800" dirty="0">
                <a:solidFill>
                  <a:srgbClr val="FF0066"/>
                </a:solidFill>
              </a:rPr>
              <a:t> を</a:t>
            </a:r>
            <a:r>
              <a:rPr lang="en-US" altLang="ja-JP" sz="800" dirty="0">
                <a:solidFill>
                  <a:srgbClr val="FF0066"/>
                </a:solidFill>
              </a:rPr>
              <a:t>LCD</a:t>
            </a:r>
            <a:r>
              <a:rPr lang="ja-JP" altLang="en-US" sz="800" dirty="0">
                <a:solidFill>
                  <a:srgbClr val="FF0066"/>
                </a:solidFill>
              </a:rPr>
              <a:t>に表示</a:t>
            </a:r>
            <a:endParaRPr lang="en-US" altLang="ja-JP" sz="800" dirty="0">
              <a:solidFill>
                <a:srgbClr val="FF0066"/>
              </a:solidFill>
            </a:endParaRPr>
          </a:p>
          <a:p>
            <a:r>
              <a:rPr lang="en-US" altLang="ja-JP" sz="800" dirty="0"/>
              <a:t>CYC_JOY</a:t>
            </a:r>
            <a:r>
              <a:rPr lang="ja-JP" altLang="en-US" sz="800" dirty="0"/>
              <a:t> </a:t>
            </a:r>
            <a:r>
              <a:rPr lang="en-US" altLang="ja-JP" sz="800" dirty="0"/>
              <a:t>	</a:t>
            </a:r>
            <a:r>
              <a:rPr lang="ja-JP" altLang="en-US" sz="800" dirty="0"/>
              <a:t>   </a:t>
            </a:r>
            <a:r>
              <a:rPr lang="en-US" altLang="ja-JP" sz="800" dirty="0" err="1"/>
              <a:t>JoyStick</a:t>
            </a:r>
            <a:r>
              <a:rPr lang="en-US" altLang="ja-JP" sz="800" dirty="0"/>
              <a:t>  </a:t>
            </a:r>
            <a:r>
              <a:rPr lang="ja-JP" altLang="en-US" sz="800" dirty="0"/>
              <a:t>のポーリング周期 </a:t>
            </a:r>
            <a:r>
              <a:rPr lang="en-US" altLang="ja-JP" sz="800" dirty="0"/>
              <a:t>100ms</a:t>
            </a:r>
            <a:r>
              <a:rPr lang="ja-JP" altLang="en-US" sz="800" dirty="0"/>
              <a:t> </a:t>
            </a:r>
            <a:r>
              <a:rPr lang="ja-JP" altLang="en-US" sz="800" dirty="0">
                <a:solidFill>
                  <a:srgbClr val="FF0066"/>
                </a:solidFill>
              </a:rPr>
              <a:t>登録，起動 </a:t>
            </a:r>
            <a:endParaRPr lang="en-US" altLang="ja-JP" sz="800" dirty="0"/>
          </a:p>
          <a:p>
            <a:r>
              <a:rPr lang="en-US" altLang="ja-JP" sz="800" dirty="0"/>
              <a:t>CYC_SEC	</a:t>
            </a:r>
            <a:r>
              <a:rPr lang="ja-JP" altLang="en-US" sz="800" dirty="0"/>
              <a:t>  </a:t>
            </a:r>
            <a:r>
              <a:rPr lang="en-US" altLang="ja-JP" sz="800" dirty="0"/>
              <a:t>1s</a:t>
            </a:r>
            <a:r>
              <a:rPr lang="ja-JP" altLang="en-US" sz="800" dirty="0"/>
              <a:t> カウンタ </a:t>
            </a:r>
            <a:r>
              <a:rPr lang="ja-JP" altLang="en-US" sz="800" dirty="0">
                <a:solidFill>
                  <a:srgbClr val="FF0066"/>
                </a:solidFill>
              </a:rPr>
              <a:t>登録，起動</a:t>
            </a:r>
            <a:endParaRPr lang="en-US" altLang="ja-JP" sz="800" dirty="0"/>
          </a:p>
          <a:p>
            <a:r>
              <a:rPr lang="en-US" altLang="ja-JP" sz="800" dirty="0"/>
              <a:t>TSK_MGR	</a:t>
            </a:r>
            <a:r>
              <a:rPr lang="ja-JP" altLang="en-US" sz="800" dirty="0"/>
              <a:t>  </a:t>
            </a:r>
            <a:r>
              <a:rPr lang="en-US" altLang="ja-JP" sz="800" dirty="0" err="1"/>
              <a:t>pri</a:t>
            </a:r>
            <a:r>
              <a:rPr lang="ja-JP" altLang="en-US" sz="800" dirty="0"/>
              <a:t> </a:t>
            </a:r>
            <a:r>
              <a:rPr lang="en-US" altLang="ja-JP" sz="800" dirty="0"/>
              <a:t>3</a:t>
            </a:r>
            <a:r>
              <a:rPr lang="ja-JP" altLang="en-US" sz="800" dirty="0"/>
              <a:t>  </a:t>
            </a:r>
            <a:r>
              <a:rPr lang="ja-JP" altLang="en-US" sz="800" dirty="0">
                <a:solidFill>
                  <a:srgbClr val="FF0066"/>
                </a:solidFill>
              </a:rPr>
              <a:t>登録，起動 （</a:t>
            </a:r>
            <a:r>
              <a:rPr lang="en-US" altLang="ja-JP" sz="800" dirty="0">
                <a:solidFill>
                  <a:srgbClr val="FF0066"/>
                </a:solidFill>
              </a:rPr>
              <a:t>STANDBY</a:t>
            </a:r>
            <a:r>
              <a:rPr lang="ja-JP" altLang="en-US" sz="800" dirty="0">
                <a:solidFill>
                  <a:srgbClr val="FF0066"/>
                </a:solidFill>
              </a:rPr>
              <a:t> モードへ）</a:t>
            </a:r>
            <a:endParaRPr lang="en-US" altLang="ja-JP" sz="800" dirty="0">
              <a:solidFill>
                <a:srgbClr val="FF0066"/>
              </a:solidFill>
            </a:endParaRPr>
          </a:p>
          <a:p>
            <a:r>
              <a:rPr lang="en-US" altLang="ja-JP" sz="800" dirty="0"/>
              <a:t>TSK_JOY_MGR	</a:t>
            </a:r>
            <a:r>
              <a:rPr lang="ja-JP" altLang="en-US" sz="800" dirty="0"/>
              <a:t>  </a:t>
            </a:r>
            <a:r>
              <a:rPr lang="en-US" altLang="ja-JP" sz="800" dirty="0" err="1"/>
              <a:t>pri</a:t>
            </a:r>
            <a:r>
              <a:rPr lang="ja-JP" altLang="en-US" sz="800" dirty="0"/>
              <a:t> </a:t>
            </a:r>
            <a:r>
              <a:rPr lang="en-US" altLang="ja-JP" sz="800" dirty="0"/>
              <a:t>2</a:t>
            </a:r>
            <a:r>
              <a:rPr lang="ja-JP" altLang="en-US" sz="800" dirty="0"/>
              <a:t>  </a:t>
            </a:r>
            <a:r>
              <a:rPr lang="ja-JP" altLang="en-US" sz="800" dirty="0">
                <a:solidFill>
                  <a:srgbClr val="FF0066"/>
                </a:solidFill>
              </a:rPr>
              <a:t>登録</a:t>
            </a:r>
            <a:endParaRPr lang="en-US" altLang="ja-JP" sz="800" dirty="0">
              <a:solidFill>
                <a:srgbClr val="FF0066"/>
              </a:solidFill>
            </a:endParaRPr>
          </a:p>
          <a:p>
            <a:r>
              <a:rPr lang="en-US" altLang="ja-JP" sz="800" dirty="0"/>
              <a:t>TSK_LCD_DISP	</a:t>
            </a:r>
            <a:r>
              <a:rPr lang="ja-JP" altLang="en-US" sz="800" dirty="0"/>
              <a:t>  </a:t>
            </a:r>
            <a:r>
              <a:rPr lang="en-US" altLang="ja-JP" sz="800" dirty="0" err="1"/>
              <a:t>pri</a:t>
            </a:r>
            <a:r>
              <a:rPr lang="ja-JP" altLang="en-US" sz="800" dirty="0"/>
              <a:t> </a:t>
            </a:r>
            <a:r>
              <a:rPr lang="en-US" altLang="ja-JP" sz="800" dirty="0"/>
              <a:t>2</a:t>
            </a:r>
            <a:r>
              <a:rPr lang="ja-JP" altLang="en-US" sz="800" dirty="0"/>
              <a:t>  </a:t>
            </a:r>
            <a:r>
              <a:rPr lang="ja-JP" altLang="en-US" sz="800" dirty="0">
                <a:solidFill>
                  <a:srgbClr val="FF0066"/>
                </a:solidFill>
              </a:rPr>
              <a:t>登録</a:t>
            </a:r>
            <a:endParaRPr lang="en-US" altLang="ja-JP" sz="800" dirty="0">
              <a:solidFill>
                <a:srgbClr val="FF0066"/>
              </a:solidFill>
            </a:endParaRPr>
          </a:p>
          <a:p>
            <a:r>
              <a:rPr lang="en-US" altLang="ja-JP" sz="800" dirty="0">
                <a:solidFill>
                  <a:schemeClr val="tx1">
                    <a:lumMod val="75000"/>
                    <a:lumOff val="25000"/>
                  </a:schemeClr>
                </a:solidFill>
              </a:rPr>
              <a:t>TSK_LED_DISP                 pri2</a:t>
            </a:r>
            <a:r>
              <a:rPr lang="ja-JP" altLang="en-US" sz="800" dirty="0">
                <a:solidFill>
                  <a:schemeClr val="tx1">
                    <a:lumMod val="75000"/>
                    <a:lumOff val="25000"/>
                  </a:schemeClr>
                </a:solidFill>
              </a:rPr>
              <a:t>   </a:t>
            </a:r>
            <a:r>
              <a:rPr lang="ja-JP" altLang="en-US" sz="800" dirty="0">
                <a:solidFill>
                  <a:srgbClr val="FF33CC"/>
                </a:solidFill>
              </a:rPr>
              <a:t>登録</a:t>
            </a:r>
            <a:endParaRPr lang="en-US" altLang="ja-JP" sz="800" dirty="0">
              <a:solidFill>
                <a:srgbClr val="FF33CC"/>
              </a:solidFill>
            </a:endParaRPr>
          </a:p>
          <a:p>
            <a:endParaRPr lang="en-US" altLang="ja-JP" sz="800" dirty="0">
              <a:solidFill>
                <a:srgbClr val="FF0066"/>
              </a:solidFill>
            </a:endParaRPr>
          </a:p>
          <a:p>
            <a:r>
              <a:rPr lang="en-US" altLang="ja-JP" sz="800" dirty="0">
                <a:solidFill>
                  <a:srgbClr val="FF0066"/>
                </a:solidFill>
              </a:rPr>
              <a:t> </a:t>
            </a:r>
            <a:r>
              <a:rPr lang="en-US" altLang="ja-JP" sz="800" dirty="0"/>
              <a:t>tk_ext_tsk();</a:t>
            </a:r>
            <a:endParaRPr lang="ja-JP" altLang="en-US" sz="800" dirty="0"/>
          </a:p>
        </p:txBody>
      </p:sp>
      <p:grpSp>
        <p:nvGrpSpPr>
          <p:cNvPr id="192" name="グループ化 22"/>
          <p:cNvGrpSpPr/>
          <p:nvPr/>
        </p:nvGrpSpPr>
        <p:grpSpPr>
          <a:xfrm>
            <a:off x="8214232" y="982678"/>
            <a:ext cx="718391" cy="636609"/>
            <a:chOff x="4786314" y="1643050"/>
            <a:chExt cx="1857388" cy="1571636"/>
          </a:xfrm>
        </p:grpSpPr>
        <p:sp>
          <p:nvSpPr>
            <p:cNvPr id="196" name="円/楕円 19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円/楕円 19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07" name="正方形/長方形 20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正方形/長方形 20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9" name="円/楕円 19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円/楕円 19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円/楕円 20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円/楕円 20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3" name="円弧 20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4" name="円弧 20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5" name="円/楕円 20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円/楕円 20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4" name="正方形/長方形 193"/>
          <p:cNvSpPr/>
          <p:nvPr/>
        </p:nvSpPr>
        <p:spPr>
          <a:xfrm>
            <a:off x="4916594" y="116633"/>
            <a:ext cx="4116031" cy="1722236"/>
          </a:xfrm>
          <a:prstGeom prst="rect">
            <a:avLst/>
          </a:prstGeom>
          <a:noFill/>
          <a:ln>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95" name="テキスト ボックス 194"/>
          <p:cNvSpPr txBox="1"/>
          <p:nvPr/>
        </p:nvSpPr>
        <p:spPr>
          <a:xfrm>
            <a:off x="4988602" y="116633"/>
            <a:ext cx="3334178" cy="276211"/>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uinit_TSK</a:t>
            </a:r>
            <a:r>
              <a:rPr lang="ja-JP" altLang="en-US" sz="1200" dirty="0"/>
              <a:t> ： システム起動時に最初に起動 </a:t>
            </a:r>
            <a:r>
              <a:rPr lang="en-US" altLang="ja-JP" sz="1200" dirty="0"/>
              <a:t>】</a:t>
            </a:r>
            <a:endParaRPr lang="ja-JP" altLang="en-US" sz="1200" dirty="0"/>
          </a:p>
        </p:txBody>
      </p:sp>
      <p:sp>
        <p:nvSpPr>
          <p:cNvPr id="30" name="テキスト ボックス 29"/>
          <p:cNvSpPr txBox="1"/>
          <p:nvPr/>
        </p:nvSpPr>
        <p:spPr>
          <a:xfrm>
            <a:off x="8419340" y="170602"/>
            <a:ext cx="497242" cy="261604"/>
          </a:xfrm>
          <a:prstGeom prst="rect">
            <a:avLst/>
          </a:prstGeom>
          <a:noFill/>
          <a:ln w="31750">
            <a:solidFill>
              <a:srgbClr val="FF0066"/>
            </a:solidFill>
          </a:ln>
        </p:spPr>
        <p:txBody>
          <a:bodyPr wrap="none" lIns="91435" tIns="45717" rIns="91435" bIns="45717" rtlCol="0">
            <a:spAutoFit/>
          </a:bodyPr>
          <a:lstStyle/>
          <a:p>
            <a:r>
              <a:rPr lang="en-US" altLang="ja-JP" sz="1100" dirty="0"/>
              <a:t>Pri</a:t>
            </a:r>
            <a:r>
              <a:rPr lang="ja-JP" altLang="en-US" sz="1100" dirty="0"/>
              <a:t> </a:t>
            </a:r>
            <a:r>
              <a:rPr lang="en-US" altLang="ja-JP" sz="1100" dirty="0"/>
              <a:t>1</a:t>
            </a:r>
            <a:endParaRPr lang="ja-JP" altLang="en-US" sz="1100" dirty="0"/>
          </a:p>
        </p:txBody>
      </p:sp>
      <p:grpSp>
        <p:nvGrpSpPr>
          <p:cNvPr id="4" name="グループ化 22"/>
          <p:cNvGrpSpPr/>
          <p:nvPr/>
        </p:nvGrpSpPr>
        <p:grpSpPr>
          <a:xfrm>
            <a:off x="8214231" y="2624797"/>
            <a:ext cx="611852" cy="535417"/>
            <a:chOff x="4786314" y="1643050"/>
            <a:chExt cx="1857388" cy="1571636"/>
          </a:xfrm>
        </p:grpSpPr>
        <p:sp>
          <p:nvSpPr>
            <p:cNvPr id="5" name="円/楕円 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6" name="正方形/長方形 1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円/楕円 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弧 1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円弧 1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円/楕円 1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7" name="テキスト ボックス 96"/>
          <p:cNvSpPr txBox="1"/>
          <p:nvPr/>
        </p:nvSpPr>
        <p:spPr>
          <a:xfrm>
            <a:off x="5061948" y="2334249"/>
            <a:ext cx="3793016" cy="2723817"/>
          </a:xfrm>
          <a:prstGeom prst="rect">
            <a:avLst/>
          </a:prstGeom>
          <a:noFill/>
        </p:spPr>
        <p:txBody>
          <a:bodyPr wrap="none" lIns="91435" tIns="45717" rIns="91435" bIns="45717" rtlCol="0">
            <a:spAutoFit/>
          </a:bodyPr>
          <a:lstStyle/>
          <a:p>
            <a:r>
              <a:rPr lang="en-US" altLang="ja-JP" sz="900" dirty="0"/>
              <a:t>case</a:t>
            </a:r>
            <a:r>
              <a:rPr lang="ja-JP" altLang="en-US" sz="900" dirty="0"/>
              <a:t>  </a:t>
            </a:r>
            <a:r>
              <a:rPr lang="en-US" altLang="ja-JP" sz="900" dirty="0"/>
              <a:t>STANDBY</a:t>
            </a:r>
          </a:p>
          <a:p>
            <a:r>
              <a:rPr lang="en-US" altLang="ja-JP" sz="900" dirty="0"/>
              <a:t>   </a:t>
            </a:r>
            <a:r>
              <a:rPr lang="en-US" altLang="ja-JP" sz="900" dirty="0">
                <a:solidFill>
                  <a:srgbClr val="FF33CC"/>
                </a:solidFill>
              </a:rPr>
              <a:t> </a:t>
            </a:r>
            <a:r>
              <a:rPr lang="en-US" altLang="ja-JP" sz="900" dirty="0"/>
              <a:t>/*</a:t>
            </a:r>
            <a:r>
              <a:rPr lang="ja-JP" altLang="en-US" sz="900" dirty="0"/>
              <a:t> </a:t>
            </a:r>
            <a:r>
              <a:rPr lang="en-US" altLang="ja-JP" sz="900" dirty="0"/>
              <a:t>JOY</a:t>
            </a:r>
            <a:r>
              <a:rPr lang="ja-JP" altLang="en-US" sz="900" dirty="0"/>
              <a:t> の値変更に対する処理 </a:t>
            </a:r>
            <a:r>
              <a:rPr lang="en-US" altLang="ja-JP" sz="900" dirty="0"/>
              <a:t>*/</a:t>
            </a:r>
          </a:p>
          <a:p>
            <a:r>
              <a:rPr lang="ja-JP" altLang="en-US" sz="900" dirty="0"/>
              <a:t>     </a:t>
            </a:r>
            <a:r>
              <a:rPr lang="en-US" altLang="ja-JP" sz="900" dirty="0"/>
              <a:t>/*</a:t>
            </a:r>
            <a:r>
              <a:rPr lang="ja-JP" altLang="en-US" sz="900" dirty="0"/>
              <a:t> ゲーム開始合図の</a:t>
            </a:r>
            <a:r>
              <a:rPr lang="en-US" altLang="ja-JP" sz="900" dirty="0"/>
              <a:t>sw</a:t>
            </a:r>
            <a:r>
              <a:rPr lang="ja-JP" altLang="en-US" sz="900" dirty="0"/>
              <a:t>が押されるまで待機</a:t>
            </a:r>
            <a:endParaRPr lang="en-US" altLang="ja-JP" sz="900" dirty="0"/>
          </a:p>
          <a:p>
            <a:r>
              <a:rPr lang="ja-JP" altLang="en-US" sz="900" dirty="0"/>
              <a:t>               </a:t>
            </a:r>
            <a:r>
              <a:rPr lang="en-US" altLang="ja-JP" sz="900" dirty="0"/>
              <a:t>psw1</a:t>
            </a:r>
            <a:r>
              <a:rPr lang="ja-JP" altLang="en-US" sz="900" dirty="0"/>
              <a:t>が押されると </a:t>
            </a:r>
            <a:r>
              <a:rPr lang="en-US" altLang="ja-JP" sz="900" dirty="0"/>
              <a:t>START</a:t>
            </a:r>
            <a:r>
              <a:rPr lang="ja-JP" altLang="en-US" sz="900" dirty="0"/>
              <a:t>モードへ </a:t>
            </a:r>
            <a:r>
              <a:rPr lang="en-US" altLang="ja-JP" sz="900" dirty="0"/>
              <a:t>*/</a:t>
            </a:r>
          </a:p>
          <a:p>
            <a:r>
              <a:rPr lang="en-US" altLang="ja-JP" sz="900" dirty="0"/>
              <a:t>case  START</a:t>
            </a:r>
          </a:p>
          <a:p>
            <a:r>
              <a:rPr lang="ja-JP" altLang="en-US" sz="900" dirty="0"/>
              <a:t>    </a:t>
            </a:r>
            <a:r>
              <a:rPr lang="en-US" altLang="ja-JP" sz="900" dirty="0"/>
              <a:t>/*</a:t>
            </a:r>
            <a:r>
              <a:rPr lang="ja-JP" altLang="en-US" sz="900" dirty="0"/>
              <a:t> タスク，周期ハンドラの起動 </a:t>
            </a:r>
            <a:r>
              <a:rPr lang="en-US" altLang="ja-JP" sz="900" dirty="0"/>
              <a:t>*/</a:t>
            </a:r>
          </a:p>
          <a:p>
            <a:r>
              <a:rPr lang="ja-JP" altLang="en-US" sz="900" dirty="0"/>
              <a:t>    </a:t>
            </a:r>
            <a:r>
              <a:rPr lang="en-US" altLang="ja-JP" sz="900" dirty="0"/>
              <a:t>/*</a:t>
            </a:r>
            <a:r>
              <a:rPr lang="ja-JP" altLang="en-US" sz="900" dirty="0"/>
              <a:t> </a:t>
            </a:r>
            <a:r>
              <a:rPr lang="en-US" altLang="ja-JP" sz="900" dirty="0"/>
              <a:t>PLAY</a:t>
            </a:r>
            <a:r>
              <a:rPr lang="ja-JP" altLang="en-US" sz="900" dirty="0"/>
              <a:t>モードへ </a:t>
            </a:r>
            <a:r>
              <a:rPr lang="en-US" altLang="ja-JP" sz="900" dirty="0"/>
              <a:t>*/</a:t>
            </a:r>
          </a:p>
          <a:p>
            <a:r>
              <a:rPr lang="en-US" altLang="ja-JP" sz="900" dirty="0"/>
              <a:t>case </a:t>
            </a:r>
            <a:r>
              <a:rPr lang="ja-JP" altLang="en-US" sz="900" dirty="0"/>
              <a:t> </a:t>
            </a:r>
            <a:r>
              <a:rPr lang="en-US" altLang="ja-JP" sz="900" dirty="0"/>
              <a:t>PLAY</a:t>
            </a:r>
          </a:p>
          <a:p>
            <a:r>
              <a:rPr lang="ja-JP" altLang="en-US" sz="900" dirty="0"/>
              <a:t>    </a:t>
            </a:r>
            <a:r>
              <a:rPr lang="en-US" altLang="ja-JP" sz="900" dirty="0"/>
              <a:t>/*</a:t>
            </a:r>
            <a:r>
              <a:rPr lang="ja-JP" altLang="en-US" sz="900" dirty="0"/>
              <a:t> 曲の再生時間が終了すると</a:t>
            </a:r>
            <a:r>
              <a:rPr lang="en-US" altLang="ja-JP" sz="900" dirty="0"/>
              <a:t>STOP</a:t>
            </a:r>
            <a:r>
              <a:rPr lang="ja-JP" altLang="en-US" sz="900" dirty="0"/>
              <a:t>モードへ 表示画面は再生曲のまま </a:t>
            </a:r>
            <a:r>
              <a:rPr lang="en-US" altLang="ja-JP" sz="900" dirty="0"/>
              <a:t>*/</a:t>
            </a:r>
          </a:p>
          <a:p>
            <a:r>
              <a:rPr lang="ja-JP" altLang="en-US" sz="900" dirty="0"/>
              <a:t>    </a:t>
            </a:r>
            <a:r>
              <a:rPr lang="en-US" altLang="ja-JP" sz="900" dirty="0"/>
              <a:t>/*</a:t>
            </a:r>
            <a:r>
              <a:rPr lang="ja-JP" altLang="en-US" sz="900" dirty="0"/>
              <a:t> </a:t>
            </a:r>
            <a:r>
              <a:rPr lang="en-US" altLang="ja-JP" sz="900" dirty="0"/>
              <a:t>psw2</a:t>
            </a:r>
            <a:r>
              <a:rPr lang="ja-JP" altLang="en-US" sz="900" dirty="0"/>
              <a:t>が押されると</a:t>
            </a:r>
            <a:r>
              <a:rPr lang="en-US" altLang="ja-JP" sz="900" dirty="0"/>
              <a:t>STOP</a:t>
            </a:r>
            <a:r>
              <a:rPr lang="ja-JP" altLang="en-US" sz="900" dirty="0"/>
              <a:t>モードへ</a:t>
            </a:r>
            <a:r>
              <a:rPr lang="en-US" altLang="ja-JP" sz="900" dirty="0"/>
              <a:t>*/</a:t>
            </a:r>
          </a:p>
          <a:p>
            <a:r>
              <a:rPr lang="ja-JP" altLang="en-US" sz="900" dirty="0"/>
              <a:t>    </a:t>
            </a:r>
            <a:r>
              <a:rPr lang="en-US" altLang="ja-JP" sz="900" dirty="0"/>
              <a:t>/*</a:t>
            </a:r>
            <a:r>
              <a:rPr lang="ja-JP" altLang="en-US" sz="900" dirty="0"/>
              <a:t> </a:t>
            </a:r>
            <a:r>
              <a:rPr lang="en-US" altLang="ja-JP" sz="900" dirty="0"/>
              <a:t>psw1</a:t>
            </a:r>
            <a:r>
              <a:rPr lang="ja-JP" altLang="en-US" sz="900" dirty="0"/>
              <a:t>が押されたら</a:t>
            </a:r>
            <a:r>
              <a:rPr lang="en-US" altLang="ja-JP" sz="900" dirty="0"/>
              <a:t>PAUSE</a:t>
            </a:r>
            <a:r>
              <a:rPr lang="ja-JP" altLang="en-US" sz="900" dirty="0"/>
              <a:t>モードへ </a:t>
            </a:r>
            <a:r>
              <a:rPr lang="en-US" altLang="ja-JP" sz="900" dirty="0"/>
              <a:t>*</a:t>
            </a:r>
          </a:p>
          <a:p>
            <a:r>
              <a:rPr lang="en-US" altLang="ja-JP" sz="900" dirty="0"/>
              <a:t>case </a:t>
            </a:r>
            <a:r>
              <a:rPr lang="ja-JP" altLang="en-US" sz="900" dirty="0"/>
              <a:t> </a:t>
            </a:r>
            <a:r>
              <a:rPr lang="en-US" altLang="ja-JP" sz="900" dirty="0"/>
              <a:t>PAUSE</a:t>
            </a:r>
          </a:p>
          <a:p>
            <a:r>
              <a:rPr lang="ja-JP" altLang="en-US" sz="900" dirty="0"/>
              <a:t>    </a:t>
            </a:r>
            <a:r>
              <a:rPr lang="en-US" altLang="ja-JP" sz="900" dirty="0"/>
              <a:t>/*</a:t>
            </a:r>
            <a:r>
              <a:rPr lang="ja-JP" altLang="en-US" sz="900" dirty="0"/>
              <a:t> </a:t>
            </a:r>
            <a:r>
              <a:rPr lang="en-US" altLang="ja-JP" sz="900" dirty="0"/>
              <a:t>psw1</a:t>
            </a:r>
            <a:r>
              <a:rPr lang="ja-JP" altLang="en-US" sz="900" dirty="0"/>
              <a:t>が押されると</a:t>
            </a:r>
            <a:r>
              <a:rPr lang="en-US" altLang="ja-JP" sz="900" dirty="0"/>
              <a:t>PLAY</a:t>
            </a:r>
            <a:r>
              <a:rPr lang="ja-JP" altLang="en-US" sz="900" dirty="0"/>
              <a:t>モードへ </a:t>
            </a:r>
            <a:r>
              <a:rPr lang="en-US" altLang="ja-JP" sz="900" dirty="0"/>
              <a:t>*/</a:t>
            </a:r>
          </a:p>
          <a:p>
            <a:r>
              <a:rPr lang="ja-JP" altLang="en-US" sz="900" dirty="0"/>
              <a:t>    </a:t>
            </a:r>
            <a:r>
              <a:rPr lang="en-US" altLang="ja-JP" sz="900" dirty="0"/>
              <a:t>/*</a:t>
            </a:r>
            <a:r>
              <a:rPr lang="ja-JP" altLang="en-US" sz="900" dirty="0"/>
              <a:t> </a:t>
            </a:r>
            <a:r>
              <a:rPr lang="en-US" altLang="ja-JP" sz="900" dirty="0"/>
              <a:t>psw2</a:t>
            </a:r>
            <a:r>
              <a:rPr lang="ja-JP" altLang="en-US" sz="900" dirty="0"/>
              <a:t>が押されると</a:t>
            </a:r>
            <a:r>
              <a:rPr lang="en-US" altLang="ja-JP" sz="900" dirty="0"/>
              <a:t>STOP</a:t>
            </a:r>
            <a:r>
              <a:rPr lang="ja-JP" altLang="en-US" sz="900" dirty="0"/>
              <a:t>モードへ </a:t>
            </a:r>
            <a:r>
              <a:rPr lang="en-US" altLang="ja-JP" sz="900" dirty="0"/>
              <a:t>*/</a:t>
            </a:r>
          </a:p>
          <a:p>
            <a:r>
              <a:rPr lang="en-US" altLang="ja-JP" sz="900" dirty="0"/>
              <a:t>case </a:t>
            </a:r>
            <a:r>
              <a:rPr lang="ja-JP" altLang="en-US" sz="900" dirty="0"/>
              <a:t> </a:t>
            </a:r>
            <a:r>
              <a:rPr lang="en-US" altLang="ja-JP" sz="900" dirty="0"/>
              <a:t>STOP</a:t>
            </a:r>
          </a:p>
          <a:p>
            <a:r>
              <a:rPr lang="ja-JP" altLang="en-US" sz="900" dirty="0"/>
              <a:t>    </a:t>
            </a:r>
            <a:r>
              <a:rPr lang="en-US" altLang="ja-JP" sz="900" dirty="0"/>
              <a:t>/*</a:t>
            </a:r>
            <a:r>
              <a:rPr lang="ja-JP" altLang="en-US" sz="900" dirty="0"/>
              <a:t> 再生中の曲名等表示 *</a:t>
            </a:r>
            <a:r>
              <a:rPr lang="en-US" altLang="ja-JP" sz="900" dirty="0"/>
              <a:t>/</a:t>
            </a:r>
          </a:p>
          <a:p>
            <a:r>
              <a:rPr lang="ja-JP" altLang="en-US" sz="900" dirty="0"/>
              <a:t>     </a:t>
            </a:r>
            <a:r>
              <a:rPr lang="en-US" altLang="ja-JP" sz="900" dirty="0"/>
              <a:t>/*</a:t>
            </a:r>
            <a:r>
              <a:rPr lang="ja-JP" altLang="en-US" sz="900" dirty="0"/>
              <a:t> タイマカウンター停止，リセット *</a:t>
            </a:r>
            <a:r>
              <a:rPr lang="en-US" altLang="ja-JP" sz="900" dirty="0"/>
              <a:t>/</a:t>
            </a:r>
          </a:p>
          <a:p>
            <a:r>
              <a:rPr lang="ja-JP" altLang="en-US" sz="900" dirty="0"/>
              <a:t>     </a:t>
            </a:r>
            <a:r>
              <a:rPr lang="en-US" altLang="ja-JP" sz="900" dirty="0"/>
              <a:t>/*</a:t>
            </a:r>
            <a:r>
              <a:rPr lang="ja-JP" altLang="en-US" sz="900" dirty="0"/>
              <a:t> </a:t>
            </a:r>
            <a:r>
              <a:rPr lang="en-US" altLang="ja-JP" sz="900" dirty="0"/>
              <a:t>JOY</a:t>
            </a:r>
            <a:r>
              <a:rPr lang="ja-JP" altLang="en-US" sz="900" dirty="0"/>
              <a:t>値変更に対する処理 *</a:t>
            </a:r>
            <a:r>
              <a:rPr lang="en-US" altLang="ja-JP" sz="900" dirty="0"/>
              <a:t>/</a:t>
            </a:r>
          </a:p>
          <a:p>
            <a:r>
              <a:rPr lang="ja-JP" altLang="en-US" sz="900" dirty="0"/>
              <a:t>     </a:t>
            </a:r>
            <a:r>
              <a:rPr lang="en-US" altLang="ja-JP" sz="900" dirty="0"/>
              <a:t>/*</a:t>
            </a:r>
            <a:r>
              <a:rPr lang="ja-JP" altLang="en-US" sz="900" dirty="0"/>
              <a:t> </a:t>
            </a:r>
            <a:r>
              <a:rPr lang="en-US" altLang="ja-JP" sz="900" dirty="0"/>
              <a:t>STANDBY</a:t>
            </a:r>
            <a:r>
              <a:rPr lang="ja-JP" altLang="en-US" sz="900" dirty="0"/>
              <a:t> モードへ </a:t>
            </a:r>
            <a:r>
              <a:rPr lang="en-US" altLang="ja-JP" sz="900" dirty="0"/>
              <a:t>*/</a:t>
            </a:r>
            <a:endParaRPr lang="ja-JP" altLang="en-US" sz="900" dirty="0"/>
          </a:p>
        </p:txBody>
      </p:sp>
      <p:sp>
        <p:nvSpPr>
          <p:cNvPr id="119" name="正方形/長方形 118"/>
          <p:cNvSpPr/>
          <p:nvPr/>
        </p:nvSpPr>
        <p:spPr>
          <a:xfrm>
            <a:off x="4916594" y="2087744"/>
            <a:ext cx="4116031" cy="29779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20" name="テキスト ボックス 119"/>
          <p:cNvSpPr txBox="1"/>
          <p:nvPr/>
        </p:nvSpPr>
        <p:spPr>
          <a:xfrm>
            <a:off x="4916595" y="2100890"/>
            <a:ext cx="3709275" cy="276993"/>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TSK_MGR</a:t>
            </a:r>
            <a:r>
              <a:rPr lang="ja-JP" altLang="en-US" sz="1200" dirty="0"/>
              <a:t> ： </a:t>
            </a:r>
            <a:r>
              <a:rPr lang="en-US" altLang="ja-JP" sz="1200" dirty="0"/>
              <a:t>mgr()</a:t>
            </a:r>
            <a:r>
              <a:rPr lang="ja-JP" altLang="en-US" sz="1200" dirty="0"/>
              <a:t> </a:t>
            </a:r>
            <a:r>
              <a:rPr lang="ja-JP" altLang="en-US" sz="1200" dirty="0" smtClean="0"/>
              <a:t>：</a:t>
            </a:r>
            <a:r>
              <a:rPr lang="en-US" altLang="ja-JP" sz="1200" dirty="0" smtClean="0"/>
              <a:t>PLAY</a:t>
            </a:r>
            <a:r>
              <a:rPr lang="ja-JP" altLang="en-US" sz="1200" dirty="0" smtClean="0"/>
              <a:t> </a:t>
            </a:r>
            <a:r>
              <a:rPr lang="ja-JP" altLang="en-US" sz="1200" dirty="0"/>
              <a:t>全体のモード管理 </a:t>
            </a:r>
            <a:r>
              <a:rPr lang="en-US" altLang="ja-JP" sz="1200" dirty="0"/>
              <a:t>】</a:t>
            </a:r>
            <a:endParaRPr lang="ja-JP" altLang="en-US" sz="1200" dirty="0"/>
          </a:p>
        </p:txBody>
      </p:sp>
      <p:sp>
        <p:nvSpPr>
          <p:cNvPr id="185" name="テキスト ボックス 184"/>
          <p:cNvSpPr txBox="1"/>
          <p:nvPr/>
        </p:nvSpPr>
        <p:spPr>
          <a:xfrm>
            <a:off x="8428683" y="2140902"/>
            <a:ext cx="497242" cy="261604"/>
          </a:xfrm>
          <a:prstGeom prst="rect">
            <a:avLst/>
          </a:prstGeom>
          <a:noFill/>
          <a:ln w="31750">
            <a:solidFill>
              <a:srgbClr val="FF0066"/>
            </a:solidFill>
          </a:ln>
        </p:spPr>
        <p:txBody>
          <a:bodyPr wrap="none" lIns="91435" tIns="45717" rIns="91435" bIns="45717" rtlCol="0">
            <a:spAutoFit/>
          </a:bodyPr>
          <a:lstStyle/>
          <a:p>
            <a:r>
              <a:rPr lang="en-US" altLang="ja-JP" sz="1100" dirty="0"/>
              <a:t>Pri</a:t>
            </a:r>
            <a:r>
              <a:rPr lang="ja-JP" altLang="en-US" sz="1100" dirty="0"/>
              <a:t> </a:t>
            </a:r>
            <a:r>
              <a:rPr lang="en-US" altLang="ja-JP" sz="1100" dirty="0"/>
              <a:t>3</a:t>
            </a:r>
            <a:endParaRPr lang="ja-JP" altLang="en-US" sz="1100" dirty="0"/>
          </a:p>
        </p:txBody>
      </p:sp>
      <p:grpSp>
        <p:nvGrpSpPr>
          <p:cNvPr id="23" name="グループ化 22"/>
          <p:cNvGrpSpPr/>
          <p:nvPr/>
        </p:nvGrpSpPr>
        <p:grpSpPr>
          <a:xfrm>
            <a:off x="4551487" y="5254887"/>
            <a:ext cx="4676334" cy="1748858"/>
            <a:chOff x="4860033" y="5201096"/>
            <a:chExt cx="4311226" cy="1748858"/>
          </a:xfrm>
        </p:grpSpPr>
        <p:sp>
          <p:nvSpPr>
            <p:cNvPr id="19" name="正方形/長方形 18"/>
            <p:cNvSpPr/>
            <p:nvPr/>
          </p:nvSpPr>
          <p:spPr>
            <a:xfrm>
              <a:off x="4860033" y="5201096"/>
              <a:ext cx="4116029" cy="1440361"/>
            </a:xfrm>
            <a:prstGeom prst="rect">
              <a:avLst/>
            </a:prstGeom>
            <a:solidFill>
              <a:srgbClr val="CCFFCC"/>
            </a:solidFill>
            <a:ln w="1905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8" name="テキスト ボックス 157"/>
            <p:cNvSpPr txBox="1"/>
            <p:nvPr/>
          </p:nvSpPr>
          <p:spPr>
            <a:xfrm>
              <a:off x="5607415" y="5318738"/>
              <a:ext cx="3357073" cy="1631216"/>
            </a:xfrm>
            <a:prstGeom prst="rect">
              <a:avLst/>
            </a:prstGeom>
            <a:noFill/>
            <a:ln w="19050">
              <a:noFill/>
              <a:prstDash val="sysDash"/>
            </a:ln>
          </p:spPr>
          <p:txBody>
            <a:bodyPr wrap="square" rtlCol="0">
              <a:spAutoFit/>
            </a:bodyPr>
            <a:lstStyle/>
            <a:p>
              <a:endParaRPr lang="en-US" altLang="ja-JP" sz="1000" dirty="0"/>
            </a:p>
            <a:p>
              <a:r>
                <a:rPr lang="en-US" altLang="ja-JP" sz="1000" dirty="0"/>
                <a:t>【psw1】</a:t>
              </a:r>
            </a:p>
            <a:p>
              <a:r>
                <a:rPr lang="ja-JP" altLang="en-US" sz="1000" dirty="0"/>
                <a:t> ・ </a:t>
              </a:r>
              <a:r>
                <a:rPr lang="en-US" altLang="ja-JP" sz="1000" dirty="0"/>
                <a:t>STANDBY</a:t>
              </a:r>
              <a:r>
                <a:rPr lang="ja-JP" altLang="en-US" sz="1000" dirty="0"/>
                <a:t> </a:t>
              </a:r>
              <a:r>
                <a:rPr lang="en-US" altLang="ja-JP" sz="1000" dirty="0"/>
                <a:t>&amp;</a:t>
              </a:r>
              <a:r>
                <a:rPr lang="ja-JP" altLang="en-US" sz="1000" dirty="0"/>
                <a:t> </a:t>
              </a:r>
              <a:r>
                <a:rPr lang="en-US" altLang="ja-JP" sz="1000" dirty="0"/>
                <a:t>REPLAY</a:t>
              </a:r>
              <a:r>
                <a:rPr lang="ja-JP" altLang="en-US" sz="1000" dirty="0"/>
                <a:t>  → </a:t>
              </a:r>
              <a:r>
                <a:rPr lang="en-US" altLang="ja-JP" sz="1000" dirty="0"/>
                <a:t>START</a:t>
              </a:r>
              <a:r>
                <a:rPr lang="ja-JP" altLang="en-US" sz="1000" dirty="0"/>
                <a:t> モードへ </a:t>
              </a:r>
              <a:endParaRPr lang="en-US" altLang="ja-JP" sz="1000" dirty="0"/>
            </a:p>
            <a:p>
              <a:r>
                <a:rPr lang="ja-JP" altLang="en-US" sz="1000" dirty="0"/>
                <a:t> ・ </a:t>
              </a:r>
              <a:r>
                <a:rPr lang="en-US" altLang="ja-JP" sz="1000" dirty="0"/>
                <a:t>PLAY</a:t>
              </a:r>
              <a:r>
                <a:rPr lang="ja-JP" altLang="en-US" sz="1000" dirty="0"/>
                <a:t> </a:t>
              </a:r>
              <a:r>
                <a:rPr lang="en-US" altLang="ja-JP" sz="1000" dirty="0"/>
                <a:t>&amp;</a:t>
              </a:r>
              <a:r>
                <a:rPr lang="ja-JP" altLang="en-US" sz="1000" dirty="0"/>
                <a:t> ！</a:t>
              </a:r>
              <a:r>
                <a:rPr lang="en-US" altLang="ja-JP" sz="1000" dirty="0"/>
                <a:t>REPLAY</a:t>
              </a:r>
              <a:r>
                <a:rPr lang="ja-JP" altLang="en-US" sz="1000" dirty="0"/>
                <a:t> → （</a:t>
              </a:r>
              <a:r>
                <a:rPr lang="en-US" altLang="ja-JP" sz="1000" dirty="0"/>
                <a:t>PLAY</a:t>
              </a:r>
              <a:r>
                <a:rPr lang="ja-JP" altLang="en-US" sz="1000" dirty="0"/>
                <a:t> モードから）</a:t>
              </a:r>
              <a:r>
                <a:rPr lang="en-US" altLang="ja-JP" sz="1000" dirty="0"/>
                <a:t>PAUSE</a:t>
              </a:r>
              <a:r>
                <a:rPr lang="ja-JP" altLang="en-US" sz="1000" dirty="0"/>
                <a:t> モードへ</a:t>
              </a:r>
              <a:endParaRPr lang="en-US" altLang="ja-JP" sz="1000" dirty="0"/>
            </a:p>
            <a:p>
              <a:r>
                <a:rPr lang="ja-JP" altLang="en-US" sz="1000" dirty="0"/>
                <a:t> ・ </a:t>
              </a:r>
              <a:r>
                <a:rPr lang="en-US" altLang="ja-JP" sz="1000" dirty="0"/>
                <a:t>PLAY</a:t>
              </a:r>
              <a:r>
                <a:rPr lang="ja-JP" altLang="en-US" sz="1000" dirty="0"/>
                <a:t> </a:t>
              </a:r>
              <a:r>
                <a:rPr lang="en-US" altLang="ja-JP" sz="1000" dirty="0"/>
                <a:t>&amp;</a:t>
              </a:r>
              <a:r>
                <a:rPr lang="ja-JP" altLang="en-US" sz="1000" dirty="0"/>
                <a:t> </a:t>
              </a:r>
              <a:r>
                <a:rPr lang="en-US" altLang="ja-JP" sz="1000" dirty="0"/>
                <a:t>REPEAT</a:t>
              </a:r>
              <a:r>
                <a:rPr lang="ja-JP" altLang="en-US" sz="1000" dirty="0"/>
                <a:t> → （</a:t>
              </a:r>
              <a:r>
                <a:rPr lang="en-US" altLang="ja-JP" sz="1000" dirty="0"/>
                <a:t>PAUSE</a:t>
              </a:r>
              <a:r>
                <a:rPr lang="ja-JP" altLang="en-US" sz="1000" dirty="0"/>
                <a:t> モードから）</a:t>
              </a:r>
              <a:r>
                <a:rPr lang="en-US" altLang="ja-JP" sz="1000" dirty="0"/>
                <a:t>PLAY</a:t>
              </a:r>
              <a:r>
                <a:rPr lang="ja-JP" altLang="en-US" sz="1000" dirty="0"/>
                <a:t> モードへ</a:t>
              </a:r>
              <a:endParaRPr lang="en-US" altLang="ja-JP" sz="1000" dirty="0"/>
            </a:p>
            <a:p>
              <a:r>
                <a:rPr lang="ja-JP" altLang="en-US" sz="1000" dirty="0"/>
                <a:t> </a:t>
              </a:r>
              <a:r>
                <a:rPr lang="en-US" altLang="ja-JP" sz="1000" dirty="0"/>
                <a:t>【pws2】</a:t>
              </a:r>
            </a:p>
            <a:p>
              <a:r>
                <a:rPr lang="ja-JP" altLang="en-US" sz="1000" dirty="0"/>
                <a:t> ・ </a:t>
              </a:r>
              <a:r>
                <a:rPr lang="en-US" altLang="ja-JP" sz="1000" dirty="0"/>
                <a:t>psw2</a:t>
              </a:r>
              <a:r>
                <a:rPr lang="ja-JP" altLang="en-US" sz="1000" dirty="0"/>
                <a:t> が押されると再生中だろうと，一時停止中であろうと</a:t>
              </a:r>
              <a:endParaRPr lang="en-US" altLang="ja-JP" sz="1000" dirty="0"/>
            </a:p>
            <a:p>
              <a:r>
                <a:rPr lang="ja-JP" altLang="en-US" sz="1000" dirty="0"/>
                <a:t>    </a:t>
              </a:r>
              <a:r>
                <a:rPr lang="en-US" altLang="ja-JP" sz="1000" dirty="0"/>
                <a:t>STOP</a:t>
              </a:r>
              <a:r>
                <a:rPr lang="ja-JP" altLang="en-US" sz="1000" dirty="0"/>
                <a:t> モードへ</a:t>
              </a:r>
              <a:endParaRPr lang="en-US" altLang="ja-JP" sz="1000" dirty="0"/>
            </a:p>
          </p:txBody>
        </p:sp>
        <p:grpSp>
          <p:nvGrpSpPr>
            <p:cNvPr id="229" name="グループ化 228"/>
            <p:cNvGrpSpPr/>
            <p:nvPr/>
          </p:nvGrpSpPr>
          <p:grpSpPr>
            <a:xfrm>
              <a:off x="4900650" y="5952079"/>
              <a:ext cx="737281" cy="526417"/>
              <a:chOff x="4224247" y="5916346"/>
              <a:chExt cx="635784" cy="474771"/>
            </a:xfrm>
          </p:grpSpPr>
          <p:sp>
            <p:nvSpPr>
              <p:cNvPr id="99" name="円/楕円 98"/>
              <p:cNvSpPr/>
              <p:nvPr/>
            </p:nvSpPr>
            <p:spPr>
              <a:xfrm>
                <a:off x="4360486" y="6241189"/>
                <a:ext cx="136239" cy="1499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円/楕円 99"/>
              <p:cNvSpPr/>
              <p:nvPr/>
            </p:nvSpPr>
            <p:spPr>
              <a:xfrm>
                <a:off x="4587552" y="6241189"/>
                <a:ext cx="136239" cy="1499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p:nvSpPr>
            <p:spPr>
              <a:xfrm>
                <a:off x="4337780" y="5916346"/>
                <a:ext cx="408718" cy="449783"/>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楕円 101"/>
              <p:cNvSpPr/>
              <p:nvPr/>
            </p:nvSpPr>
            <p:spPr>
              <a:xfrm>
                <a:off x="4383193" y="6016298"/>
                <a:ext cx="136239" cy="1499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円/楕円 102"/>
              <p:cNvSpPr/>
              <p:nvPr/>
            </p:nvSpPr>
            <p:spPr>
              <a:xfrm>
                <a:off x="4542139" y="6016298"/>
                <a:ext cx="136239" cy="1499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円/楕円 103"/>
              <p:cNvSpPr/>
              <p:nvPr/>
            </p:nvSpPr>
            <p:spPr>
              <a:xfrm>
                <a:off x="4451313" y="6066274"/>
                <a:ext cx="45413" cy="499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円/楕円 104"/>
              <p:cNvSpPr/>
              <p:nvPr/>
            </p:nvSpPr>
            <p:spPr>
              <a:xfrm>
                <a:off x="4610259" y="6066274"/>
                <a:ext cx="45413" cy="499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円弧 105"/>
              <p:cNvSpPr/>
              <p:nvPr/>
            </p:nvSpPr>
            <p:spPr>
              <a:xfrm rot="16501385">
                <a:off x="4255022" y="6131556"/>
                <a:ext cx="174916" cy="15894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7" name="円弧 106"/>
              <p:cNvSpPr/>
              <p:nvPr/>
            </p:nvSpPr>
            <p:spPr>
              <a:xfrm rot="5607988">
                <a:off x="4665734" y="5979435"/>
                <a:ext cx="174916" cy="15894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8" name="円/楕円 107"/>
              <p:cNvSpPr/>
              <p:nvPr/>
            </p:nvSpPr>
            <p:spPr>
              <a:xfrm>
                <a:off x="4791911" y="6016298"/>
                <a:ext cx="68120" cy="749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円/楕円 108"/>
              <p:cNvSpPr/>
              <p:nvPr/>
            </p:nvSpPr>
            <p:spPr>
              <a:xfrm>
                <a:off x="4224247" y="6191213"/>
                <a:ext cx="68120" cy="749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9" name="テキスト ボックス 238"/>
            <p:cNvSpPr txBox="1"/>
            <p:nvPr/>
          </p:nvSpPr>
          <p:spPr>
            <a:xfrm>
              <a:off x="4878759" y="5238453"/>
              <a:ext cx="4292500" cy="276999"/>
            </a:xfrm>
            <a:prstGeom prst="rect">
              <a:avLst/>
            </a:prstGeom>
            <a:noFill/>
          </p:spPr>
          <p:txBody>
            <a:bodyPr wrap="square" rtlCol="0">
              <a:spAutoFit/>
            </a:bodyPr>
            <a:lstStyle/>
            <a:p>
              <a:r>
                <a:rPr lang="en-US" altLang="ja-JP" sz="1200" dirty="0"/>
                <a:t>【</a:t>
              </a:r>
              <a:r>
                <a:rPr lang="ja-JP" altLang="en-US" sz="1200" dirty="0"/>
                <a:t> </a:t>
              </a:r>
              <a:r>
                <a:rPr lang="en-US" altLang="ja-JP" sz="1200" dirty="0"/>
                <a:t>INTERRUPT</a:t>
              </a:r>
              <a:r>
                <a:rPr lang="ja-JP" altLang="en-US" sz="1200" dirty="0"/>
                <a:t>  ： </a:t>
              </a:r>
              <a:r>
                <a:rPr lang="en-US" altLang="ja-JP" sz="1200" dirty="0"/>
                <a:t>psw()</a:t>
              </a:r>
              <a:r>
                <a:rPr lang="ja-JP" altLang="en-US" sz="1200" dirty="0"/>
                <a:t> ： </a:t>
              </a:r>
              <a:r>
                <a:rPr lang="en-US" altLang="ja-JP" sz="1200" dirty="0"/>
                <a:t>PSW1</a:t>
              </a:r>
              <a:r>
                <a:rPr lang="ja-JP" altLang="en-US" sz="1200" dirty="0"/>
                <a:t>， </a:t>
              </a:r>
              <a:r>
                <a:rPr lang="en-US" altLang="ja-JP" sz="1200" dirty="0"/>
                <a:t>PSW2</a:t>
              </a:r>
              <a:r>
                <a:rPr lang="ja-JP" altLang="en-US" sz="1200" dirty="0"/>
                <a:t>押下の状態管理 </a:t>
              </a:r>
              <a:r>
                <a:rPr lang="en-US" altLang="ja-JP" sz="1200" dirty="0"/>
                <a:t>】</a:t>
              </a:r>
              <a:endParaRPr lang="ja-JP" altLang="en-US" sz="1200" dirty="0"/>
            </a:p>
          </p:txBody>
        </p:sp>
      </p:grpSp>
      <p:sp>
        <p:nvSpPr>
          <p:cNvPr id="124" name="正方形/長方形 123"/>
          <p:cNvSpPr/>
          <p:nvPr/>
        </p:nvSpPr>
        <p:spPr>
          <a:xfrm>
            <a:off x="134034" y="218844"/>
            <a:ext cx="3081748" cy="2115404"/>
          </a:xfrm>
          <a:prstGeom prst="rect">
            <a:avLst/>
          </a:prstGeom>
          <a:solidFill>
            <a:srgbClr val="FFFFCC"/>
          </a:solidFill>
          <a:ln w="19050">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135" name="テキスト ボックス 134"/>
          <p:cNvSpPr txBox="1"/>
          <p:nvPr/>
        </p:nvSpPr>
        <p:spPr>
          <a:xfrm>
            <a:off x="589445" y="404664"/>
            <a:ext cx="2004189" cy="261604"/>
          </a:xfrm>
          <a:prstGeom prst="rect">
            <a:avLst/>
          </a:prstGeom>
          <a:noFill/>
        </p:spPr>
        <p:txBody>
          <a:bodyPr wrap="square" lIns="91435" tIns="45717" rIns="91435" bIns="45717" rtlCol="0">
            <a:spAutoFit/>
          </a:bodyPr>
          <a:lstStyle/>
          <a:p>
            <a:r>
              <a:rPr lang="en-US" altLang="ja-JP" sz="1100" dirty="0"/>
              <a:t>【</a:t>
            </a:r>
            <a:r>
              <a:rPr lang="ja-JP" altLang="en-US" sz="1100" dirty="0"/>
              <a:t> </a:t>
            </a:r>
            <a:r>
              <a:rPr lang="en-US" altLang="ja-JP" sz="1100" dirty="0"/>
              <a:t>CYC_JOY</a:t>
            </a:r>
            <a:r>
              <a:rPr lang="ja-JP" altLang="en-US" sz="1100" dirty="0" smtClean="0"/>
              <a:t>：</a:t>
            </a:r>
            <a:r>
              <a:rPr lang="en-US" altLang="ja-JP" sz="1100" dirty="0" smtClean="0"/>
              <a:t>joy_check</a:t>
            </a:r>
            <a:r>
              <a:rPr lang="en-US" altLang="ja-JP" sz="1100" dirty="0"/>
              <a:t>()</a:t>
            </a:r>
            <a:r>
              <a:rPr lang="ja-JP" altLang="en-US" sz="1100" dirty="0"/>
              <a:t> </a:t>
            </a:r>
            <a:r>
              <a:rPr lang="en-US" altLang="ja-JP" sz="1100" dirty="0"/>
              <a:t>】</a:t>
            </a:r>
            <a:endParaRPr lang="ja-JP" altLang="en-US" sz="1100" dirty="0"/>
          </a:p>
        </p:txBody>
      </p:sp>
      <p:sp>
        <p:nvSpPr>
          <p:cNvPr id="184" name="テキスト ボックス 183"/>
          <p:cNvSpPr txBox="1"/>
          <p:nvPr/>
        </p:nvSpPr>
        <p:spPr>
          <a:xfrm>
            <a:off x="135785" y="641283"/>
            <a:ext cx="2807946" cy="654798"/>
          </a:xfrm>
          <a:prstGeom prst="rect">
            <a:avLst/>
          </a:prstGeom>
          <a:noFill/>
        </p:spPr>
        <p:txBody>
          <a:bodyPr wrap="none" lIns="91435" tIns="45717" rIns="91435" bIns="45717" rtlCol="0">
            <a:spAutoFit/>
          </a:bodyPr>
          <a:lstStyle/>
          <a:p>
            <a:r>
              <a:rPr lang="en-US" altLang="ja-JP" sz="900" dirty="0"/>
              <a:t>STANDBY</a:t>
            </a:r>
            <a:r>
              <a:rPr lang="ja-JP" altLang="en-US" sz="900" dirty="0"/>
              <a:t> モード時のみ，</a:t>
            </a:r>
            <a:endParaRPr lang="en-US" altLang="ja-JP" sz="900" dirty="0"/>
          </a:p>
          <a:p>
            <a:r>
              <a:rPr lang="en-US" altLang="ja-JP" sz="900" dirty="0"/>
              <a:t>JSK</a:t>
            </a:r>
            <a:r>
              <a:rPr lang="ja-JP" altLang="en-US" sz="900" dirty="0"/>
              <a:t> の値を読み取り，変化に対応する．</a:t>
            </a:r>
            <a:endParaRPr lang="en-US" altLang="ja-JP" sz="900" dirty="0"/>
          </a:p>
          <a:p>
            <a:r>
              <a:rPr lang="ja-JP" altLang="en-US" sz="900" dirty="0"/>
              <a:t>ここでは，</a:t>
            </a:r>
            <a:r>
              <a:rPr lang="en-US" altLang="ja-JP" sz="900" dirty="0"/>
              <a:t>PLAY</a:t>
            </a:r>
            <a:r>
              <a:rPr lang="ja-JP" altLang="en-US" sz="900" dirty="0"/>
              <a:t> モードに遷移した時，</a:t>
            </a:r>
            <a:r>
              <a:rPr lang="en-US" altLang="ja-JP" sz="900" dirty="0"/>
              <a:t>CYC_JOY</a:t>
            </a:r>
            <a:r>
              <a:rPr lang="ja-JP" altLang="en-US" sz="900" dirty="0"/>
              <a:t> を </a:t>
            </a:r>
            <a:r>
              <a:rPr lang="en-US" altLang="ja-JP" sz="900" dirty="0"/>
              <a:t>stp</a:t>
            </a:r>
          </a:p>
          <a:p>
            <a:r>
              <a:rPr lang="en-US" altLang="ja-JP" sz="900" dirty="0"/>
              <a:t>STOP</a:t>
            </a:r>
            <a:r>
              <a:rPr lang="ja-JP" altLang="en-US" sz="900" dirty="0"/>
              <a:t> モードに遷移した時，</a:t>
            </a:r>
            <a:r>
              <a:rPr lang="en-US" altLang="ja-JP" sz="900" dirty="0"/>
              <a:t>sta</a:t>
            </a:r>
            <a:r>
              <a:rPr lang="ja-JP" altLang="en-US" sz="900" dirty="0"/>
              <a:t> している．</a:t>
            </a:r>
            <a:endParaRPr lang="en-US" altLang="ja-JP" sz="900" dirty="0"/>
          </a:p>
        </p:txBody>
      </p:sp>
      <p:grpSp>
        <p:nvGrpSpPr>
          <p:cNvPr id="224" name="グループ化 223"/>
          <p:cNvGrpSpPr/>
          <p:nvPr/>
        </p:nvGrpSpPr>
        <p:grpSpPr>
          <a:xfrm>
            <a:off x="2455288" y="264057"/>
            <a:ext cx="676553" cy="585360"/>
            <a:chOff x="200935" y="1201287"/>
            <a:chExt cx="749109" cy="662212"/>
          </a:xfrm>
        </p:grpSpPr>
        <p:grpSp>
          <p:nvGrpSpPr>
            <p:cNvPr id="251" name="グループ化 250"/>
            <p:cNvGrpSpPr/>
            <p:nvPr/>
          </p:nvGrpSpPr>
          <p:grpSpPr>
            <a:xfrm>
              <a:off x="200935" y="1399496"/>
              <a:ext cx="749109" cy="464003"/>
              <a:chOff x="5000628" y="2714620"/>
              <a:chExt cx="2000264" cy="1357322"/>
            </a:xfrm>
          </p:grpSpPr>
          <p:sp>
            <p:nvSpPr>
              <p:cNvPr id="252" name="円/楕円 251"/>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3" name="円/楕円 252"/>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4" name="円/楕円 253"/>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5" name="円/楕円 254"/>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円/楕円 255"/>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7" name="円/楕円 256"/>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8" name="円/楕円 257"/>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9" name="円弧 258"/>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0" name="円弧 259"/>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1" name="円/楕円 260"/>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2" name="円/楕円 261"/>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3" name="環状矢印 262"/>
            <p:cNvSpPr/>
            <p:nvPr/>
          </p:nvSpPr>
          <p:spPr>
            <a:xfrm rot="19754913">
              <a:off x="242850" y="1201287"/>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sp>
        <p:nvSpPr>
          <p:cNvPr id="50" name="テキスト ボックス 49"/>
          <p:cNvSpPr txBox="1"/>
          <p:nvPr/>
        </p:nvSpPr>
        <p:spPr>
          <a:xfrm>
            <a:off x="88651" y="184730"/>
            <a:ext cx="833873" cy="307771"/>
          </a:xfrm>
          <a:prstGeom prst="rect">
            <a:avLst/>
          </a:prstGeom>
          <a:noFill/>
          <a:ln w="31750">
            <a:noFill/>
          </a:ln>
        </p:spPr>
        <p:txBody>
          <a:bodyPr wrap="none" lIns="91435" tIns="45717" rIns="91435" bIns="45717" rtlCol="0">
            <a:spAutoFit/>
          </a:bodyPr>
          <a:lstStyle/>
          <a:p>
            <a:r>
              <a:rPr lang="en-US" altLang="ja-JP" sz="1400" b="1" dirty="0">
                <a:solidFill>
                  <a:schemeClr val="accent6">
                    <a:lumMod val="75000"/>
                  </a:schemeClr>
                </a:solidFill>
              </a:rPr>
              <a:t>100ms</a:t>
            </a:r>
            <a:endParaRPr lang="ja-JP" altLang="en-US" sz="1400" b="1" dirty="0">
              <a:solidFill>
                <a:schemeClr val="accent6">
                  <a:lumMod val="75000"/>
                </a:schemeClr>
              </a:solidFill>
            </a:endParaRPr>
          </a:p>
        </p:txBody>
      </p:sp>
      <p:grpSp>
        <p:nvGrpSpPr>
          <p:cNvPr id="226" name="グループ化 225"/>
          <p:cNvGrpSpPr/>
          <p:nvPr/>
        </p:nvGrpSpPr>
        <p:grpSpPr>
          <a:xfrm>
            <a:off x="107505" y="4159685"/>
            <a:ext cx="3417457" cy="929696"/>
            <a:chOff x="207929" y="3356992"/>
            <a:chExt cx="3417457" cy="929696"/>
          </a:xfrm>
        </p:grpSpPr>
        <p:sp>
          <p:nvSpPr>
            <p:cNvPr id="173" name="テキスト ボックス 172"/>
            <p:cNvSpPr txBox="1"/>
            <p:nvPr/>
          </p:nvSpPr>
          <p:spPr>
            <a:xfrm>
              <a:off x="215664" y="3356992"/>
              <a:ext cx="2604687" cy="276999"/>
            </a:xfrm>
            <a:prstGeom prst="rect">
              <a:avLst/>
            </a:prstGeom>
            <a:noFill/>
          </p:spPr>
          <p:txBody>
            <a:bodyPr wrap="none" rtlCol="0">
              <a:spAutoFit/>
            </a:bodyPr>
            <a:lstStyle/>
            <a:p>
              <a:r>
                <a:rPr lang="en-US" altLang="ja-JP" sz="1200" dirty="0"/>
                <a:t>【</a:t>
              </a:r>
              <a:r>
                <a:rPr lang="ja-JP" altLang="en-US" sz="1200" dirty="0"/>
                <a:t> </a:t>
              </a:r>
              <a:r>
                <a:rPr lang="en-US" altLang="ja-JP" sz="1200" dirty="0"/>
                <a:t>TSK_LCD_DISP</a:t>
              </a:r>
              <a:r>
                <a:rPr lang="ja-JP" altLang="en-US" sz="1200" dirty="0"/>
                <a:t> ： </a:t>
              </a:r>
              <a:r>
                <a:rPr lang="en-US" altLang="ja-JP" sz="1200" dirty="0"/>
                <a:t>lcd_disp()</a:t>
              </a:r>
              <a:r>
                <a:rPr lang="ja-JP" altLang="en-US" sz="1200" dirty="0"/>
                <a:t> </a:t>
              </a:r>
              <a:r>
                <a:rPr lang="en-US" altLang="ja-JP" sz="1200" dirty="0"/>
                <a:t>】</a:t>
              </a:r>
              <a:endParaRPr lang="ja-JP" altLang="en-US" sz="1200" dirty="0"/>
            </a:p>
          </p:txBody>
        </p:sp>
        <p:sp>
          <p:nvSpPr>
            <p:cNvPr id="174" name="正方形/長方形 173"/>
            <p:cNvSpPr/>
            <p:nvPr/>
          </p:nvSpPr>
          <p:spPr>
            <a:xfrm>
              <a:off x="207929" y="3371416"/>
              <a:ext cx="3417457" cy="91527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76" name="テキスト ボックス 175"/>
            <p:cNvSpPr txBox="1"/>
            <p:nvPr/>
          </p:nvSpPr>
          <p:spPr>
            <a:xfrm>
              <a:off x="3053327" y="3419604"/>
              <a:ext cx="497252" cy="261610"/>
            </a:xfrm>
            <a:prstGeom prst="rect">
              <a:avLst/>
            </a:prstGeom>
            <a:noFill/>
            <a:ln w="31750">
              <a:solidFill>
                <a:srgbClr val="FF0066"/>
              </a:solidFill>
            </a:ln>
          </p:spPr>
          <p:txBody>
            <a:bodyPr wrap="none" rtlCol="0">
              <a:spAutoFit/>
            </a:bodyPr>
            <a:lstStyle/>
            <a:p>
              <a:r>
                <a:rPr lang="en-US" altLang="ja-JP" sz="1100" dirty="0"/>
                <a:t>Pri</a:t>
              </a:r>
              <a:r>
                <a:rPr lang="ja-JP" altLang="en-US" sz="1100" dirty="0"/>
                <a:t> </a:t>
              </a:r>
              <a:r>
                <a:rPr lang="en-US" altLang="ja-JP" sz="1100" dirty="0"/>
                <a:t>2</a:t>
              </a:r>
              <a:endParaRPr lang="ja-JP" altLang="en-US" sz="1100" dirty="0"/>
            </a:p>
          </p:txBody>
        </p:sp>
        <p:grpSp>
          <p:nvGrpSpPr>
            <p:cNvPr id="177" name="グループ化 22"/>
            <p:cNvGrpSpPr/>
            <p:nvPr/>
          </p:nvGrpSpPr>
          <p:grpSpPr>
            <a:xfrm>
              <a:off x="345042" y="3659163"/>
              <a:ext cx="601040" cy="498341"/>
              <a:chOff x="4786314" y="1643050"/>
              <a:chExt cx="1857388" cy="1571636"/>
            </a:xfrm>
          </p:grpSpPr>
          <p:sp>
            <p:nvSpPr>
              <p:cNvPr id="178" name="円/楕円 177"/>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9" name="円/楕円 178"/>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0"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84" name="正方形/長方形 283"/>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5" name="正方形/長方形 284"/>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1" name="円/楕円 180"/>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2" name="円/楕円 181"/>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8" name="円/楕円 277"/>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9" name="円/楕円 278"/>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0" name="円弧 279"/>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81" name="円弧 280"/>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82" name="円/楕円 281"/>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3" name="円/楕円 282"/>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87" name="正方形/長方形 286"/>
          <p:cNvSpPr/>
          <p:nvPr/>
        </p:nvSpPr>
        <p:spPr>
          <a:xfrm>
            <a:off x="101503" y="5680957"/>
            <a:ext cx="4038175" cy="1014290"/>
          </a:xfrm>
          <a:prstGeom prst="rect">
            <a:avLst/>
          </a:prstGeom>
          <a:solidFill>
            <a:srgbClr val="FFFFCC"/>
          </a:solidFill>
          <a:ln w="19050">
            <a:solidFill>
              <a:srgbClr val="385D8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288" name="環状矢印 287"/>
          <p:cNvSpPr/>
          <p:nvPr/>
        </p:nvSpPr>
        <p:spPr>
          <a:xfrm rot="19754913">
            <a:off x="944015" y="5979061"/>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solidFill>
                <a:schemeClr val="tx1"/>
              </a:solidFill>
            </a:endParaRPr>
          </a:p>
        </p:txBody>
      </p:sp>
      <p:grpSp>
        <p:nvGrpSpPr>
          <p:cNvPr id="289" name="グループ化 288"/>
          <p:cNvGrpSpPr/>
          <p:nvPr/>
        </p:nvGrpSpPr>
        <p:grpSpPr>
          <a:xfrm>
            <a:off x="877091" y="6178638"/>
            <a:ext cx="749109" cy="464003"/>
            <a:chOff x="5000628" y="2714620"/>
            <a:chExt cx="2000264" cy="1357322"/>
          </a:xfrm>
        </p:grpSpPr>
        <p:sp>
          <p:nvSpPr>
            <p:cNvPr id="294" name="円/楕円 293"/>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5" name="円/楕円 294"/>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6" name="円/楕円 295"/>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7" name="円/楕円 296"/>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8" name="円/楕円 297"/>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9" name="円/楕円 298"/>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0" name="円/楕円 299"/>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1" name="円弧 300"/>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02" name="円弧 301"/>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03" name="円/楕円 302"/>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4" name="円/楕円 303"/>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90" name="テキスト ボックス 289"/>
          <p:cNvSpPr txBox="1"/>
          <p:nvPr/>
        </p:nvSpPr>
        <p:spPr>
          <a:xfrm>
            <a:off x="101520" y="6156857"/>
            <a:ext cx="955701" cy="307771"/>
          </a:xfrm>
          <a:prstGeom prst="rect">
            <a:avLst/>
          </a:prstGeom>
          <a:noFill/>
        </p:spPr>
        <p:txBody>
          <a:bodyPr wrap="none" lIns="91435" tIns="45717" rIns="91435" bIns="45717" rtlCol="0">
            <a:spAutoFit/>
          </a:bodyPr>
          <a:lstStyle/>
          <a:p>
            <a:r>
              <a:rPr lang="en-US" altLang="ja-JP" sz="1400" b="1" dirty="0">
                <a:solidFill>
                  <a:schemeClr val="accent6">
                    <a:lumMod val="75000"/>
                  </a:schemeClr>
                </a:solidFill>
              </a:rPr>
              <a:t>1000ms</a:t>
            </a:r>
            <a:endParaRPr lang="ja-JP" altLang="en-US" sz="1400" b="1" dirty="0">
              <a:solidFill>
                <a:schemeClr val="accent6">
                  <a:lumMod val="75000"/>
                </a:schemeClr>
              </a:solidFill>
            </a:endParaRPr>
          </a:p>
        </p:txBody>
      </p:sp>
      <p:sp>
        <p:nvSpPr>
          <p:cNvPr id="291" name="テキスト ボックス 290"/>
          <p:cNvSpPr txBox="1"/>
          <p:nvPr/>
        </p:nvSpPr>
        <p:spPr>
          <a:xfrm>
            <a:off x="1919940" y="6107034"/>
            <a:ext cx="1983225" cy="461659"/>
          </a:xfrm>
          <a:prstGeom prst="rect">
            <a:avLst/>
          </a:prstGeom>
          <a:noFill/>
        </p:spPr>
        <p:txBody>
          <a:bodyPr wrap="none" lIns="91435" tIns="45717" rIns="91435" bIns="45717" rtlCol="0">
            <a:spAutoFit/>
          </a:bodyPr>
          <a:lstStyle/>
          <a:p>
            <a:r>
              <a:rPr lang="ja-JP" altLang="en-US" sz="800" dirty="0"/>
              <a:t>グローバル変数 </a:t>
            </a:r>
            <a:r>
              <a:rPr lang="en-US" altLang="ja-JP" sz="800" dirty="0"/>
              <a:t>sec</a:t>
            </a:r>
            <a:r>
              <a:rPr lang="ja-JP" altLang="en-US" sz="800" dirty="0"/>
              <a:t> を インクリメント</a:t>
            </a:r>
            <a:endParaRPr lang="en-US" altLang="ja-JP" sz="800" dirty="0"/>
          </a:p>
          <a:p>
            <a:r>
              <a:rPr lang="en-US" altLang="ja-JP" sz="800" dirty="0"/>
              <a:t>sec</a:t>
            </a:r>
            <a:r>
              <a:rPr lang="ja-JP" altLang="en-US" sz="800" dirty="0"/>
              <a:t> の値を元に，曲の長さを表示するための</a:t>
            </a:r>
            <a:endParaRPr lang="en-US" altLang="ja-JP" sz="800" dirty="0"/>
          </a:p>
          <a:p>
            <a:r>
              <a:rPr lang="ja-JP" altLang="en-US" sz="800" dirty="0"/>
              <a:t>表示データを作りこむ</a:t>
            </a:r>
            <a:endParaRPr lang="en-US" altLang="ja-JP" sz="800" dirty="0"/>
          </a:p>
        </p:txBody>
      </p:sp>
      <p:sp>
        <p:nvSpPr>
          <p:cNvPr id="292" name="テキスト ボックス 291"/>
          <p:cNvSpPr txBox="1"/>
          <p:nvPr/>
        </p:nvSpPr>
        <p:spPr>
          <a:xfrm>
            <a:off x="120400" y="5680957"/>
            <a:ext cx="2156349" cy="261604"/>
          </a:xfrm>
          <a:prstGeom prst="rect">
            <a:avLst/>
          </a:prstGeom>
          <a:noFill/>
        </p:spPr>
        <p:txBody>
          <a:bodyPr wrap="none" lIns="91435" tIns="45717" rIns="91435" bIns="45717" rtlCol="0">
            <a:spAutoFit/>
          </a:bodyPr>
          <a:lstStyle/>
          <a:p>
            <a:r>
              <a:rPr lang="en-US" altLang="ja-JP" sz="1100" dirty="0"/>
              <a:t>CYC_SEC</a:t>
            </a:r>
            <a:r>
              <a:rPr lang="ja-JP" altLang="en-US" sz="1100" dirty="0"/>
              <a:t> ： </a:t>
            </a:r>
            <a:r>
              <a:rPr lang="en-US" altLang="ja-JP" sz="1100" dirty="0"/>
              <a:t>timer_counter()</a:t>
            </a:r>
            <a:endParaRPr lang="ja-JP" altLang="en-US" sz="1100" dirty="0"/>
          </a:p>
        </p:txBody>
      </p:sp>
      <p:sp>
        <p:nvSpPr>
          <p:cNvPr id="293" name="テキスト ボックス 292"/>
          <p:cNvSpPr txBox="1"/>
          <p:nvPr/>
        </p:nvSpPr>
        <p:spPr>
          <a:xfrm>
            <a:off x="58398" y="5434787"/>
            <a:ext cx="760134" cy="246215"/>
          </a:xfrm>
          <a:prstGeom prst="rect">
            <a:avLst/>
          </a:prstGeom>
          <a:noFill/>
        </p:spPr>
        <p:txBody>
          <a:bodyPr wrap="none" lIns="91435" tIns="45717" rIns="91435" bIns="45717" rtlCol="0">
            <a:spAutoFit/>
          </a:bodyPr>
          <a:lstStyle/>
          <a:p>
            <a:r>
              <a:rPr lang="en-US" altLang="ja-JP" sz="1000" dirty="0"/>
              <a:t>1S</a:t>
            </a:r>
            <a:r>
              <a:rPr lang="ja-JP" altLang="en-US" sz="1000" dirty="0"/>
              <a:t> カウンタ</a:t>
            </a:r>
          </a:p>
        </p:txBody>
      </p:sp>
      <p:sp>
        <p:nvSpPr>
          <p:cNvPr id="306" name="テキスト ボックス 305"/>
          <p:cNvSpPr txBox="1"/>
          <p:nvPr/>
        </p:nvSpPr>
        <p:spPr>
          <a:xfrm>
            <a:off x="2339752" y="5159792"/>
            <a:ext cx="2151189" cy="218790"/>
          </a:xfrm>
          <a:prstGeom prst="rect">
            <a:avLst/>
          </a:prstGeom>
          <a:noFill/>
          <a:ln>
            <a:noFill/>
            <a:prstDash val="sysDot"/>
          </a:ln>
        </p:spPr>
        <p:txBody>
          <a:bodyPr wrap="none" lIns="64273" tIns="32137" rIns="64273" bIns="32137" rtlCol="0">
            <a:spAutoFit/>
          </a:bodyPr>
          <a:lstStyle/>
          <a:p>
            <a:r>
              <a:rPr lang="en-US" altLang="ja-JP" sz="1000" dirty="0"/>
              <a:t>【</a:t>
            </a:r>
            <a:r>
              <a:rPr lang="ja-JP" altLang="en-US" sz="1000" dirty="0"/>
              <a:t> </a:t>
            </a:r>
            <a:r>
              <a:rPr lang="en-US" altLang="ja-JP" sz="1000" dirty="0"/>
              <a:t>TSK_LED_DISP</a:t>
            </a:r>
            <a:r>
              <a:rPr lang="ja-JP" altLang="en-US" sz="1000" dirty="0"/>
              <a:t> ： </a:t>
            </a:r>
            <a:r>
              <a:rPr lang="en-US" altLang="ja-JP" sz="1000" dirty="0"/>
              <a:t>led_disp()</a:t>
            </a:r>
            <a:r>
              <a:rPr lang="ja-JP" altLang="en-US" sz="1000" dirty="0"/>
              <a:t> </a:t>
            </a:r>
            <a:r>
              <a:rPr lang="en-US" altLang="ja-JP" sz="1000" dirty="0"/>
              <a:t>】</a:t>
            </a:r>
            <a:endParaRPr lang="ja-JP" altLang="en-US" sz="1000" dirty="0"/>
          </a:p>
        </p:txBody>
      </p:sp>
      <p:sp>
        <p:nvSpPr>
          <p:cNvPr id="308" name="テキスト ボックス 307"/>
          <p:cNvSpPr txBox="1"/>
          <p:nvPr/>
        </p:nvSpPr>
        <p:spPr>
          <a:xfrm>
            <a:off x="2928711" y="5396226"/>
            <a:ext cx="778870" cy="194702"/>
          </a:xfrm>
          <a:prstGeom prst="rect">
            <a:avLst/>
          </a:prstGeom>
          <a:noFill/>
          <a:ln>
            <a:noFill/>
            <a:prstDash val="sysDot"/>
          </a:ln>
        </p:spPr>
        <p:txBody>
          <a:bodyPr wrap="none" lIns="64273" tIns="32137" rIns="64273" bIns="32137" rtlCol="0">
            <a:spAutoFit/>
          </a:bodyPr>
          <a:lstStyle/>
          <a:p>
            <a:r>
              <a:rPr lang="en-US" altLang="ja-JP" sz="800" dirty="0"/>
              <a:t>LED</a:t>
            </a:r>
            <a:r>
              <a:rPr lang="ja-JP" altLang="en-US" sz="800" dirty="0"/>
              <a:t> 点滅処理</a:t>
            </a:r>
            <a:endParaRPr lang="en-US" altLang="ja-JP" sz="800" dirty="0"/>
          </a:p>
        </p:txBody>
      </p:sp>
      <p:sp>
        <p:nvSpPr>
          <p:cNvPr id="309" name="テキスト ボックス 308"/>
          <p:cNvSpPr txBox="1"/>
          <p:nvPr/>
        </p:nvSpPr>
        <p:spPr>
          <a:xfrm>
            <a:off x="3804195" y="5368546"/>
            <a:ext cx="415136" cy="218790"/>
          </a:xfrm>
          <a:prstGeom prst="rect">
            <a:avLst/>
          </a:prstGeom>
          <a:noFill/>
          <a:ln w="22225">
            <a:solidFill>
              <a:srgbClr val="FF0066"/>
            </a:solidFill>
            <a:prstDash val="solid"/>
          </a:ln>
        </p:spPr>
        <p:txBody>
          <a:bodyPr wrap="none" lIns="64273" tIns="32137" rIns="64273" bIns="32137" rtlCol="0">
            <a:spAutoFit/>
          </a:bodyPr>
          <a:lstStyle/>
          <a:p>
            <a:r>
              <a:rPr lang="en-US" altLang="ja-JP" sz="1000" dirty="0"/>
              <a:t>Pri</a:t>
            </a:r>
            <a:r>
              <a:rPr lang="ja-JP" altLang="en-US" sz="1000" dirty="0"/>
              <a:t> </a:t>
            </a:r>
            <a:r>
              <a:rPr lang="en-US" altLang="ja-JP" sz="1000" dirty="0"/>
              <a:t>2</a:t>
            </a:r>
            <a:endParaRPr lang="ja-JP" altLang="en-US" sz="1000" dirty="0"/>
          </a:p>
        </p:txBody>
      </p:sp>
      <p:grpSp>
        <p:nvGrpSpPr>
          <p:cNvPr id="310" name="グループ化 22"/>
          <p:cNvGrpSpPr/>
          <p:nvPr/>
        </p:nvGrpSpPr>
        <p:grpSpPr>
          <a:xfrm>
            <a:off x="3894984" y="4877234"/>
            <a:ext cx="404421" cy="335826"/>
            <a:chOff x="4786314" y="1643050"/>
            <a:chExt cx="1857388" cy="1571636"/>
          </a:xfrm>
        </p:grpSpPr>
        <p:sp>
          <p:nvSpPr>
            <p:cNvPr id="311" name="円/楕円 310"/>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2" name="円/楕円 311"/>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3"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322" name="正方形/長方形 321"/>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3" name="正方形/長方形 322"/>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4" name="円/楕円 313"/>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 name="円/楕円 314"/>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 name="円/楕円 315"/>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 name="円/楕円 316"/>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8" name="円弧 317"/>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19" name="円弧 318"/>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20" name="円/楕円 319"/>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1" name="円/楕円 320"/>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0" name="正方形/長方形 149"/>
          <p:cNvSpPr/>
          <p:nvPr/>
        </p:nvSpPr>
        <p:spPr>
          <a:xfrm>
            <a:off x="3303148" y="216872"/>
            <a:ext cx="1534164" cy="1315604"/>
          </a:xfrm>
          <a:prstGeom prst="rect">
            <a:avLst/>
          </a:prstGeom>
          <a:solidFill>
            <a:srgbClr val="FFFFCC"/>
          </a:solidFill>
          <a:ln w="19050">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136" name="環状矢印 135"/>
          <p:cNvSpPr/>
          <p:nvPr/>
        </p:nvSpPr>
        <p:spPr>
          <a:xfrm rot="19754913">
            <a:off x="4083333" y="783674"/>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solidFill>
                <a:schemeClr val="tx1"/>
              </a:solidFill>
            </a:endParaRPr>
          </a:p>
        </p:txBody>
      </p:sp>
      <p:grpSp>
        <p:nvGrpSpPr>
          <p:cNvPr id="137" name="グループ化 136"/>
          <p:cNvGrpSpPr/>
          <p:nvPr/>
        </p:nvGrpSpPr>
        <p:grpSpPr>
          <a:xfrm>
            <a:off x="4016409" y="983251"/>
            <a:ext cx="749109" cy="464003"/>
            <a:chOff x="5000628" y="2714620"/>
            <a:chExt cx="2000264" cy="1357322"/>
          </a:xfrm>
        </p:grpSpPr>
        <p:sp>
          <p:nvSpPr>
            <p:cNvPr id="138" name="円/楕円 137"/>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9" name="円/楕円 138"/>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円/楕円 139"/>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円/楕円 140"/>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円/楕円 141"/>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3" name="円/楕円 142"/>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円/楕円 143"/>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円弧 144"/>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6" name="円弧 145"/>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7" name="円/楕円 146"/>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円/楕円 147"/>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1" name="テキスト ボックス 150"/>
          <p:cNvSpPr txBox="1"/>
          <p:nvPr/>
        </p:nvSpPr>
        <p:spPr>
          <a:xfrm>
            <a:off x="3399778" y="536722"/>
            <a:ext cx="1199357" cy="338548"/>
          </a:xfrm>
          <a:prstGeom prst="rect">
            <a:avLst/>
          </a:prstGeom>
          <a:noFill/>
        </p:spPr>
        <p:txBody>
          <a:bodyPr wrap="none" lIns="91435" tIns="45717" rIns="91435" bIns="45717" rtlCol="0">
            <a:spAutoFit/>
          </a:bodyPr>
          <a:lstStyle/>
          <a:p>
            <a:r>
              <a:rPr lang="ja-JP" altLang="en-US" sz="800" dirty="0"/>
              <a:t>グローバル変数</a:t>
            </a:r>
            <a:r>
              <a:rPr lang="en-US" altLang="ja-JP" sz="800" dirty="0"/>
              <a:t>timer1</a:t>
            </a:r>
            <a:r>
              <a:rPr lang="ja-JP" altLang="en-US" sz="800" dirty="0"/>
              <a:t>を</a:t>
            </a:r>
            <a:endParaRPr lang="en-US" altLang="ja-JP" sz="800" dirty="0"/>
          </a:p>
          <a:p>
            <a:r>
              <a:rPr lang="ja-JP" altLang="en-US" sz="800" dirty="0"/>
              <a:t>ダウンカウント</a:t>
            </a:r>
            <a:endParaRPr lang="en-US" altLang="ja-JP" sz="800" dirty="0"/>
          </a:p>
        </p:txBody>
      </p:sp>
      <p:sp>
        <p:nvSpPr>
          <p:cNvPr id="152" name="テキスト ボックス 151"/>
          <p:cNvSpPr txBox="1"/>
          <p:nvPr/>
        </p:nvSpPr>
        <p:spPr>
          <a:xfrm>
            <a:off x="3247575" y="215286"/>
            <a:ext cx="1665831" cy="261604"/>
          </a:xfrm>
          <a:prstGeom prst="rect">
            <a:avLst/>
          </a:prstGeom>
          <a:noFill/>
        </p:spPr>
        <p:txBody>
          <a:bodyPr wrap="none" lIns="91435" tIns="45717" rIns="91435" bIns="45717" rtlCol="0">
            <a:spAutoFit/>
          </a:bodyPr>
          <a:lstStyle/>
          <a:p>
            <a:r>
              <a:rPr lang="en-US" altLang="ja-JP" sz="1100" dirty="0" smtClean="0"/>
              <a:t>CYC_LCD</a:t>
            </a:r>
            <a:r>
              <a:rPr lang="ja-JP" altLang="en-US" sz="1100" dirty="0" smtClean="0"/>
              <a:t>：</a:t>
            </a:r>
            <a:r>
              <a:rPr lang="en-US" altLang="ja-JP" sz="1100" dirty="0" smtClean="0"/>
              <a:t>lcd_wait</a:t>
            </a:r>
            <a:r>
              <a:rPr lang="en-US" altLang="ja-JP" sz="1100" dirty="0"/>
              <a:t>()</a:t>
            </a:r>
            <a:endParaRPr lang="ja-JP" altLang="en-US" sz="1100" dirty="0"/>
          </a:p>
        </p:txBody>
      </p:sp>
      <p:sp>
        <p:nvSpPr>
          <p:cNvPr id="3" name="テキスト ボックス 2"/>
          <p:cNvSpPr txBox="1"/>
          <p:nvPr/>
        </p:nvSpPr>
        <p:spPr>
          <a:xfrm>
            <a:off x="3288779" y="5356"/>
            <a:ext cx="1524766" cy="230826"/>
          </a:xfrm>
          <a:prstGeom prst="rect">
            <a:avLst/>
          </a:prstGeom>
          <a:noFill/>
        </p:spPr>
        <p:txBody>
          <a:bodyPr wrap="none" lIns="91435" tIns="45717" rIns="91435" bIns="45717" rtlCol="0">
            <a:spAutoFit/>
          </a:bodyPr>
          <a:lstStyle/>
          <a:p>
            <a:r>
              <a:rPr lang="en-US" altLang="ja-JP" sz="900" dirty="0"/>
              <a:t>LCD</a:t>
            </a:r>
            <a:r>
              <a:rPr lang="ja-JP" altLang="en-US" sz="900" dirty="0"/>
              <a:t>コマンド処理時のウエイト</a:t>
            </a:r>
          </a:p>
        </p:txBody>
      </p:sp>
      <p:sp>
        <p:nvSpPr>
          <p:cNvPr id="225" name="テキスト ボックス 224"/>
          <p:cNvSpPr txBox="1"/>
          <p:nvPr/>
        </p:nvSpPr>
        <p:spPr>
          <a:xfrm>
            <a:off x="3377275" y="1051307"/>
            <a:ext cx="590216" cy="307771"/>
          </a:xfrm>
          <a:prstGeom prst="rect">
            <a:avLst/>
          </a:prstGeom>
          <a:noFill/>
        </p:spPr>
        <p:txBody>
          <a:bodyPr wrap="none" lIns="91435" tIns="45717" rIns="91435" bIns="45717" rtlCol="0">
            <a:spAutoFit/>
          </a:bodyPr>
          <a:lstStyle/>
          <a:p>
            <a:r>
              <a:rPr lang="en-US" altLang="ja-JP" sz="1400" b="1" dirty="0">
                <a:solidFill>
                  <a:schemeClr val="accent6">
                    <a:lumMod val="75000"/>
                  </a:schemeClr>
                </a:solidFill>
              </a:rPr>
              <a:t>1ms</a:t>
            </a:r>
            <a:endParaRPr lang="ja-JP" altLang="en-US" sz="1400" b="1" dirty="0">
              <a:solidFill>
                <a:schemeClr val="accent6">
                  <a:lumMod val="75000"/>
                </a:schemeClr>
              </a:solidFill>
            </a:endParaRPr>
          </a:p>
        </p:txBody>
      </p:sp>
      <p:sp>
        <p:nvSpPr>
          <p:cNvPr id="183" name="テキスト ボックス 182"/>
          <p:cNvSpPr txBox="1"/>
          <p:nvPr/>
        </p:nvSpPr>
        <p:spPr>
          <a:xfrm>
            <a:off x="3952209" y="2453988"/>
            <a:ext cx="740908" cy="830997"/>
          </a:xfrm>
          <a:prstGeom prst="rect">
            <a:avLst/>
          </a:prstGeom>
          <a:noFill/>
          <a:ln w="25400">
            <a:solidFill>
              <a:schemeClr val="accent3">
                <a:lumMod val="75000"/>
              </a:schemeClr>
            </a:solidFill>
            <a:prstDash val="sysDash"/>
          </a:ln>
        </p:spPr>
        <p:txBody>
          <a:bodyPr wrap="none" lIns="91435" tIns="45717" rIns="91435" bIns="45717" rtlCol="0">
            <a:spAutoFit/>
          </a:bodyPr>
          <a:lstStyle/>
          <a:p>
            <a:r>
              <a:rPr lang="en-US" altLang="ja-JP" sz="800" dirty="0">
                <a:latin typeface="Meiryo UI" pitchFamily="50" charset="-128"/>
                <a:ea typeface="Meiryo UI" pitchFamily="50" charset="-128"/>
                <a:cs typeface="Meiryo UI" pitchFamily="50" charset="-128"/>
              </a:rPr>
              <a:t>【</a:t>
            </a:r>
            <a:r>
              <a:rPr lang="ja-JP" altLang="en-US" sz="800" dirty="0">
                <a:latin typeface="Meiryo UI" pitchFamily="50" charset="-128"/>
                <a:ea typeface="Meiryo UI" pitchFamily="50" charset="-128"/>
                <a:cs typeface="Meiryo UI" pitchFamily="50" charset="-128"/>
              </a:rPr>
              <a:t>状態変数</a:t>
            </a:r>
            <a:r>
              <a:rPr lang="en-US" altLang="ja-JP" sz="800" dirty="0">
                <a:latin typeface="Meiryo UI" pitchFamily="50" charset="-128"/>
                <a:ea typeface="Meiryo UI" pitchFamily="50" charset="-128"/>
                <a:cs typeface="Meiryo UI" pitchFamily="50" charset="-128"/>
              </a:rPr>
              <a:t>】</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STANDBY</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START  </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PLAY   </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PAUSE  </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STOP   </a:t>
            </a:r>
          </a:p>
        </p:txBody>
      </p:sp>
      <p:cxnSp>
        <p:nvCxnSpPr>
          <p:cNvPr id="187" name="直線矢印コネクタ 186"/>
          <p:cNvCxnSpPr/>
          <p:nvPr/>
        </p:nvCxnSpPr>
        <p:spPr>
          <a:xfrm flipH="1">
            <a:off x="4680682" y="3140969"/>
            <a:ext cx="242529" cy="0"/>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0" name="直線矢印コネクタ 209"/>
          <p:cNvCxnSpPr/>
          <p:nvPr/>
        </p:nvCxnSpPr>
        <p:spPr>
          <a:xfrm flipH="1">
            <a:off x="1153779" y="5089399"/>
            <a:ext cx="3492" cy="589149"/>
          </a:xfrm>
          <a:prstGeom prst="straightConnector1">
            <a:avLst/>
          </a:prstGeom>
          <a:ln w="22225">
            <a:headEnd type="arrow"/>
            <a:tailEnd type="none"/>
          </a:ln>
        </p:spPr>
        <p:style>
          <a:lnRef idx="1">
            <a:schemeClr val="accent1"/>
          </a:lnRef>
          <a:fillRef idx="0">
            <a:schemeClr val="accent1"/>
          </a:fillRef>
          <a:effectRef idx="0">
            <a:schemeClr val="accent1"/>
          </a:effectRef>
          <a:fontRef idx="minor">
            <a:schemeClr val="tx1"/>
          </a:fontRef>
        </p:style>
      </p:cxnSp>
      <p:sp>
        <p:nvSpPr>
          <p:cNvPr id="95" name="テキスト ボックス 94"/>
          <p:cNvSpPr txBox="1"/>
          <p:nvPr/>
        </p:nvSpPr>
        <p:spPr>
          <a:xfrm>
            <a:off x="116932" y="2727635"/>
            <a:ext cx="2581209" cy="276993"/>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TSK_JOY_MGR</a:t>
            </a:r>
            <a:r>
              <a:rPr lang="ja-JP" altLang="en-US" sz="1200" dirty="0"/>
              <a:t> ： </a:t>
            </a:r>
            <a:r>
              <a:rPr lang="en-US" altLang="ja-JP" sz="1200" dirty="0"/>
              <a:t>joy_disp()</a:t>
            </a:r>
            <a:r>
              <a:rPr lang="ja-JP" altLang="en-US" sz="1200" dirty="0"/>
              <a:t> </a:t>
            </a:r>
            <a:r>
              <a:rPr lang="en-US" altLang="ja-JP" sz="1200" dirty="0"/>
              <a:t>】</a:t>
            </a:r>
            <a:endParaRPr lang="ja-JP" altLang="en-US" sz="1200" dirty="0"/>
          </a:p>
        </p:txBody>
      </p:sp>
      <p:sp>
        <p:nvSpPr>
          <p:cNvPr id="123" name="正方形/長方形 122"/>
          <p:cNvSpPr/>
          <p:nvPr/>
        </p:nvSpPr>
        <p:spPr>
          <a:xfrm>
            <a:off x="116932" y="2727634"/>
            <a:ext cx="3416991" cy="98939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130" name="テキスト ボックス 129"/>
          <p:cNvSpPr txBox="1"/>
          <p:nvPr/>
        </p:nvSpPr>
        <p:spPr>
          <a:xfrm>
            <a:off x="135785" y="1271606"/>
            <a:ext cx="3228256" cy="1076651"/>
          </a:xfrm>
          <a:prstGeom prst="rect">
            <a:avLst/>
          </a:prstGeom>
          <a:noFill/>
        </p:spPr>
        <p:txBody>
          <a:bodyPr wrap="none" lIns="91435" tIns="45717" rIns="91435" bIns="45717" rtlCol="0">
            <a:spAutoFit/>
          </a:bodyPr>
          <a:lstStyle/>
          <a:p>
            <a:r>
              <a:rPr lang="ja-JP" altLang="en-US" sz="900" dirty="0">
                <a:latin typeface="+mn-ea"/>
              </a:rPr>
              <a:t>また，</a:t>
            </a:r>
            <a:endParaRPr lang="en-US" altLang="ja-JP" sz="900" dirty="0">
              <a:latin typeface="+mn-ea"/>
            </a:endParaRPr>
          </a:p>
          <a:p>
            <a:r>
              <a:rPr lang="en-US" altLang="ja-JP" sz="900" dirty="0">
                <a:latin typeface="+mn-ea"/>
              </a:rPr>
              <a:t>TSK_JOY_MGR</a:t>
            </a:r>
            <a:r>
              <a:rPr lang="ja-JP" altLang="en-US" sz="900" dirty="0">
                <a:latin typeface="+mn-ea"/>
              </a:rPr>
              <a:t> が動作中だったり，</a:t>
            </a:r>
            <a:endParaRPr lang="en-US" altLang="ja-JP" sz="900" dirty="0">
              <a:latin typeface="+mn-ea"/>
            </a:endParaRPr>
          </a:p>
          <a:p>
            <a:r>
              <a:rPr lang="en-US" altLang="ja-JP" sz="900" dirty="0">
                <a:latin typeface="+mn-ea"/>
              </a:rPr>
              <a:t>STANDBY</a:t>
            </a:r>
            <a:r>
              <a:rPr lang="ja-JP" altLang="en-US" sz="900" dirty="0">
                <a:latin typeface="+mn-ea"/>
              </a:rPr>
              <a:t> モードじゃないときに</a:t>
            </a:r>
            <a:endParaRPr lang="en-US" altLang="ja-JP" sz="900" dirty="0">
              <a:latin typeface="+mn-ea"/>
            </a:endParaRPr>
          </a:p>
          <a:p>
            <a:r>
              <a:rPr lang="en-US" altLang="ja-JP" sz="900" dirty="0">
                <a:latin typeface="+mn-ea"/>
              </a:rPr>
              <a:t>TSK_JOY_MGR</a:t>
            </a:r>
            <a:r>
              <a:rPr lang="ja-JP" altLang="en-US" sz="900" dirty="0">
                <a:latin typeface="+mn-ea"/>
              </a:rPr>
              <a:t> を呼び出さない</a:t>
            </a:r>
            <a:endParaRPr lang="en-US" altLang="ja-JP" sz="900" dirty="0">
              <a:latin typeface="+mn-ea"/>
            </a:endParaRPr>
          </a:p>
          <a:p>
            <a:r>
              <a:rPr lang="ja-JP" altLang="en-US" sz="900" dirty="0">
                <a:latin typeface="+mn-ea"/>
              </a:rPr>
              <a:t>→  </a:t>
            </a:r>
            <a:r>
              <a:rPr lang="en-US" altLang="ja-JP" sz="900" dirty="0">
                <a:latin typeface="+mn-ea"/>
              </a:rPr>
              <a:t>bDoingJS == OFF &amp;&amp; state_music == STANDBY</a:t>
            </a:r>
          </a:p>
          <a:p>
            <a:r>
              <a:rPr lang="ja-JP" altLang="en-US" sz="900" dirty="0">
                <a:latin typeface="+mn-ea"/>
              </a:rPr>
              <a:t>さらに，</a:t>
            </a:r>
            <a:r>
              <a:rPr lang="en-US" altLang="ja-JP" sz="900" dirty="0">
                <a:latin typeface="+mn-ea"/>
              </a:rPr>
              <a:t>JSK</a:t>
            </a:r>
            <a:r>
              <a:rPr lang="ja-JP" altLang="en-US" sz="900" dirty="0">
                <a:latin typeface="+mn-ea"/>
              </a:rPr>
              <a:t> の値が変わってないのに同じのを再表示はしない</a:t>
            </a:r>
            <a:endParaRPr lang="en-US" altLang="ja-JP" sz="900" dirty="0">
              <a:latin typeface="+mn-ea"/>
            </a:endParaRPr>
          </a:p>
          <a:p>
            <a:r>
              <a:rPr lang="ja-JP" altLang="en-US" sz="900" dirty="0">
                <a:latin typeface="+mn-ea"/>
              </a:rPr>
              <a:t>→  </a:t>
            </a:r>
            <a:r>
              <a:rPr lang="en-US" altLang="ja-JP" sz="900" dirty="0">
                <a:latin typeface="+mn-ea"/>
              </a:rPr>
              <a:t>joy_value == 0x1 || joy_value == 0x2</a:t>
            </a:r>
          </a:p>
        </p:txBody>
      </p:sp>
      <p:sp>
        <p:nvSpPr>
          <p:cNvPr id="189" name="テキスト ボックス 188"/>
          <p:cNvSpPr txBox="1"/>
          <p:nvPr/>
        </p:nvSpPr>
        <p:spPr>
          <a:xfrm>
            <a:off x="2915116" y="2778377"/>
            <a:ext cx="497242" cy="261604"/>
          </a:xfrm>
          <a:prstGeom prst="rect">
            <a:avLst/>
          </a:prstGeom>
          <a:noFill/>
          <a:ln w="31750">
            <a:solidFill>
              <a:srgbClr val="FF0066"/>
            </a:solidFill>
          </a:ln>
        </p:spPr>
        <p:txBody>
          <a:bodyPr wrap="none" lIns="91435" tIns="45717" rIns="91435" bIns="45717" rtlCol="0">
            <a:spAutoFit/>
          </a:bodyPr>
          <a:lstStyle/>
          <a:p>
            <a:r>
              <a:rPr lang="en-US" altLang="ja-JP" sz="1100" dirty="0"/>
              <a:t>Pri</a:t>
            </a:r>
            <a:r>
              <a:rPr lang="ja-JP" altLang="en-US" sz="1100" dirty="0"/>
              <a:t> </a:t>
            </a:r>
            <a:r>
              <a:rPr lang="en-US" altLang="ja-JP" sz="1100" dirty="0"/>
              <a:t>2</a:t>
            </a:r>
            <a:endParaRPr lang="ja-JP" altLang="en-US" sz="1100" dirty="0"/>
          </a:p>
        </p:txBody>
      </p:sp>
      <p:grpSp>
        <p:nvGrpSpPr>
          <p:cNvPr id="264" name="グループ化 22"/>
          <p:cNvGrpSpPr/>
          <p:nvPr/>
        </p:nvGrpSpPr>
        <p:grpSpPr>
          <a:xfrm>
            <a:off x="190191" y="3159683"/>
            <a:ext cx="601040" cy="498341"/>
            <a:chOff x="4786314" y="1643050"/>
            <a:chExt cx="1857388" cy="1571636"/>
          </a:xfrm>
        </p:grpSpPr>
        <p:sp>
          <p:nvSpPr>
            <p:cNvPr id="265" name="円/楕円 26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6" name="円/楕円 26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76" name="正方形/長方形 27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7" name="正方形/長方形 27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8" name="円/楕円 26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9" name="円/楕円 26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0" name="円/楕円 26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1" name="円/楕円 27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2" name="円弧 27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3" name="円弧 27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4" name="円/楕円 27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5" name="円/楕円 27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1" name="テキスト ボックス 210"/>
          <p:cNvSpPr txBox="1"/>
          <p:nvPr/>
        </p:nvSpPr>
        <p:spPr>
          <a:xfrm>
            <a:off x="652530" y="3085301"/>
            <a:ext cx="2776394" cy="232945"/>
          </a:xfrm>
          <a:prstGeom prst="rect">
            <a:avLst/>
          </a:prstGeom>
          <a:noFill/>
        </p:spPr>
        <p:txBody>
          <a:bodyPr wrap="none" lIns="91435" tIns="45717" rIns="91435" bIns="45717" rtlCol="0">
            <a:spAutoFit/>
          </a:bodyPr>
          <a:lstStyle/>
          <a:p>
            <a:r>
              <a:rPr lang="en-US" altLang="ja-JP" sz="900" dirty="0"/>
              <a:t>JSK</a:t>
            </a:r>
            <a:r>
              <a:rPr lang="ja-JP" altLang="en-US" sz="900" dirty="0"/>
              <a:t> の変化による，曲名，歌手，曲の長さを表示する</a:t>
            </a:r>
            <a:endParaRPr lang="en-US" altLang="ja-JP" sz="900" dirty="0"/>
          </a:p>
        </p:txBody>
      </p:sp>
      <p:sp>
        <p:nvSpPr>
          <p:cNvPr id="212" name="テキスト ボックス 211"/>
          <p:cNvSpPr txBox="1"/>
          <p:nvPr/>
        </p:nvSpPr>
        <p:spPr>
          <a:xfrm>
            <a:off x="1155526" y="3269680"/>
            <a:ext cx="2036125" cy="369326"/>
          </a:xfrm>
          <a:prstGeom prst="rect">
            <a:avLst/>
          </a:prstGeom>
          <a:noFill/>
        </p:spPr>
        <p:txBody>
          <a:bodyPr wrap="none" lIns="91435" tIns="45717" rIns="91435" bIns="45717" rtlCol="0">
            <a:spAutoFit/>
          </a:bodyPr>
          <a:lstStyle/>
          <a:p>
            <a:r>
              <a:rPr lang="en-US" altLang="ja-JP" sz="900" dirty="0"/>
              <a:t>JSK</a:t>
            </a:r>
            <a:r>
              <a:rPr lang="ja-JP" altLang="en-US" sz="900" dirty="0"/>
              <a:t> の値（</a:t>
            </a:r>
            <a:r>
              <a:rPr lang="en-US" altLang="ja-JP" sz="900" dirty="0"/>
              <a:t>JS_DOWN</a:t>
            </a:r>
            <a:r>
              <a:rPr lang="ja-JP" altLang="en-US" sz="900" dirty="0"/>
              <a:t> ，</a:t>
            </a:r>
            <a:r>
              <a:rPr lang="en-US" altLang="ja-JP" sz="900" dirty="0"/>
              <a:t>JS_UP</a:t>
            </a:r>
            <a:r>
              <a:rPr lang="ja-JP" altLang="en-US" sz="900" dirty="0"/>
              <a:t>）で</a:t>
            </a:r>
            <a:endParaRPr lang="en-US" altLang="ja-JP" sz="900" dirty="0"/>
          </a:p>
          <a:p>
            <a:r>
              <a:rPr lang="ja-JP" altLang="en-US" sz="900" dirty="0"/>
              <a:t>表示データを変える仕組みを実現</a:t>
            </a:r>
            <a:endParaRPr lang="en-US" altLang="ja-JP" sz="900" dirty="0"/>
          </a:p>
        </p:txBody>
      </p:sp>
      <p:sp>
        <p:nvSpPr>
          <p:cNvPr id="213" name="テキスト ボックス 212"/>
          <p:cNvSpPr txBox="1"/>
          <p:nvPr/>
        </p:nvSpPr>
        <p:spPr>
          <a:xfrm>
            <a:off x="924039" y="4569549"/>
            <a:ext cx="1988035" cy="369326"/>
          </a:xfrm>
          <a:prstGeom prst="rect">
            <a:avLst/>
          </a:prstGeom>
          <a:noFill/>
        </p:spPr>
        <p:txBody>
          <a:bodyPr wrap="none" lIns="91435" tIns="45717" rIns="91435" bIns="45717" rtlCol="0">
            <a:spAutoFit/>
          </a:bodyPr>
          <a:lstStyle/>
          <a:p>
            <a:r>
              <a:rPr lang="ja-JP" altLang="en-US" sz="900" dirty="0"/>
              <a:t>曲の長さを </a:t>
            </a:r>
            <a:r>
              <a:rPr lang="en-US" altLang="ja-JP" sz="900" dirty="0"/>
              <a:t>1</a:t>
            </a:r>
            <a:r>
              <a:rPr lang="ja-JP" altLang="en-US" sz="900" dirty="0"/>
              <a:t>秒 刻みで表示を更新する</a:t>
            </a:r>
            <a:endParaRPr lang="en-US" altLang="ja-JP" sz="900" dirty="0"/>
          </a:p>
          <a:p>
            <a:r>
              <a:rPr lang="ja-JP" altLang="en-US" sz="900" dirty="0"/>
              <a:t>ただし，</a:t>
            </a:r>
            <a:r>
              <a:rPr lang="en-US" altLang="ja-JP" sz="900" dirty="0"/>
              <a:t>PLAY</a:t>
            </a:r>
            <a:r>
              <a:rPr lang="ja-JP" altLang="en-US" sz="900" dirty="0"/>
              <a:t> モードの時のみ更新</a:t>
            </a:r>
            <a:endParaRPr lang="en-US" altLang="ja-JP" sz="900" dirty="0"/>
          </a:p>
        </p:txBody>
      </p:sp>
      <p:sp>
        <p:nvSpPr>
          <p:cNvPr id="20" name="四角形吹き出し 19"/>
          <p:cNvSpPr/>
          <p:nvPr/>
        </p:nvSpPr>
        <p:spPr bwMode="auto">
          <a:xfrm>
            <a:off x="3733585" y="4586124"/>
            <a:ext cx="622391" cy="181215"/>
          </a:xfrm>
          <a:prstGeom prst="wedgeRectCallout">
            <a:avLst>
              <a:gd name="adj1" fmla="val 30598"/>
              <a:gd name="adj2" fmla="val 84315"/>
            </a:avLst>
          </a:prstGeom>
          <a:noFill/>
          <a:ln w="25400" cap="sq" cmpd="sng" algn="ctr">
            <a:solidFill>
              <a:schemeClr val="bg1">
                <a:lumMod val="65000"/>
              </a:schemeClr>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r>
              <a:rPr lang="ja-JP" altLang="en-US" sz="800" dirty="0">
                <a:latin typeface="Meiryo UI" pitchFamily="50" charset="-128"/>
                <a:ea typeface="Meiryo UI" pitchFamily="50" charset="-128"/>
                <a:cs typeface="Meiryo UI" pitchFamily="50" charset="-128"/>
              </a:rPr>
              <a:t>未対応中</a:t>
            </a:r>
          </a:p>
        </p:txBody>
      </p:sp>
    </p:spTree>
    <p:extLst>
      <p:ext uri="{BB962C8B-B14F-4D97-AF65-F5344CB8AC3E}">
        <p14:creationId xmlns:p14="http://schemas.microsoft.com/office/powerpoint/2010/main" val="56761084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2008638" y="2204864"/>
            <a:ext cx="5126724" cy="1323439"/>
          </a:xfrm>
          <a:prstGeom prst="rect">
            <a:avLst/>
          </a:prstGeom>
          <a:noFill/>
        </p:spPr>
        <p:txBody>
          <a:bodyPr wrap="none" rtlCol="0">
            <a:spAutoFit/>
          </a:bodyPr>
          <a:lstStyle/>
          <a:p>
            <a:r>
              <a:rPr kumimoji="1" lang="ja-JP" altLang="en-US" sz="8000" u="sng" dirty="0" smtClean="0"/>
              <a:t>今後の展開</a:t>
            </a:r>
            <a:endParaRPr kumimoji="1" lang="ja-JP" altLang="en-US" sz="8000" u="sng" dirty="0"/>
          </a:p>
        </p:txBody>
      </p:sp>
      <p:sp>
        <p:nvSpPr>
          <p:cNvPr id="1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796811886"/>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74153" name="Picture 9" descr="http://www.t-engine.org/download/image/data/rmap20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2989" y="611040"/>
            <a:ext cx="7043737" cy="5710237"/>
          </a:xfrm>
          <a:prstGeom prst="rect">
            <a:avLst/>
          </a:prstGeom>
          <a:noFill/>
          <a:extLst>
            <a:ext uri="{909E8E84-426E-40DD-AFC4-6F175D3DCCD1}">
              <a14:hiddenFill xmlns:a14="http://schemas.microsoft.com/office/drawing/2010/main">
                <a:solidFill>
                  <a:srgbClr val="FFFFFF"/>
                </a:solidFill>
              </a14:hiddenFill>
            </a:ext>
          </a:extLst>
        </p:spPr>
      </p:pic>
      <p:sp>
        <p:nvSpPr>
          <p:cNvPr id="18441" name="Oval 12"/>
          <p:cNvSpPr>
            <a:spLocks noChangeArrowheads="1"/>
          </p:cNvSpPr>
          <p:nvPr/>
        </p:nvSpPr>
        <p:spPr bwMode="auto">
          <a:xfrm>
            <a:off x="5867400" y="3357563"/>
            <a:ext cx="1657350" cy="1223962"/>
          </a:xfrm>
          <a:prstGeom prst="ellipse">
            <a:avLst/>
          </a:prstGeom>
          <a:noFill/>
          <a:ln w="38100">
            <a:solidFill>
              <a:srgbClr val="FF9900"/>
            </a:solidFill>
            <a:prstDash val="dash"/>
            <a:round/>
            <a:headEnd/>
            <a:tailEnd/>
          </a:ln>
          <a:extLst>
            <a:ext uri="{909E8E84-426E-40DD-AFC4-6F175D3DCCD1}">
              <a14:hiddenFill xmlns:a14="http://schemas.microsoft.com/office/drawing/2010/main">
                <a:solidFill>
                  <a:srgbClr val="FFFFFF"/>
                </a:solidFill>
              </a14:hiddenFill>
            </a:ext>
          </a:extLst>
        </p:spPr>
        <p:txBody>
          <a:bodyPr wrap="none" lIns="64270" tIns="32135" rIns="64270" bIns="32135" anchor="ctr"/>
          <a:lstStyle/>
          <a:p>
            <a:pPr defTabSz="642903"/>
            <a:endParaRPr lang="ja-JP" altLang="ja-JP" sz="6700">
              <a:latin typeface="Times" pitchFamily="18" charset="0"/>
            </a:endParaRPr>
          </a:p>
        </p:txBody>
      </p:sp>
      <p:sp>
        <p:nvSpPr>
          <p:cNvPr id="18436" name="Line 5"/>
          <p:cNvSpPr>
            <a:spLocks noChangeShapeType="1"/>
          </p:cNvSpPr>
          <p:nvPr/>
        </p:nvSpPr>
        <p:spPr bwMode="auto">
          <a:xfrm flipH="1">
            <a:off x="5857876" y="4581525"/>
            <a:ext cx="514350" cy="828675"/>
          </a:xfrm>
          <a:prstGeom prst="line">
            <a:avLst/>
          </a:prstGeom>
          <a:noFill/>
          <a:ln w="38100">
            <a:solidFill>
              <a:srgbClr val="FF9900"/>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18437" name="Line 6"/>
          <p:cNvSpPr>
            <a:spLocks noChangeShapeType="1"/>
          </p:cNvSpPr>
          <p:nvPr/>
        </p:nvSpPr>
        <p:spPr bwMode="auto">
          <a:xfrm flipV="1">
            <a:off x="5857876" y="5410200"/>
            <a:ext cx="320675" cy="0"/>
          </a:xfrm>
          <a:prstGeom prst="line">
            <a:avLst/>
          </a:prstGeom>
          <a:noFill/>
          <a:ln w="38100">
            <a:solidFill>
              <a:srgbClr val="FF9900"/>
            </a:solidFill>
            <a:round/>
            <a:headEnd/>
            <a:tailEnd type="stealth" w="lg" len="lg"/>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18442" name="Rectangle 11"/>
          <p:cNvSpPr>
            <a:spLocks noChangeArrowheads="1"/>
          </p:cNvSpPr>
          <p:nvPr/>
        </p:nvSpPr>
        <p:spPr bwMode="auto">
          <a:xfrm>
            <a:off x="6178550" y="5195889"/>
            <a:ext cx="2411413" cy="376237"/>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nchor="ctr"/>
          <a:lstStyle/>
          <a:p>
            <a:pPr defTabSz="642903"/>
            <a:r>
              <a:rPr lang="ja-JP" altLang="en-US" sz="2200" i="1" dirty="0">
                <a:solidFill>
                  <a:schemeClr val="bg1"/>
                </a:solidFill>
                <a:latin typeface="Times" pitchFamily="18" charset="0"/>
              </a:rPr>
              <a:t>次世代</a:t>
            </a:r>
            <a:r>
              <a:rPr lang="en-US" altLang="ja-JP" sz="2200" dirty="0">
                <a:solidFill>
                  <a:schemeClr val="bg1"/>
                </a:solidFill>
                <a:latin typeface="Impact" pitchFamily="34" charset="0"/>
              </a:rPr>
              <a:t>μT-Kernel</a:t>
            </a:r>
            <a:endParaRPr lang="en-US" altLang="ja-JP" sz="2200" i="1" dirty="0">
              <a:solidFill>
                <a:schemeClr val="bg1"/>
              </a:solidFill>
              <a:latin typeface="HGS創英角ｺﾞｼｯｸUB" pitchFamily="50" charset="-128"/>
              <a:ea typeface="HGS創英角ｺﾞｼｯｸUB" pitchFamily="50" charset="-128"/>
            </a:endParaRPr>
          </a:p>
        </p:txBody>
      </p:sp>
      <p:grpSp>
        <p:nvGrpSpPr>
          <p:cNvPr id="2" name="グループ化 1"/>
          <p:cNvGrpSpPr/>
          <p:nvPr/>
        </p:nvGrpSpPr>
        <p:grpSpPr>
          <a:xfrm>
            <a:off x="2771800" y="6243977"/>
            <a:ext cx="6250629" cy="276154"/>
            <a:chOff x="4552995" y="8883233"/>
            <a:chExt cx="8891953" cy="392881"/>
          </a:xfrm>
        </p:grpSpPr>
        <p:sp>
          <p:nvSpPr>
            <p:cNvPr id="11" name="Rectangle 7"/>
            <p:cNvSpPr>
              <a:spLocks noChangeArrowheads="1"/>
            </p:cNvSpPr>
            <p:nvPr/>
          </p:nvSpPr>
          <p:spPr bwMode="auto">
            <a:xfrm>
              <a:off x="7342187" y="8883233"/>
              <a:ext cx="6102761" cy="372189"/>
            </a:xfrm>
            <a:prstGeom prst="rect">
              <a:avLst/>
            </a:prstGeom>
            <a:noFill/>
            <a:ln w="9525">
              <a:noFill/>
              <a:miter lim="800000"/>
              <a:headEnd/>
              <a:tailEnd/>
            </a:ln>
          </p:spPr>
          <p:txBody>
            <a:bodyPr wrap="none">
              <a:spAutoFit/>
            </a:bodyPr>
            <a:lstStyle/>
            <a:p>
              <a:r>
                <a:rPr lang="en-US" altLang="ja-JP" sz="1100" dirty="0">
                  <a:hlinkClick r:id="rId4"/>
                </a:rPr>
                <a:t>http://www.tron.org/ja/tron-project/what-is-t-kernel/t2ex/</a:t>
              </a:r>
              <a:endParaRPr lang="ja-JP" altLang="en-US" sz="1100" dirty="0">
                <a:ea typeface="ＭＳ ゴシック" pitchFamily="49" charset="-128"/>
                <a:cs typeface="Arial Unicode MS" pitchFamily="50" charset="-128"/>
              </a:endParaRPr>
            </a:p>
          </p:txBody>
        </p:sp>
        <p:sp>
          <p:nvSpPr>
            <p:cNvPr id="12" name="Rectangle 7"/>
            <p:cNvSpPr>
              <a:spLocks noChangeArrowheads="1"/>
            </p:cNvSpPr>
            <p:nvPr/>
          </p:nvSpPr>
          <p:spPr bwMode="auto">
            <a:xfrm>
              <a:off x="4552995" y="8903925"/>
              <a:ext cx="2670784" cy="372189"/>
            </a:xfrm>
            <a:prstGeom prst="rect">
              <a:avLst/>
            </a:prstGeom>
            <a:noFill/>
            <a:ln w="9525">
              <a:noFill/>
              <a:miter lim="800000"/>
              <a:headEnd/>
              <a:tailEnd/>
            </a:ln>
          </p:spPr>
          <p:txBody>
            <a:bodyPr wrap="none">
              <a:spAutoFit/>
            </a:bodyPr>
            <a:lstStyle/>
            <a:p>
              <a:r>
                <a:rPr lang="ja-JP" altLang="en-US" sz="1100" dirty="0">
                  <a:ea typeface="ＭＳ ゴシック" pitchFamily="49" charset="-128"/>
                  <a:cs typeface="Arial Unicode MS" pitchFamily="50" charset="-128"/>
                </a:rPr>
                <a:t>出典</a:t>
              </a:r>
              <a:r>
                <a:rPr lang="ja-JP" altLang="en-US" sz="1100" dirty="0" smtClean="0">
                  <a:ea typeface="ＭＳ ゴシック" pitchFamily="49" charset="-128"/>
                  <a:cs typeface="Arial Unicode MS" pitchFamily="50" charset="-128"/>
                </a:rPr>
                <a:t>：</a:t>
              </a:r>
              <a:r>
                <a:rPr lang="ja-JP" altLang="en-US" sz="1100" dirty="0">
                  <a:ea typeface="ＭＳ ゴシック" pitchFamily="49" charset="-128"/>
                  <a:cs typeface="Arial Unicode MS" pitchFamily="50" charset="-128"/>
                </a:rPr>
                <a:t>トロン</a:t>
              </a:r>
              <a:r>
                <a:rPr lang="ja-JP" altLang="en-US" sz="1100" dirty="0" smtClean="0">
                  <a:ea typeface="ＭＳ ゴシック" pitchFamily="49" charset="-128"/>
                  <a:cs typeface="Arial Unicode MS" pitchFamily="50" charset="-128"/>
                </a:rPr>
                <a:t>フォーラム</a:t>
              </a:r>
              <a:r>
                <a:rPr lang="ja-JP" altLang="en-US" sz="1100" dirty="0">
                  <a:ea typeface="ＭＳ ゴシック" pitchFamily="49" charset="-128"/>
                  <a:cs typeface="Arial Unicode MS" pitchFamily="50" charset="-128"/>
                </a:rPr>
                <a:t>：</a:t>
              </a:r>
            </a:p>
          </p:txBody>
        </p:sp>
      </p:grpSp>
      <p:sp>
        <p:nvSpPr>
          <p:cNvPr id="16"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
        <p:nvSpPr>
          <p:cNvPr id="13" name="タイトル 1"/>
          <p:cNvSpPr txBox="1">
            <a:spLocks/>
          </p:cNvSpPr>
          <p:nvPr/>
        </p:nvSpPr>
        <p:spPr>
          <a:xfrm>
            <a:off x="0" y="0"/>
            <a:ext cx="9144000" cy="692150"/>
          </a:xfrm>
          <a:prstGeom prst="rect">
            <a:avLst/>
          </a:prstGeom>
        </p:spPr>
        <p:txBody>
          <a:bodyPr vert="horz" lIns="91430" tIns="45715" rIns="91430" bIns="45715" rtlCol="0" anchor="ctr">
            <a:normAutofit fontScale="90000" lnSpcReduction="1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en-US" altLang="ja-JP" smtClean="0">
                <a:latin typeface="Impact" pitchFamily="34" charset="0"/>
                <a:ea typeface="HGP創英角ｺﾞｼｯｸUB" pitchFamily="50" charset="-128"/>
              </a:rPr>
              <a:t>μT-Kernel2.0</a:t>
            </a:r>
            <a:endParaRPr lang="en-US" altLang="ja-JP" dirty="0">
              <a:latin typeface="HGP創英角ｺﾞｼｯｸUB" pitchFamily="50" charset="-128"/>
              <a:ea typeface="HGP創英角ｺﾞｼｯｸUB" pitchFamily="50" charset="-128"/>
            </a:endParaRPr>
          </a:p>
        </p:txBody>
      </p:sp>
    </p:spTree>
    <p:extLst>
      <p:ext uri="{BB962C8B-B14F-4D97-AF65-F5344CB8AC3E}">
        <p14:creationId xmlns:p14="http://schemas.microsoft.com/office/powerpoint/2010/main" val="35607161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8441"/>
                                        </p:tgtEl>
                                        <p:attrNameLst>
                                          <p:attrName>style.visibility</p:attrName>
                                        </p:attrNameLst>
                                      </p:cBhvr>
                                      <p:to>
                                        <p:strVal val="visible"/>
                                      </p:to>
                                    </p:set>
                                    <p:animEffect transition="in" filter="wedge">
                                      <p:cBhvr>
                                        <p:cTn id="7" dur="500"/>
                                        <p:tgtEl>
                                          <p:spTgt spid="18441"/>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8436"/>
                                        </p:tgtEl>
                                        <p:attrNameLst>
                                          <p:attrName>style.visibility</p:attrName>
                                        </p:attrNameLst>
                                      </p:cBhvr>
                                      <p:to>
                                        <p:strVal val="visible"/>
                                      </p:to>
                                    </p:set>
                                    <p:animEffect transition="in" filter="wipe(up)">
                                      <p:cBhvr>
                                        <p:cTn id="11" dur="500"/>
                                        <p:tgtEl>
                                          <p:spTgt spid="18436"/>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437"/>
                                        </p:tgtEl>
                                        <p:attrNameLst>
                                          <p:attrName>style.visibility</p:attrName>
                                        </p:attrNameLst>
                                      </p:cBhvr>
                                      <p:to>
                                        <p:strVal val="visible"/>
                                      </p:to>
                                    </p:set>
                                    <p:animEffect transition="in" filter="wipe(left)">
                                      <p:cBhvr>
                                        <p:cTn id="15" dur="500"/>
                                        <p:tgtEl>
                                          <p:spTgt spid="18437"/>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442"/>
                                        </p:tgtEl>
                                        <p:attrNameLst>
                                          <p:attrName>style.visibility</p:attrName>
                                        </p:attrNameLst>
                                      </p:cBhvr>
                                      <p:to>
                                        <p:strVal val="visible"/>
                                      </p:to>
                                    </p:set>
                                    <p:animEffect transition="in" filter="wipe(left)">
                                      <p:cBhvr>
                                        <p:cTn id="19" dur="500"/>
                                        <p:tgtEl>
                                          <p:spTgt spid="18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p:bldP spid="18436" grpId="0" animBg="1"/>
      <p:bldP spid="18437" grpId="0" animBg="1"/>
      <p:bldP spid="18442"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82646" y="155898"/>
            <a:ext cx="8588848" cy="5220159"/>
          </a:xfrm>
          <a:prstGeom prst="rect">
            <a:avLst/>
          </a:prstGeom>
          <a:noFill/>
        </p:spPr>
        <p:txBody>
          <a:bodyPr wrap="none" lIns="64273" tIns="32137" rIns="64273" bIns="32137" rtlCol="0">
            <a:spAutoFit/>
          </a:bodyPr>
          <a:lstStyle/>
          <a:p>
            <a:r>
              <a:rPr lang="en-US" altLang="ja-JP" sz="2000" b="1" dirty="0">
                <a:latin typeface="Meiryo UI" pitchFamily="50" charset="-128"/>
                <a:ea typeface="Meiryo UI" pitchFamily="50" charset="-128"/>
                <a:cs typeface="Meiryo UI" pitchFamily="50" charset="-128"/>
              </a:rPr>
              <a:t>【</a:t>
            </a:r>
            <a:r>
              <a:rPr lang="ja-JP" altLang="en-US" sz="2000" b="1" dirty="0">
                <a:latin typeface="Meiryo UI" pitchFamily="50" charset="-128"/>
                <a:ea typeface="Meiryo UI" pitchFamily="50" charset="-128"/>
                <a:cs typeface="Meiryo UI" pitchFamily="50" charset="-128"/>
              </a:rPr>
              <a:t>サービスプロファイルの目的</a:t>
            </a:r>
            <a:r>
              <a:rPr lang="en-US" altLang="ja-JP" sz="2000" b="1" dirty="0">
                <a:latin typeface="Meiryo UI" pitchFamily="50" charset="-128"/>
                <a:ea typeface="Meiryo UI" pitchFamily="50" charset="-128"/>
                <a:cs typeface="Meiryo UI" pitchFamily="50" charset="-128"/>
              </a:rPr>
              <a:t>】</a:t>
            </a:r>
          </a:p>
          <a:p>
            <a:endParaRPr lang="en-US" altLang="ja-JP" sz="1700" dirty="0">
              <a:latin typeface="Meiryo UI" pitchFamily="50" charset="-128"/>
              <a:ea typeface="Meiryo UI" pitchFamily="50" charset="-128"/>
              <a:cs typeface="Meiryo UI" pitchFamily="50" charset="-128"/>
            </a:endParaRPr>
          </a:p>
          <a:p>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uT-Kernel</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は小規模組込みシステムを想定した</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OS</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なので，不要機能は仕様書から省いている</a:t>
            </a:r>
            <a:endParaRPr lang="en-US" altLang="ja-JP" sz="1700" dirty="0">
              <a:solidFill>
                <a:schemeClr val="tx1">
                  <a:lumMod val="75000"/>
                  <a:lumOff val="25000"/>
                </a:schemeClr>
              </a:solidFill>
              <a:latin typeface="Meiryo UI" pitchFamily="50" charset="-128"/>
              <a:ea typeface="Meiryo UI" pitchFamily="50" charset="-128"/>
              <a:cs typeface="Meiryo UI" pitchFamily="50" charset="-128"/>
            </a:endParaRPr>
          </a:p>
          <a:p>
            <a:endParaRPr lang="en-US" altLang="ja-JP" sz="1700" dirty="0">
              <a:latin typeface="Meiryo UI" pitchFamily="50" charset="-128"/>
              <a:ea typeface="Meiryo UI" pitchFamily="50" charset="-128"/>
              <a:cs typeface="Meiryo UI" pitchFamily="50" charset="-128"/>
            </a:endParaRPr>
          </a:p>
          <a:p>
            <a:pPr algn="ctr"/>
            <a:r>
              <a:rPr lang="ja-JP" altLang="en-US" sz="2000" b="1" dirty="0">
                <a:latin typeface="Meiryo UI" pitchFamily="50" charset="-128"/>
                <a:ea typeface="Meiryo UI" pitchFamily="50" charset="-128"/>
                <a:cs typeface="Meiryo UI" pitchFamily="50" charset="-128"/>
              </a:rPr>
              <a:t>しかしながら最近の</a:t>
            </a:r>
            <a:r>
              <a:rPr lang="en-US" altLang="ja-JP" sz="2000" b="1" dirty="0">
                <a:latin typeface="Meiryo UI" pitchFamily="50" charset="-128"/>
                <a:ea typeface="Meiryo UI" pitchFamily="50" charset="-128"/>
                <a:cs typeface="Meiryo UI" pitchFamily="50" charset="-128"/>
              </a:rPr>
              <a:t>MCU</a:t>
            </a:r>
            <a:r>
              <a:rPr lang="ja-JP" altLang="en-US" sz="2000" b="1" dirty="0">
                <a:latin typeface="Meiryo UI" pitchFamily="50" charset="-128"/>
                <a:ea typeface="Meiryo UI" pitchFamily="50" charset="-128"/>
                <a:cs typeface="Meiryo UI" pitchFamily="50" charset="-128"/>
              </a:rPr>
              <a:t>を見てみると・・・</a:t>
            </a:r>
            <a:endParaRPr lang="en-US" altLang="ja-JP" sz="2000" b="1" dirty="0">
              <a:latin typeface="Meiryo UI" pitchFamily="50" charset="-128"/>
              <a:ea typeface="Meiryo UI" pitchFamily="50" charset="-128"/>
              <a:cs typeface="Meiryo UI" pitchFamily="50" charset="-128"/>
            </a:endParaRPr>
          </a:p>
          <a:p>
            <a:pPr algn="ctr"/>
            <a:endParaRPr lang="en-US" altLang="ja-JP" sz="1700" dirty="0">
              <a:latin typeface="Meiryo UI" pitchFamily="50" charset="-128"/>
              <a:ea typeface="Meiryo UI" pitchFamily="50" charset="-128"/>
              <a:cs typeface="Meiryo UI" pitchFamily="50" charset="-128"/>
            </a:endParaRPr>
          </a:p>
          <a:p>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例えば，</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Cortex-M4</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だが，</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FPU</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を備えている．小規模組込みシステム向けの</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MCU</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であっても，</a:t>
            </a:r>
            <a:endParaRPr lang="en-US" altLang="ja-JP" sz="1700" dirty="0">
              <a:solidFill>
                <a:schemeClr val="tx1">
                  <a:lumMod val="75000"/>
                  <a:lumOff val="25000"/>
                </a:schemeClr>
              </a:solidFill>
              <a:latin typeface="Meiryo UI" pitchFamily="50" charset="-128"/>
              <a:ea typeface="Meiryo UI" pitchFamily="50" charset="-128"/>
              <a:cs typeface="Meiryo UI" pitchFamily="50" charset="-128"/>
            </a:endParaRPr>
          </a:p>
          <a:p>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必要があれば</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FPU</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でも</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DSP</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拡張機能でも備えるようになっている．</a:t>
            </a:r>
            <a:endParaRPr lang="en-US" altLang="ja-JP" sz="1700" dirty="0">
              <a:solidFill>
                <a:schemeClr val="tx1">
                  <a:lumMod val="75000"/>
                  <a:lumOff val="25000"/>
                </a:schemeClr>
              </a:solidFill>
              <a:latin typeface="Meiryo UI" pitchFamily="50" charset="-128"/>
              <a:ea typeface="Meiryo UI" pitchFamily="50" charset="-128"/>
              <a:cs typeface="Meiryo UI" pitchFamily="50" charset="-128"/>
            </a:endParaRPr>
          </a:p>
          <a:p>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そして</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OS</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側も必要に応じてそれらの機能が求められるという状況にあるだろう．</a:t>
            </a:r>
            <a:endParaRPr lang="en-US" altLang="ja-JP" sz="1700" dirty="0">
              <a:solidFill>
                <a:schemeClr val="tx1">
                  <a:lumMod val="75000"/>
                  <a:lumOff val="25000"/>
                </a:schemeClr>
              </a:solidFill>
              <a:latin typeface="Meiryo UI" pitchFamily="50" charset="-128"/>
              <a:ea typeface="Meiryo UI" pitchFamily="50" charset="-128"/>
              <a:cs typeface="Meiryo UI" pitchFamily="50" charset="-128"/>
            </a:endParaRPr>
          </a:p>
          <a:p>
            <a:endParaRPr lang="en-US" altLang="ja-JP" sz="1700" dirty="0">
              <a:latin typeface="Meiryo UI" pitchFamily="50" charset="-128"/>
              <a:ea typeface="Meiryo UI" pitchFamily="50" charset="-128"/>
              <a:cs typeface="Meiryo UI" pitchFamily="50" charset="-128"/>
            </a:endParaRPr>
          </a:p>
          <a:p>
            <a:pPr algn="ctr"/>
            <a:r>
              <a:rPr lang="ja-JP" altLang="en-US" sz="2000" b="1" dirty="0">
                <a:latin typeface="Meiryo UI" pitchFamily="50" charset="-128"/>
                <a:ea typeface="Meiryo UI" pitchFamily="50" charset="-128"/>
                <a:cs typeface="Meiryo UI" pitchFamily="50" charset="-128"/>
              </a:rPr>
              <a:t>とはいえ</a:t>
            </a:r>
            <a:endParaRPr lang="en-US" altLang="ja-JP" sz="2000" b="1" dirty="0">
              <a:latin typeface="Meiryo UI" pitchFamily="50" charset="-128"/>
              <a:ea typeface="Meiryo UI" pitchFamily="50" charset="-128"/>
              <a:cs typeface="Meiryo UI" pitchFamily="50" charset="-128"/>
            </a:endParaRPr>
          </a:p>
          <a:p>
            <a:pPr algn="ctr"/>
            <a:endParaRPr lang="en-US" altLang="ja-JP" sz="1700" dirty="0">
              <a:latin typeface="Meiryo UI" pitchFamily="50" charset="-128"/>
              <a:ea typeface="Meiryo UI" pitchFamily="50" charset="-128"/>
              <a:cs typeface="Meiryo UI" pitchFamily="50" charset="-128"/>
            </a:endParaRPr>
          </a:p>
          <a:p>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FPU</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に関する機能を</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OS</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でサポートするかしないかの実装依存性を無制限に認めてしまう方針では，</a:t>
            </a:r>
            <a:endParaRPr lang="en-US" altLang="ja-JP" sz="1700" dirty="0">
              <a:solidFill>
                <a:schemeClr val="tx1">
                  <a:lumMod val="75000"/>
                  <a:lumOff val="25000"/>
                </a:schemeClr>
              </a:solidFill>
              <a:latin typeface="Meiryo UI" pitchFamily="50" charset="-128"/>
              <a:ea typeface="Meiryo UI" pitchFamily="50" charset="-128"/>
              <a:cs typeface="Meiryo UI" pitchFamily="50" charset="-128"/>
            </a:endParaRPr>
          </a:p>
          <a:p>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仕様としても成り立たたないばかりか，</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uT-Kernel2.0</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実装間での互換性もなくなってしまう．</a:t>
            </a:r>
            <a:endParaRPr lang="en-US" altLang="ja-JP" sz="1700" dirty="0">
              <a:solidFill>
                <a:schemeClr val="tx1">
                  <a:lumMod val="75000"/>
                  <a:lumOff val="25000"/>
                </a:schemeClr>
              </a:solidFill>
              <a:latin typeface="Meiryo UI" pitchFamily="50" charset="-128"/>
              <a:ea typeface="Meiryo UI" pitchFamily="50" charset="-128"/>
              <a:cs typeface="Meiryo UI" pitchFamily="50" charset="-128"/>
            </a:endParaRPr>
          </a:p>
          <a:p>
            <a:endParaRPr lang="en-US" altLang="ja-JP" sz="1700" dirty="0">
              <a:latin typeface="Meiryo UI" pitchFamily="50" charset="-128"/>
              <a:ea typeface="Meiryo UI" pitchFamily="50" charset="-128"/>
              <a:cs typeface="Meiryo UI" pitchFamily="50" charset="-128"/>
            </a:endParaRPr>
          </a:p>
          <a:p>
            <a:pPr algn="ctr"/>
            <a:r>
              <a:rPr lang="ja-JP" altLang="en-US" sz="2000" b="1" dirty="0">
                <a:latin typeface="Meiryo UI" pitchFamily="50" charset="-128"/>
                <a:ea typeface="Meiryo UI" pitchFamily="50" charset="-128"/>
                <a:cs typeface="Meiryo UI" pitchFamily="50" charset="-128"/>
              </a:rPr>
              <a:t>そこで</a:t>
            </a:r>
            <a:endParaRPr lang="en-US" altLang="ja-JP" sz="2000" b="1" dirty="0">
              <a:latin typeface="Meiryo UI" pitchFamily="50" charset="-128"/>
              <a:ea typeface="Meiryo UI" pitchFamily="50" charset="-128"/>
              <a:cs typeface="Meiryo UI" pitchFamily="50" charset="-128"/>
            </a:endParaRPr>
          </a:p>
          <a:p>
            <a:pPr algn="ctr"/>
            <a:endParaRPr lang="en-US" altLang="ja-JP" sz="1700" dirty="0">
              <a:latin typeface="Meiryo UI" pitchFamily="50" charset="-128"/>
              <a:ea typeface="Meiryo UI" pitchFamily="50" charset="-128"/>
              <a:cs typeface="Meiryo UI" pitchFamily="50" charset="-128"/>
            </a:endParaRPr>
          </a:p>
          <a:p>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uT-Kernel2.0</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では実装依存の仕様について，「サービスプロファイル」を導入して体系立て</a:t>
            </a:r>
            <a:endParaRPr lang="en-US" altLang="ja-JP" sz="1700" dirty="0">
              <a:solidFill>
                <a:schemeClr val="tx1">
                  <a:lumMod val="75000"/>
                  <a:lumOff val="25000"/>
                </a:schemeClr>
              </a:solidFill>
              <a:latin typeface="Meiryo UI" pitchFamily="50" charset="-128"/>
              <a:ea typeface="Meiryo UI" pitchFamily="50" charset="-128"/>
              <a:cs typeface="Meiryo UI" pitchFamily="50" charset="-128"/>
            </a:endParaRPr>
          </a:p>
          <a:p>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実装依存性の情報を規定できるようにする．</a:t>
            </a:r>
          </a:p>
        </p:txBody>
      </p:sp>
      <p:pic>
        <p:nvPicPr>
          <p:cNvPr id="4" name="図 3"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7085" y="5035820"/>
            <a:ext cx="1270814" cy="1687162"/>
          </a:xfrm>
          <a:prstGeom prst="rect">
            <a:avLst/>
          </a:prstGeom>
        </p:spPr>
      </p:pic>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000052051"/>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7085" y="4567164"/>
            <a:ext cx="1270814" cy="1687162"/>
          </a:xfrm>
          <a:prstGeom prst="rect">
            <a:avLst/>
          </a:prstGeom>
        </p:spPr>
      </p:pic>
      <p:sp>
        <p:nvSpPr>
          <p:cNvPr id="5" name="テキスト ボックス 4"/>
          <p:cNvSpPr txBox="1"/>
          <p:nvPr/>
        </p:nvSpPr>
        <p:spPr>
          <a:xfrm>
            <a:off x="547850" y="536722"/>
            <a:ext cx="7987963" cy="1362910"/>
          </a:xfrm>
          <a:prstGeom prst="rect">
            <a:avLst/>
          </a:prstGeom>
          <a:noFill/>
        </p:spPr>
        <p:txBody>
          <a:bodyPr wrap="none" lIns="64273" tIns="32137" rIns="64273" bIns="32137" rtlCol="0">
            <a:spAutoFit/>
          </a:bodyPr>
          <a:lstStyle/>
          <a:p>
            <a:r>
              <a:rPr lang="en-US" altLang="ja-JP" sz="1700" dirty="0">
                <a:latin typeface="Meiryo UI" pitchFamily="50" charset="-128"/>
                <a:ea typeface="Meiryo UI" pitchFamily="50" charset="-128"/>
                <a:cs typeface="Meiryo UI" pitchFamily="50" charset="-128"/>
              </a:rPr>
              <a:t>#define  TK_SUPPORT_FPU  TRUE</a:t>
            </a:r>
          </a:p>
          <a:p>
            <a:endParaRPr lang="en-US" altLang="ja-JP" sz="1700" dirty="0">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ここではプロファイルが</a:t>
            </a:r>
            <a:r>
              <a:rPr lang="en-US" altLang="ja-JP" sz="1700" dirty="0">
                <a:latin typeface="Meiryo UI" pitchFamily="50" charset="-128"/>
                <a:ea typeface="Meiryo UI" pitchFamily="50" charset="-128"/>
                <a:cs typeface="Meiryo UI" pitchFamily="50" charset="-128"/>
              </a:rPr>
              <a:t>TRUE(</a:t>
            </a:r>
            <a:r>
              <a:rPr lang="ja-JP" altLang="en-US" sz="1700" dirty="0">
                <a:latin typeface="Meiryo UI" pitchFamily="50" charset="-128"/>
                <a:ea typeface="Meiryo UI" pitchFamily="50" charset="-128"/>
                <a:cs typeface="Meiryo UI" pitchFamily="50" charset="-128"/>
              </a:rPr>
              <a:t>真</a:t>
            </a:r>
            <a:r>
              <a:rPr lang="en-US" altLang="ja-JP" sz="1700" dirty="0">
                <a:latin typeface="Meiryo UI" pitchFamily="50" charset="-128"/>
                <a:ea typeface="Meiryo UI" pitchFamily="50" charset="-128"/>
                <a:cs typeface="Meiryo UI" pitchFamily="50" charset="-128"/>
              </a:rPr>
              <a:t>)</a:t>
            </a:r>
            <a:r>
              <a:rPr lang="ja-JP" altLang="en-US" sz="1700" dirty="0">
                <a:latin typeface="Meiryo UI" pitchFamily="50" charset="-128"/>
                <a:ea typeface="Meiryo UI" pitchFamily="50" charset="-128"/>
                <a:cs typeface="Meiryo UI" pitchFamily="50" charset="-128"/>
              </a:rPr>
              <a:t>に指定されているため，</a:t>
            </a:r>
            <a:r>
              <a:rPr lang="en-US" altLang="ja-JP" sz="1700" dirty="0">
                <a:latin typeface="Meiryo UI" pitchFamily="50" charset="-128"/>
                <a:ea typeface="Meiryo UI" pitchFamily="50" charset="-128"/>
                <a:cs typeface="Meiryo UI" pitchFamily="50" charset="-128"/>
              </a:rPr>
              <a:t>TA_FPU</a:t>
            </a:r>
            <a:r>
              <a:rPr lang="ja-JP" altLang="en-US" sz="1700" dirty="0">
                <a:latin typeface="Meiryo UI" pitchFamily="50" charset="-128"/>
                <a:ea typeface="Meiryo UI" pitchFamily="50" charset="-128"/>
                <a:cs typeface="Meiryo UI" pitchFamily="50" charset="-128"/>
              </a:rPr>
              <a:t>の指定が</a:t>
            </a:r>
            <a:endParaRPr lang="en-US" altLang="ja-JP" sz="1700" dirty="0">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利用可能であることを示している．逆に，</a:t>
            </a:r>
            <a:r>
              <a:rPr lang="en-US" altLang="ja-JP" sz="1700" dirty="0">
                <a:latin typeface="Meiryo UI" pitchFamily="50" charset="-128"/>
                <a:ea typeface="Meiryo UI" pitchFamily="50" charset="-128"/>
                <a:cs typeface="Meiryo UI" pitchFamily="50" charset="-128"/>
              </a:rPr>
              <a:t>FALSE(</a:t>
            </a:r>
            <a:r>
              <a:rPr lang="ja-JP" altLang="en-US" sz="1700" dirty="0">
                <a:latin typeface="Meiryo UI" pitchFamily="50" charset="-128"/>
                <a:ea typeface="Meiryo UI" pitchFamily="50" charset="-128"/>
                <a:cs typeface="Meiryo UI" pitchFamily="50" charset="-128"/>
              </a:rPr>
              <a:t>偽</a:t>
            </a:r>
            <a:r>
              <a:rPr lang="en-US" altLang="ja-JP" sz="1700" dirty="0">
                <a:latin typeface="Meiryo UI" pitchFamily="50" charset="-128"/>
                <a:ea typeface="Meiryo UI" pitchFamily="50" charset="-128"/>
                <a:cs typeface="Meiryo UI" pitchFamily="50" charset="-128"/>
              </a:rPr>
              <a:t>)</a:t>
            </a:r>
            <a:r>
              <a:rPr lang="ja-JP" altLang="en-US" sz="1700" dirty="0">
                <a:latin typeface="Meiryo UI" pitchFamily="50" charset="-128"/>
                <a:ea typeface="Meiryo UI" pitchFamily="50" charset="-128"/>
                <a:cs typeface="Meiryo UI" pitchFamily="50" charset="-128"/>
              </a:rPr>
              <a:t>である場合は</a:t>
            </a:r>
            <a:r>
              <a:rPr lang="en-US" altLang="ja-JP" sz="1700" dirty="0">
                <a:latin typeface="Meiryo UI" pitchFamily="50" charset="-128"/>
                <a:ea typeface="Meiryo UI" pitchFamily="50" charset="-128"/>
                <a:cs typeface="Meiryo UI" pitchFamily="50" charset="-128"/>
              </a:rPr>
              <a:t>TA_FPU</a:t>
            </a:r>
            <a:r>
              <a:rPr lang="ja-JP" altLang="en-US" sz="1700" dirty="0">
                <a:latin typeface="Meiryo UI" pitchFamily="50" charset="-128"/>
                <a:ea typeface="Meiryo UI" pitchFamily="50" charset="-128"/>
                <a:cs typeface="Meiryo UI" pitchFamily="50" charset="-128"/>
              </a:rPr>
              <a:t>が指定できない</a:t>
            </a:r>
            <a:endParaRPr lang="en-US" altLang="ja-JP" sz="1700" dirty="0">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ことを示す．</a:t>
            </a:r>
          </a:p>
        </p:txBody>
      </p:sp>
      <p:cxnSp>
        <p:nvCxnSpPr>
          <p:cNvPr id="8" name="直線コネクタ 7"/>
          <p:cNvCxnSpPr/>
          <p:nvPr/>
        </p:nvCxnSpPr>
        <p:spPr bwMode="auto">
          <a:xfrm>
            <a:off x="227527" y="2036422"/>
            <a:ext cx="8629677" cy="0"/>
          </a:xfrm>
          <a:prstGeom prst="line">
            <a:avLst/>
          </a:prstGeom>
          <a:solidFill>
            <a:schemeClr val="accent1"/>
          </a:solidFill>
          <a:ln w="34925" cap="sq" cmpd="sng" algn="ctr">
            <a:solidFill>
              <a:srgbClr val="FFC000"/>
            </a:solidFill>
            <a:prstDash val="sysDash"/>
            <a:round/>
            <a:headEnd type="none" w="sm" len="sm"/>
            <a:tailEnd type="none" w="sm" len="sm"/>
          </a:ln>
          <a:effectLst/>
        </p:spPr>
      </p:cxnSp>
      <p:sp>
        <p:nvSpPr>
          <p:cNvPr id="9" name="テキスト ボックス 8"/>
          <p:cNvSpPr txBox="1"/>
          <p:nvPr/>
        </p:nvSpPr>
        <p:spPr>
          <a:xfrm>
            <a:off x="286796" y="2121742"/>
            <a:ext cx="8680787" cy="1146576"/>
          </a:xfrm>
          <a:prstGeom prst="rect">
            <a:avLst/>
          </a:prstGeom>
          <a:noFill/>
        </p:spPr>
        <p:txBody>
          <a:bodyPr wrap="none" lIns="64273" tIns="32137" rIns="64273" bIns="32137" rtlCol="0">
            <a:spAutoFit/>
          </a:bodyPr>
          <a:lstStyle/>
          <a:p>
            <a:r>
              <a:rPr lang="en-US" altLang="ja-JP" sz="2000" b="1" dirty="0">
                <a:latin typeface="Meiryo UI" pitchFamily="50" charset="-128"/>
                <a:ea typeface="Meiryo UI" pitchFamily="50" charset="-128"/>
                <a:cs typeface="Meiryo UI" pitchFamily="50" charset="-128"/>
              </a:rPr>
              <a:t>【</a:t>
            </a:r>
            <a:r>
              <a:rPr lang="ja-JP" altLang="en-US" sz="2000" b="1" dirty="0">
                <a:latin typeface="Meiryo UI" pitchFamily="50" charset="-128"/>
                <a:ea typeface="Meiryo UI" pitchFamily="50" charset="-128"/>
                <a:cs typeface="Meiryo UI" pitchFamily="50" charset="-128"/>
              </a:rPr>
              <a:t>サービスプロファイルの利用</a:t>
            </a:r>
            <a:r>
              <a:rPr lang="en-US" altLang="ja-JP" sz="2000" b="1" dirty="0">
                <a:latin typeface="Meiryo UI" pitchFamily="50" charset="-128"/>
                <a:ea typeface="Meiryo UI" pitchFamily="50" charset="-128"/>
                <a:cs typeface="Meiryo UI" pitchFamily="50" charset="-128"/>
              </a:rPr>
              <a:t>】</a:t>
            </a:r>
          </a:p>
          <a:p>
            <a:endParaRPr lang="en-US" altLang="ja-JP" sz="1700" dirty="0">
              <a:latin typeface="Meiryo UI" pitchFamily="50" charset="-128"/>
              <a:ea typeface="Meiryo UI" pitchFamily="50" charset="-128"/>
              <a:cs typeface="Meiryo UI" pitchFamily="50" charset="-128"/>
            </a:endParaRPr>
          </a:p>
          <a:p>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サービスプロファイルを適切に利用することで，</a:t>
            </a:r>
            <a:r>
              <a:rPr lang="en-US" altLang="ja-JP" sz="1700" dirty="0">
                <a:solidFill>
                  <a:schemeClr val="tx1">
                    <a:lumMod val="75000"/>
                    <a:lumOff val="25000"/>
                  </a:schemeClr>
                </a:solidFill>
                <a:latin typeface="Meiryo UI" pitchFamily="50" charset="-128"/>
                <a:ea typeface="Meiryo UI" pitchFamily="50" charset="-128"/>
                <a:cs typeface="Meiryo UI" pitchFamily="50" charset="-128"/>
              </a:rPr>
              <a:t>uT-Kernel2.0</a:t>
            </a:r>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上のソフトウェアの互換性や再利用性を</a:t>
            </a:r>
            <a:endParaRPr lang="en-US" altLang="ja-JP" sz="1700" dirty="0">
              <a:solidFill>
                <a:schemeClr val="tx1">
                  <a:lumMod val="75000"/>
                  <a:lumOff val="25000"/>
                </a:schemeClr>
              </a:solidFill>
              <a:latin typeface="Meiryo UI" pitchFamily="50" charset="-128"/>
              <a:ea typeface="Meiryo UI" pitchFamily="50" charset="-128"/>
              <a:cs typeface="Meiryo UI" pitchFamily="50" charset="-128"/>
            </a:endParaRPr>
          </a:p>
          <a:p>
            <a:r>
              <a:rPr lang="ja-JP" altLang="en-US" sz="1700" dirty="0">
                <a:solidFill>
                  <a:schemeClr val="tx1">
                    <a:lumMod val="75000"/>
                    <a:lumOff val="25000"/>
                  </a:schemeClr>
                </a:solidFill>
                <a:latin typeface="Meiryo UI" pitchFamily="50" charset="-128"/>
                <a:ea typeface="Meiryo UI" pitchFamily="50" charset="-128"/>
                <a:cs typeface="Meiryo UI" pitchFamily="50" charset="-128"/>
              </a:rPr>
              <a:t>向上させることができる</a:t>
            </a:r>
          </a:p>
        </p:txBody>
      </p:sp>
      <p:sp>
        <p:nvSpPr>
          <p:cNvPr id="11" name="正方形/長方形 10"/>
          <p:cNvSpPr/>
          <p:nvPr/>
        </p:nvSpPr>
        <p:spPr bwMode="auto">
          <a:xfrm>
            <a:off x="547850" y="4500213"/>
            <a:ext cx="1453027" cy="535607"/>
          </a:xfrm>
          <a:prstGeom prst="rect">
            <a:avLst/>
          </a:prstGeom>
          <a:solidFill>
            <a:schemeClr val="accent5">
              <a:lumMod val="40000"/>
              <a:lumOff val="60000"/>
            </a:schemeClr>
          </a:solidFill>
          <a:ln w="12700" cap="sq" cmpd="sng" algn="ctr">
            <a:solidFill>
              <a:schemeClr val="accent5">
                <a:lumMod val="75000"/>
              </a:schemeClr>
            </a:solidFill>
            <a:prstDash val="solid"/>
            <a:round/>
            <a:headEnd type="none" w="sm" len="sm"/>
            <a:tailEnd type="none" w="sm" len="sm"/>
          </a:ln>
          <a:effectLst/>
          <a:scene3d>
            <a:camera prst="orthographicFront"/>
            <a:lightRig rig="threePt" dir="t"/>
          </a:scene3d>
          <a:sp3d>
            <a:bevelT/>
          </a:sp3d>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社 </a:t>
            </a:r>
            <a:r>
              <a:rPr lang="en-US" altLang="ja-JP" sz="1300" dirty="0">
                <a:latin typeface="Meiryo UI" panose="020B0604030504040204" pitchFamily="50" charset="-128"/>
                <a:ea typeface="Meiryo UI" panose="020B0604030504040204" pitchFamily="50" charset="-128"/>
                <a:cs typeface="Meiryo UI" panose="020B0604030504040204" pitchFamily="50" charset="-128"/>
              </a:rPr>
              <a:t>uT-Kernel</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用</a:t>
            </a:r>
            <a:endParaRPr lang="en-US" altLang="ja-JP" sz="1300" dirty="0">
              <a:latin typeface="Meiryo UI" panose="020B0604030504040204" pitchFamily="50" charset="-128"/>
              <a:ea typeface="Meiryo UI" panose="020B0604030504040204" pitchFamily="50" charset="-128"/>
              <a:cs typeface="Meiryo UI" panose="020B0604030504040204" pitchFamily="50" charset="-128"/>
            </a:endParaRPr>
          </a:p>
          <a:p>
            <a:pPr algn="ctr" defTabSz="642732" fontAlgn="base">
              <a:spcBef>
                <a:spcPct val="0"/>
              </a:spcBef>
              <a:spcAft>
                <a:spcPct val="0"/>
              </a:spcAft>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ミドルウェア</a:t>
            </a:r>
          </a:p>
        </p:txBody>
      </p:sp>
      <p:sp>
        <p:nvSpPr>
          <p:cNvPr id="13" name="正方形/長方形 12"/>
          <p:cNvSpPr/>
          <p:nvPr/>
        </p:nvSpPr>
        <p:spPr bwMode="auto">
          <a:xfrm>
            <a:off x="2101237" y="4500213"/>
            <a:ext cx="1453027" cy="535607"/>
          </a:xfrm>
          <a:prstGeom prst="rect">
            <a:avLst/>
          </a:prstGeom>
          <a:solidFill>
            <a:schemeClr val="accent5">
              <a:lumMod val="40000"/>
              <a:lumOff val="60000"/>
            </a:schemeClr>
          </a:solidFill>
          <a:ln w="12700" cap="sq" cmpd="sng" algn="ctr">
            <a:solidFill>
              <a:schemeClr val="accent5">
                <a:lumMod val="75000"/>
              </a:schemeClr>
            </a:solidFill>
            <a:prstDash val="solid"/>
            <a:round/>
            <a:headEnd type="none" w="sm" len="sm"/>
            <a:tailEnd type="none" w="sm" len="sm"/>
          </a:ln>
          <a:effectLst/>
          <a:scene3d>
            <a:camera prst="orthographicFront"/>
            <a:lightRig rig="threePt" dir="t"/>
          </a:scene3d>
          <a:sp3d>
            <a:bevelT/>
          </a:sp3d>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社 </a:t>
            </a:r>
            <a:r>
              <a:rPr lang="en-US" altLang="ja-JP" sz="1300" dirty="0">
                <a:latin typeface="Meiryo UI" panose="020B0604030504040204" pitchFamily="50" charset="-128"/>
                <a:ea typeface="Meiryo UI" panose="020B0604030504040204" pitchFamily="50" charset="-128"/>
                <a:cs typeface="Meiryo UI" panose="020B0604030504040204" pitchFamily="50" charset="-128"/>
              </a:rPr>
              <a:t>uT-Kernel</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用</a:t>
            </a:r>
            <a:endParaRPr lang="en-US" altLang="ja-JP" sz="1300" dirty="0">
              <a:latin typeface="Meiryo UI" panose="020B0604030504040204" pitchFamily="50" charset="-128"/>
              <a:ea typeface="Meiryo UI" panose="020B0604030504040204" pitchFamily="50" charset="-128"/>
              <a:cs typeface="Meiryo UI" panose="020B0604030504040204" pitchFamily="50" charset="-128"/>
            </a:endParaRPr>
          </a:p>
          <a:p>
            <a:pPr algn="ctr" defTabSz="642732" fontAlgn="base">
              <a:spcBef>
                <a:spcPct val="0"/>
              </a:spcBef>
              <a:spcAft>
                <a:spcPct val="0"/>
              </a:spcAft>
            </a:pPr>
            <a:r>
              <a:rPr lang="ja-JP" altLang="en-US" sz="1300" dirty="0">
                <a:latin typeface="Meiryo UI" panose="020B0604030504040204" pitchFamily="50" charset="-128"/>
                <a:ea typeface="Meiryo UI" panose="020B0604030504040204" pitchFamily="50" charset="-128"/>
                <a:cs typeface="Meiryo UI" panose="020B0604030504040204" pitchFamily="50" charset="-128"/>
              </a:rPr>
              <a:t>ミドルウェア</a:t>
            </a:r>
          </a:p>
        </p:txBody>
      </p:sp>
      <p:sp>
        <p:nvSpPr>
          <p:cNvPr id="17" name="正方形/長方形 16"/>
          <p:cNvSpPr/>
          <p:nvPr/>
        </p:nvSpPr>
        <p:spPr bwMode="auto">
          <a:xfrm>
            <a:off x="4381136" y="4232410"/>
            <a:ext cx="3006414" cy="1017653"/>
          </a:xfrm>
          <a:prstGeom prst="rect">
            <a:avLst/>
          </a:prstGeom>
          <a:solidFill>
            <a:schemeClr val="accent5">
              <a:lumMod val="40000"/>
              <a:lumOff val="60000"/>
            </a:schemeClr>
          </a:solidFill>
          <a:ln w="12700" cap="sq" cmpd="sng" algn="ctr">
            <a:solidFill>
              <a:schemeClr val="accent5">
                <a:lumMod val="75000"/>
              </a:schemeClr>
            </a:solidFill>
            <a:prstDash val="solid"/>
            <a:round/>
            <a:headEnd type="none" w="sm" len="sm"/>
            <a:tailEnd type="none" w="sm" len="sm"/>
          </a:ln>
          <a:effectLst/>
          <a:scene3d>
            <a:camera prst="orthographicFront"/>
            <a:lightRig rig="threePt" dir="t"/>
          </a:scene3d>
          <a:sp3d>
            <a:bevelT/>
          </a:sp3d>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ja-JP" altLang="en-US" sz="1000" dirty="0">
                <a:latin typeface="Meiryo UI" panose="020B0604030504040204" pitchFamily="50" charset="-128"/>
                <a:ea typeface="Meiryo UI" panose="020B0604030504040204" pitchFamily="50" charset="-128"/>
                <a:cs typeface="Meiryo UI" panose="020B0604030504040204" pitchFamily="50" charset="-128"/>
              </a:rPr>
              <a:t>共通ミドルウェア</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pPr defTabSz="642732" fontAlgn="base">
              <a:spcBef>
                <a:spcPct val="0"/>
              </a:spcBef>
              <a:spcAft>
                <a:spcPct val="0"/>
              </a:spcAft>
            </a:pP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pPr defTabSz="642732" fontAlgn="base">
              <a:spcBef>
                <a:spcPct val="0"/>
              </a:spcBef>
              <a:spcAft>
                <a:spcPct val="0"/>
              </a:spcAft>
            </a:pPr>
            <a:r>
              <a:rPr lang="en-US" altLang="ja-JP" sz="1000" dirty="0">
                <a:latin typeface="Meiryo UI" panose="020B0604030504040204" pitchFamily="50" charset="-128"/>
                <a:ea typeface="Meiryo UI" panose="020B0604030504040204" pitchFamily="50" charset="-128"/>
                <a:cs typeface="Meiryo UI" panose="020B0604030504040204" pitchFamily="50" charset="-128"/>
              </a:rPr>
              <a:t>#if</a:t>
            </a: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pPr defTabSz="642732" fontAlgn="base">
              <a:spcBef>
                <a:spcPct val="0"/>
              </a:spcBef>
              <a:spcAft>
                <a:spcPct val="0"/>
              </a:spcAft>
            </a:pP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pPr defTabSz="642732" fontAlgn="base">
              <a:spcBef>
                <a:spcPct val="0"/>
              </a:spcBef>
              <a:spcAft>
                <a:spcPct val="0"/>
              </a:spcAft>
            </a:pPr>
            <a:r>
              <a:rPr lang="en-US" altLang="ja-JP" sz="1000" dirty="0">
                <a:latin typeface="Meiryo UI" panose="020B0604030504040204" pitchFamily="50" charset="-128"/>
                <a:ea typeface="Meiryo UI" panose="020B0604030504040204" pitchFamily="50" charset="-128"/>
                <a:cs typeface="Meiryo UI" panose="020B0604030504040204" pitchFamily="50" charset="-128"/>
              </a:rPr>
              <a:t>#else</a:t>
            </a:r>
          </a:p>
          <a:p>
            <a:pPr defTabSz="642732" fontAlgn="base">
              <a:spcBef>
                <a:spcPct val="0"/>
              </a:spcBef>
              <a:spcAft>
                <a:spcPct val="0"/>
              </a:spcAft>
            </a:pPr>
            <a:r>
              <a:rPr lang="ja-JP" altLang="en-US" sz="10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20" name="正方形/長方形 19"/>
          <p:cNvSpPr/>
          <p:nvPr/>
        </p:nvSpPr>
        <p:spPr bwMode="auto">
          <a:xfrm>
            <a:off x="547850" y="5089381"/>
            <a:ext cx="1453027" cy="535607"/>
          </a:xfrm>
          <a:prstGeom prst="rect">
            <a:avLst/>
          </a:prstGeom>
          <a:solidFill>
            <a:schemeClr val="accent5">
              <a:lumMod val="40000"/>
              <a:lumOff val="60000"/>
            </a:schemeClr>
          </a:solidFill>
          <a:ln w="12700" cap="sq" cmpd="sng" algn="ctr">
            <a:solidFill>
              <a:schemeClr val="accent5">
                <a:lumMod val="75000"/>
              </a:schemeClr>
            </a:solidFill>
            <a:prstDash val="solid"/>
            <a:round/>
            <a:headEnd type="none" w="sm" len="sm"/>
            <a:tailEnd type="none" w="sm" len="sm"/>
          </a:ln>
          <a:effectLst/>
          <a:scene3d>
            <a:camera prst="orthographicFront"/>
            <a:lightRig rig="threePt" dir="t"/>
          </a:scene3d>
          <a:sp3d>
            <a:bevelT/>
          </a:sp3d>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uT-Kernel</a:t>
            </a:r>
          </a:p>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社実装</a:t>
            </a:r>
          </a:p>
        </p:txBody>
      </p:sp>
      <p:sp>
        <p:nvSpPr>
          <p:cNvPr id="21" name="正方形/長方形 20"/>
          <p:cNvSpPr/>
          <p:nvPr/>
        </p:nvSpPr>
        <p:spPr bwMode="auto">
          <a:xfrm>
            <a:off x="2101237" y="5089381"/>
            <a:ext cx="1453027" cy="535607"/>
          </a:xfrm>
          <a:prstGeom prst="rect">
            <a:avLst/>
          </a:prstGeom>
          <a:solidFill>
            <a:schemeClr val="accent5">
              <a:lumMod val="40000"/>
              <a:lumOff val="60000"/>
            </a:schemeClr>
          </a:solidFill>
          <a:ln w="12700" cap="sq" cmpd="sng" algn="ctr">
            <a:solidFill>
              <a:schemeClr val="accent5">
                <a:lumMod val="75000"/>
              </a:schemeClr>
            </a:solidFill>
            <a:prstDash val="solid"/>
            <a:round/>
            <a:headEnd type="none" w="sm" len="sm"/>
            <a:tailEnd type="none" w="sm" len="sm"/>
          </a:ln>
          <a:effectLst/>
          <a:scene3d>
            <a:camera prst="orthographicFront"/>
            <a:lightRig rig="threePt" dir="t"/>
          </a:scene3d>
          <a:sp3d>
            <a:bevelT/>
          </a:sp3d>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uT-Kernel</a:t>
            </a:r>
          </a:p>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社実装</a:t>
            </a:r>
          </a:p>
        </p:txBody>
      </p:sp>
      <p:sp>
        <p:nvSpPr>
          <p:cNvPr id="22" name="正方形/長方形 21"/>
          <p:cNvSpPr/>
          <p:nvPr/>
        </p:nvSpPr>
        <p:spPr bwMode="auto">
          <a:xfrm>
            <a:off x="4383108" y="5303624"/>
            <a:ext cx="1453027" cy="535607"/>
          </a:xfrm>
          <a:prstGeom prst="rect">
            <a:avLst/>
          </a:prstGeom>
          <a:solidFill>
            <a:schemeClr val="accent5">
              <a:lumMod val="40000"/>
              <a:lumOff val="60000"/>
            </a:schemeClr>
          </a:solidFill>
          <a:ln w="12700" cap="sq" cmpd="sng" algn="ctr">
            <a:solidFill>
              <a:schemeClr val="accent5">
                <a:lumMod val="75000"/>
              </a:schemeClr>
            </a:solidFill>
            <a:prstDash val="solid"/>
            <a:round/>
            <a:headEnd type="none" w="sm" len="sm"/>
            <a:tailEnd type="none" w="sm" len="sm"/>
          </a:ln>
          <a:effectLst/>
          <a:scene3d>
            <a:camera prst="orthographicFront"/>
            <a:lightRig rig="threePt" dir="t"/>
          </a:scene3d>
          <a:sp3d>
            <a:bevelT/>
          </a:sp3d>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uT-Kernel</a:t>
            </a:r>
          </a:p>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社実装</a:t>
            </a:r>
          </a:p>
        </p:txBody>
      </p:sp>
      <p:sp>
        <p:nvSpPr>
          <p:cNvPr id="23" name="正方形/長方形 22"/>
          <p:cNvSpPr/>
          <p:nvPr/>
        </p:nvSpPr>
        <p:spPr bwMode="auto">
          <a:xfrm>
            <a:off x="5936494" y="5303624"/>
            <a:ext cx="1453027" cy="535607"/>
          </a:xfrm>
          <a:prstGeom prst="rect">
            <a:avLst/>
          </a:prstGeom>
          <a:solidFill>
            <a:schemeClr val="accent5">
              <a:lumMod val="40000"/>
              <a:lumOff val="60000"/>
            </a:schemeClr>
          </a:solidFill>
          <a:ln w="12700" cap="sq" cmpd="sng" algn="ctr">
            <a:solidFill>
              <a:schemeClr val="accent5">
                <a:lumMod val="75000"/>
              </a:schemeClr>
            </a:solidFill>
            <a:prstDash val="solid"/>
            <a:round/>
            <a:headEnd type="none" w="sm" len="sm"/>
            <a:tailEnd type="none" w="sm" len="sm"/>
          </a:ln>
          <a:effectLst/>
          <a:scene3d>
            <a:camera prst="orthographicFront"/>
            <a:lightRig rig="threePt" dir="t"/>
          </a:scene3d>
          <a:sp3d>
            <a:bevelT/>
          </a:sp3d>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uT-Kernel</a:t>
            </a:r>
          </a:p>
          <a:p>
            <a:pPr algn="ctr" defTabSz="642732" fontAlgn="base">
              <a:spcBef>
                <a:spcPct val="0"/>
              </a:spcBef>
              <a:spcAft>
                <a:spcPct val="0"/>
              </a:spcAft>
            </a:pPr>
            <a:r>
              <a:rPr lang="en-US" altLang="ja-JP" sz="13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300" dirty="0">
                <a:latin typeface="Meiryo UI" panose="020B0604030504040204" pitchFamily="50" charset="-128"/>
                <a:ea typeface="Meiryo UI" panose="020B0604030504040204" pitchFamily="50" charset="-128"/>
                <a:cs typeface="Meiryo UI" panose="020B0604030504040204" pitchFamily="50" charset="-128"/>
              </a:rPr>
              <a:t>社実装</a:t>
            </a:r>
          </a:p>
        </p:txBody>
      </p:sp>
      <p:sp>
        <p:nvSpPr>
          <p:cNvPr id="25" name="ドーナツ 24"/>
          <p:cNvSpPr/>
          <p:nvPr/>
        </p:nvSpPr>
        <p:spPr bwMode="auto">
          <a:xfrm>
            <a:off x="5461887" y="3362049"/>
            <a:ext cx="748496" cy="749850"/>
          </a:xfrm>
          <a:prstGeom prst="donut">
            <a:avLst/>
          </a:prstGeom>
          <a:solidFill>
            <a:schemeClr val="accent1"/>
          </a:solidFill>
          <a:ln w="12700" cap="sq" cmpd="sng" algn="ctr">
            <a:solidFill>
              <a:schemeClr val="tx1"/>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6" name="乗算記号 25"/>
          <p:cNvSpPr/>
          <p:nvPr/>
        </p:nvSpPr>
        <p:spPr bwMode="auto">
          <a:xfrm>
            <a:off x="1591812" y="3161196"/>
            <a:ext cx="934003" cy="1151555"/>
          </a:xfrm>
          <a:prstGeom prst="mathMultiply">
            <a:avLst/>
          </a:prstGeom>
          <a:solidFill>
            <a:schemeClr val="accent1"/>
          </a:solidFill>
          <a:ln w="12700" cap="sq" cmpd="sng" algn="ctr">
            <a:solidFill>
              <a:schemeClr val="tx1"/>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7" name="右矢印 26"/>
          <p:cNvSpPr/>
          <p:nvPr/>
        </p:nvSpPr>
        <p:spPr bwMode="auto">
          <a:xfrm>
            <a:off x="3714959" y="4875138"/>
            <a:ext cx="535650" cy="535607"/>
          </a:xfrm>
          <a:prstGeom prst="rightArrow">
            <a:avLst/>
          </a:prstGeom>
          <a:solidFill>
            <a:schemeClr val="accent1"/>
          </a:solidFill>
          <a:ln w="12700" cap="sq" cmpd="sng" algn="ctr">
            <a:solidFill>
              <a:schemeClr val="tx1"/>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8" name="テキスト ボックス 27"/>
          <p:cNvSpPr txBox="1"/>
          <p:nvPr/>
        </p:nvSpPr>
        <p:spPr>
          <a:xfrm>
            <a:off x="1128764" y="5879401"/>
            <a:ext cx="2045390" cy="465011"/>
          </a:xfrm>
          <a:prstGeom prst="rect">
            <a:avLst/>
          </a:prstGeom>
          <a:noFill/>
        </p:spPr>
        <p:txBody>
          <a:bodyPr wrap="none" lIns="64273" tIns="32137" rIns="64273" bIns="32137" rtlCol="0">
            <a:spAutoFit/>
          </a:bodyPr>
          <a:lstStyle/>
          <a:p>
            <a:r>
              <a:rPr lang="en-US" altLang="ja-JP" sz="1300" dirty="0">
                <a:latin typeface="Meiryo UI" pitchFamily="50" charset="-128"/>
                <a:ea typeface="Meiryo UI" pitchFamily="50" charset="-128"/>
                <a:cs typeface="Meiryo UI" pitchFamily="50" charset="-128"/>
              </a:rPr>
              <a:t>OS</a:t>
            </a:r>
            <a:r>
              <a:rPr lang="ja-JP" altLang="en-US" sz="1300" dirty="0">
                <a:latin typeface="Meiryo UI" pitchFamily="50" charset="-128"/>
                <a:ea typeface="Meiryo UI" pitchFamily="50" charset="-128"/>
                <a:cs typeface="Meiryo UI" pitchFamily="50" charset="-128"/>
              </a:rPr>
              <a:t>の</a:t>
            </a:r>
            <a:r>
              <a:rPr lang="en-US" altLang="ja-JP" sz="1300" dirty="0">
                <a:latin typeface="Meiryo UI" pitchFamily="50" charset="-128"/>
                <a:ea typeface="Meiryo UI" pitchFamily="50" charset="-128"/>
                <a:cs typeface="Meiryo UI" pitchFamily="50" charset="-128"/>
              </a:rPr>
              <a:t>API</a:t>
            </a:r>
            <a:r>
              <a:rPr lang="ja-JP" altLang="en-US" sz="1300" dirty="0">
                <a:latin typeface="Meiryo UI" pitchFamily="50" charset="-128"/>
                <a:ea typeface="Meiryo UI" pitchFamily="50" charset="-128"/>
                <a:cs typeface="Meiryo UI" pitchFamily="50" charset="-128"/>
              </a:rPr>
              <a:t>に違いがあるため，</a:t>
            </a:r>
            <a:endParaRPr lang="en-US" altLang="ja-JP" sz="1300" dirty="0">
              <a:latin typeface="Meiryo UI" pitchFamily="50" charset="-128"/>
              <a:ea typeface="Meiryo UI" pitchFamily="50" charset="-128"/>
              <a:cs typeface="Meiryo UI" pitchFamily="50" charset="-128"/>
            </a:endParaRPr>
          </a:p>
          <a:p>
            <a:r>
              <a:rPr lang="ja-JP" altLang="en-US" sz="1300" dirty="0">
                <a:latin typeface="Meiryo UI" pitchFamily="50" charset="-128"/>
                <a:ea typeface="Meiryo UI" pitchFamily="50" charset="-128"/>
                <a:cs typeface="Meiryo UI" pitchFamily="50" charset="-128"/>
              </a:rPr>
              <a:t>コードを統一できない</a:t>
            </a:r>
          </a:p>
        </p:txBody>
      </p:sp>
      <p:sp>
        <p:nvSpPr>
          <p:cNvPr id="29" name="テキスト ボックス 28"/>
          <p:cNvSpPr txBox="1"/>
          <p:nvPr/>
        </p:nvSpPr>
        <p:spPr>
          <a:xfrm>
            <a:off x="4464870" y="5866973"/>
            <a:ext cx="2936660" cy="465011"/>
          </a:xfrm>
          <a:prstGeom prst="rect">
            <a:avLst/>
          </a:prstGeom>
          <a:noFill/>
        </p:spPr>
        <p:txBody>
          <a:bodyPr wrap="none" lIns="64273" tIns="32137" rIns="64273" bIns="32137" rtlCol="0">
            <a:spAutoFit/>
          </a:bodyPr>
          <a:lstStyle/>
          <a:p>
            <a:r>
              <a:rPr lang="ja-JP" altLang="en-US" sz="1300" dirty="0">
                <a:latin typeface="Meiryo UI" pitchFamily="50" charset="-128"/>
                <a:ea typeface="Meiryo UI" pitchFamily="50" charset="-128"/>
                <a:cs typeface="Meiryo UI" pitchFamily="50" charset="-128"/>
              </a:rPr>
              <a:t>プロファイルのおかげで</a:t>
            </a:r>
            <a:endParaRPr lang="en-US" altLang="ja-JP" sz="1300" dirty="0">
              <a:latin typeface="Meiryo UI" pitchFamily="50" charset="-128"/>
              <a:ea typeface="Meiryo UI" pitchFamily="50" charset="-128"/>
              <a:cs typeface="Meiryo UI" pitchFamily="50" charset="-128"/>
            </a:endParaRPr>
          </a:p>
          <a:p>
            <a:r>
              <a:rPr lang="en-US" altLang="ja-JP" sz="1300" dirty="0">
                <a:latin typeface="Meiryo UI" pitchFamily="50" charset="-128"/>
                <a:ea typeface="Meiryo UI" pitchFamily="50" charset="-128"/>
                <a:cs typeface="Meiryo UI" pitchFamily="50" charset="-128"/>
              </a:rPr>
              <a:t>#ifdef</a:t>
            </a:r>
            <a:r>
              <a:rPr lang="ja-JP" altLang="en-US" sz="1300" dirty="0">
                <a:latin typeface="Meiryo UI" pitchFamily="50" charset="-128"/>
                <a:ea typeface="Meiryo UI" pitchFamily="50" charset="-128"/>
                <a:cs typeface="Meiryo UI" pitchFamily="50" charset="-128"/>
              </a:rPr>
              <a:t> で差異を吸収しコードを統一できる</a:t>
            </a:r>
          </a:p>
        </p:txBody>
      </p:sp>
      <p:sp>
        <p:nvSpPr>
          <p:cNvPr id="24"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52824706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ext Box 4"/>
          <p:cNvSpPr txBox="1">
            <a:spLocks noChangeArrowheads="1"/>
          </p:cNvSpPr>
          <p:nvPr/>
        </p:nvSpPr>
        <p:spPr bwMode="auto">
          <a:xfrm>
            <a:off x="179667" y="5946353"/>
            <a:ext cx="8964334" cy="326512"/>
          </a:xfrm>
          <a:prstGeom prst="rect">
            <a:avLst/>
          </a:prstGeom>
          <a:noFill/>
          <a:ln w="9525">
            <a:noFill/>
            <a:miter lim="800000"/>
            <a:headEnd/>
            <a:tailEnd/>
          </a:ln>
        </p:spPr>
        <p:txBody>
          <a:bodyPr lIns="64273" tIns="32137" rIns="64273" bIns="32137">
            <a:spAutoFit/>
          </a:bodyPr>
          <a:lstStyle/>
          <a:p>
            <a:pPr marL="60256" indent="-60256" eaLnBrk="0" hangingPunct="0"/>
            <a:r>
              <a:rPr lang="ja-JP" altLang="en-US" sz="1700">
                <a:latin typeface="Times New Roman" pitchFamily="18" charset="0"/>
                <a:ea typeface="ＭＳ Ｐゴシック" charset="-128"/>
              </a:rPr>
              <a:t>本資料に記載されている社名及び製品名などの固有名詞は、各社の商標または登録商標です。</a:t>
            </a:r>
          </a:p>
        </p:txBody>
      </p:sp>
      <p:sp>
        <p:nvSpPr>
          <p:cNvPr id="71682" name="タイトル 5"/>
          <p:cNvSpPr>
            <a:spLocks/>
          </p:cNvSpPr>
          <p:nvPr/>
        </p:nvSpPr>
        <p:spPr bwMode="auto">
          <a:xfrm>
            <a:off x="1090272" y="4821578"/>
            <a:ext cx="6743616" cy="910532"/>
          </a:xfrm>
          <a:prstGeom prst="rect">
            <a:avLst/>
          </a:prstGeom>
          <a:noFill/>
          <a:ln w="9525">
            <a:noFill/>
            <a:miter lim="800000"/>
            <a:headEnd/>
            <a:tailEnd/>
          </a:ln>
        </p:spPr>
        <p:txBody>
          <a:bodyPr lIns="91544" tIns="45772" rIns="91544" bIns="45772" anchor="b"/>
          <a:lstStyle/>
          <a:p>
            <a:pPr algn="ctr" defTabSz="800067" eaLnBrk="0" hangingPunct="0"/>
            <a:r>
              <a:rPr lang="en-US" altLang="ja-JP" dirty="0">
                <a:latin typeface="Arial" charset="0"/>
                <a:ea typeface="ＭＳ ゴシック" pitchFamily="49" charset="-128"/>
                <a:cs typeface="ＤＦＧ平成ゴシック体W7"/>
              </a:rPr>
              <a:t>© </a:t>
            </a:r>
            <a:r>
              <a:rPr lang="en-US" altLang="ja-JP" dirty="0" smtClean="0">
                <a:latin typeface="Arial" charset="0"/>
                <a:ea typeface="ＭＳ ゴシック" pitchFamily="49" charset="-128"/>
                <a:cs typeface="ＤＦＧ平成ゴシック体W7"/>
              </a:rPr>
              <a:t>2016 TRON Forum</a:t>
            </a:r>
            <a:r>
              <a:rPr lang="en-US" altLang="ja-JP" dirty="0">
                <a:latin typeface="Arial" charset="0"/>
                <a:ea typeface="ＭＳ ゴシック" pitchFamily="49" charset="-128"/>
                <a:cs typeface="ＤＦＧ平成ゴシック体W7"/>
              </a:rPr>
              <a:t>, All Rights Reserved.</a:t>
            </a:r>
            <a:br>
              <a:rPr lang="en-US" altLang="ja-JP" dirty="0">
                <a:latin typeface="Arial" charset="0"/>
                <a:ea typeface="ＭＳ ゴシック" pitchFamily="49" charset="-128"/>
                <a:cs typeface="ＤＦＧ平成ゴシック体W7"/>
              </a:rPr>
            </a:br>
            <a:r>
              <a:rPr lang="en-US" altLang="ja-JP" dirty="0">
                <a:latin typeface="Arial" charset="0"/>
                <a:ea typeface="ＭＳ ゴシック" pitchFamily="49" charset="-128"/>
                <a:cs typeface="ＤＦＧ平成ゴシック体W7"/>
              </a:rPr>
              <a:t>http://www.tron.org/ja/</a:t>
            </a:r>
            <a:endParaRPr lang="ja-JP" altLang="en-US" dirty="0">
              <a:latin typeface="Arial" charset="0"/>
              <a:ea typeface="ＭＳ ゴシック" pitchFamily="49" charset="-128"/>
              <a:cs typeface="ＤＦＧ平成ゴシック体W7"/>
            </a:endParaRPr>
          </a:p>
        </p:txBody>
      </p:sp>
      <p:sp>
        <p:nvSpPr>
          <p:cNvPr id="71683" name="タイトル 5"/>
          <p:cNvSpPr>
            <a:spLocks/>
          </p:cNvSpPr>
          <p:nvPr/>
        </p:nvSpPr>
        <p:spPr bwMode="auto">
          <a:xfrm>
            <a:off x="1355307" y="3980111"/>
            <a:ext cx="6213546" cy="868248"/>
          </a:xfrm>
          <a:prstGeom prst="rect">
            <a:avLst/>
          </a:prstGeom>
          <a:noFill/>
          <a:ln w="9525">
            <a:noFill/>
            <a:miter lim="800000"/>
            <a:headEnd/>
            <a:tailEnd/>
          </a:ln>
        </p:spPr>
        <p:txBody>
          <a:bodyPr lIns="91544" tIns="45772" rIns="91544" bIns="45772" anchor="b"/>
          <a:lstStyle/>
          <a:p>
            <a:pPr algn="ctr" defTabSz="800067" eaLnBrk="0" hangingPunct="0"/>
            <a:r>
              <a:rPr lang="en-US" altLang="ja-JP" dirty="0">
                <a:latin typeface="Arial" charset="0"/>
                <a:ea typeface="ＭＳ ゴシック" pitchFamily="49" charset="-128"/>
                <a:cs typeface="ＤＦＧ平成ゴシック体W7"/>
              </a:rPr>
              <a:t>© </a:t>
            </a:r>
            <a:r>
              <a:rPr lang="en-US" altLang="en-US" dirty="0" smtClean="0">
                <a:latin typeface="Arial" charset="0"/>
                <a:ea typeface="ＭＳ Ｐゴシック" charset="-128"/>
                <a:cs typeface="ＤＦＧ平成ゴシック体W7"/>
              </a:rPr>
              <a:t>201</a:t>
            </a:r>
            <a:r>
              <a:rPr lang="en-US" altLang="en-US" dirty="0">
                <a:latin typeface="Arial" charset="0"/>
                <a:ea typeface="ＭＳ Ｐゴシック" charset="-128"/>
                <a:cs typeface="ＤＦＧ平成ゴシック体W7"/>
              </a:rPr>
              <a:t>6</a:t>
            </a:r>
            <a:r>
              <a:rPr lang="en-US" altLang="en-US" dirty="0" smtClean="0">
                <a:latin typeface="Arial" charset="0"/>
                <a:ea typeface="ＭＳ Ｐゴシック" charset="-128"/>
                <a:cs typeface="ＤＦＧ平成ゴシック体W7"/>
              </a:rPr>
              <a:t> </a:t>
            </a:r>
            <a:r>
              <a:rPr lang="en-US" altLang="en-US" dirty="0">
                <a:latin typeface="Arial" charset="0"/>
                <a:ea typeface="ＭＳ Ｐゴシック" charset="-128"/>
                <a:cs typeface="ＤＦＧ平成ゴシック体W7"/>
              </a:rPr>
              <a:t>FUJITSU ELECTRONICS INC.</a:t>
            </a:r>
            <a:r>
              <a:rPr lang="en-US" altLang="ja-JP" dirty="0">
                <a:latin typeface="Arial" charset="0"/>
                <a:ea typeface="ＭＳ Ｐゴシック" charset="-128"/>
                <a:cs typeface="ＤＦＧ平成ゴシック体W7"/>
              </a:rPr>
              <a:t/>
            </a:r>
            <a:br>
              <a:rPr lang="en-US" altLang="ja-JP" dirty="0">
                <a:latin typeface="Arial" charset="0"/>
                <a:ea typeface="ＭＳ Ｐゴシック" charset="-128"/>
                <a:cs typeface="ＤＦＧ平成ゴシック体W7"/>
              </a:rPr>
            </a:br>
            <a:r>
              <a:rPr lang="en-US" altLang="ja-JP" dirty="0">
                <a:latin typeface="Arial" charset="0"/>
                <a:ea typeface="ＭＳ Ｐゴシック" charset="-128"/>
                <a:cs typeface="ＤＦＧ平成ゴシック体W7"/>
              </a:rPr>
              <a:t>http://jp.fujitsu.com/group/fei/</a:t>
            </a:r>
            <a:endParaRPr lang="ja-JP" altLang="en-US" dirty="0">
              <a:latin typeface="Arial" charset="0"/>
              <a:ea typeface="ＭＳ Ｐゴシック" charset="-128"/>
              <a:cs typeface="ＤＦＧ平成ゴシック体W7"/>
            </a:endParaRPr>
          </a:p>
        </p:txBody>
      </p:sp>
      <p:sp>
        <p:nvSpPr>
          <p:cNvPr id="8" name="タイトル 5"/>
          <p:cNvSpPr>
            <a:spLocks/>
          </p:cNvSpPr>
          <p:nvPr/>
        </p:nvSpPr>
        <p:spPr bwMode="auto">
          <a:xfrm>
            <a:off x="1090272" y="3096360"/>
            <a:ext cx="6743616" cy="910532"/>
          </a:xfrm>
          <a:prstGeom prst="rect">
            <a:avLst/>
          </a:prstGeom>
          <a:noFill/>
          <a:ln w="9525">
            <a:noFill/>
            <a:miter lim="800000"/>
            <a:headEnd/>
            <a:tailEnd/>
          </a:ln>
        </p:spPr>
        <p:txBody>
          <a:bodyPr lIns="91544" tIns="45772" rIns="91544" bIns="45772" anchor="b"/>
          <a:lstStyle/>
          <a:p>
            <a:pPr algn="ctr" defTabSz="800067" eaLnBrk="0" hangingPunct="0"/>
            <a:r>
              <a:rPr lang="en-US" altLang="ja-JP" dirty="0">
                <a:latin typeface="Arial" pitchFamily="34" charset="0"/>
                <a:ea typeface="ＭＳ ゴシック" pitchFamily="49" charset="-128"/>
                <a:cs typeface="Arial" pitchFamily="34" charset="0"/>
              </a:rPr>
              <a:t>© </a:t>
            </a:r>
            <a:r>
              <a:rPr lang="en-US" altLang="ja-JP" dirty="0" smtClean="0">
                <a:latin typeface="Arial" pitchFamily="34" charset="0"/>
                <a:ea typeface="ＭＳ ゴシック" pitchFamily="49" charset="-128"/>
                <a:cs typeface="Arial" pitchFamily="34" charset="0"/>
              </a:rPr>
              <a:t>2016 Cypress</a:t>
            </a:r>
            <a:r>
              <a:rPr lang="en-US" altLang="ja-JP" dirty="0" smtClean="0">
                <a:latin typeface="Arial" pitchFamily="34" charset="0"/>
                <a:cs typeface="Arial" pitchFamily="34" charset="0"/>
              </a:rPr>
              <a:t> Inc.</a:t>
            </a:r>
            <a:r>
              <a:rPr lang="en-US" altLang="ja-JP" dirty="0">
                <a:latin typeface="Arial" charset="0"/>
                <a:ea typeface="ＭＳ ゴシック" pitchFamily="49" charset="-128"/>
                <a:cs typeface="ＤＦＧ平成ゴシック体W7"/>
              </a:rPr>
              <a:t/>
            </a:r>
            <a:br>
              <a:rPr lang="en-US" altLang="ja-JP" dirty="0">
                <a:latin typeface="Arial" charset="0"/>
                <a:ea typeface="ＭＳ ゴシック" pitchFamily="49" charset="-128"/>
                <a:cs typeface="ＤＦＧ平成ゴシック体W7"/>
              </a:rPr>
            </a:br>
            <a:r>
              <a:rPr lang="en-US" altLang="ja-JP" dirty="0">
                <a:latin typeface="Arial" panose="020B0604020202020204" pitchFamily="34" charset="0"/>
                <a:cs typeface="Arial" panose="020B0604020202020204" pitchFamily="34" charset="0"/>
              </a:rPr>
              <a:t>http://japan.cypress.com/</a:t>
            </a:r>
            <a:endParaRPr lang="ja-JP" altLang="en-US" dirty="0">
              <a:latin typeface="Arial" panose="020B0604020202020204" pitchFamily="34" charset="0"/>
              <a:ea typeface="ＭＳ ゴシック" pitchFamily="49" charset="-128"/>
              <a:cs typeface="Arial" panose="020B0604020202020204" pitchFamily="34" charset="0"/>
            </a:endParaRPr>
          </a:p>
        </p:txBody>
      </p:sp>
      <p:sp>
        <p:nvSpPr>
          <p:cNvPr id="6" name="タイトル 5"/>
          <p:cNvSpPr>
            <a:spLocks/>
          </p:cNvSpPr>
          <p:nvPr/>
        </p:nvSpPr>
        <p:spPr bwMode="auto">
          <a:xfrm>
            <a:off x="1079612" y="1988840"/>
            <a:ext cx="6984776" cy="1295400"/>
          </a:xfrm>
          <a:prstGeom prst="rect">
            <a:avLst/>
          </a:prstGeom>
          <a:noFill/>
          <a:ln w="9525">
            <a:noFill/>
            <a:miter lim="800000"/>
            <a:headEnd/>
            <a:tailEnd/>
          </a:ln>
        </p:spPr>
        <p:txBody>
          <a:bodyPr lIns="130238" tIns="65119" rIns="130238" bIns="65119" anchor="b"/>
          <a:lstStyle/>
          <a:p>
            <a:pPr algn="ctr" defTabSz="1138238" eaLnBrk="0" hangingPunct="0"/>
            <a:r>
              <a:rPr lang="en-US" altLang="ja-JP" dirty="0">
                <a:latin typeface="Arial" pitchFamily="34" charset="0"/>
                <a:ea typeface="ＭＳ ゴシック" pitchFamily="49" charset="-128"/>
                <a:cs typeface="Arial" pitchFamily="34" charset="0"/>
              </a:rPr>
              <a:t>© </a:t>
            </a:r>
            <a:r>
              <a:rPr lang="en-US" altLang="ja-JP" dirty="0" smtClean="0">
                <a:latin typeface="Arial" pitchFamily="34" charset="0"/>
                <a:ea typeface="ＭＳ ゴシック" pitchFamily="49" charset="-128"/>
                <a:cs typeface="Arial" pitchFamily="34" charset="0"/>
              </a:rPr>
              <a:t>2016 FUJITSU COMPUTER TECHNOLOGIES LIMITED</a:t>
            </a:r>
            <a:r>
              <a:rPr lang="en-US" altLang="ja-JP" dirty="0">
                <a:latin typeface="Arial" charset="0"/>
                <a:ea typeface="ＭＳ ゴシック" pitchFamily="49" charset="-128"/>
                <a:cs typeface="ＤＦＧ平成ゴシック体W7"/>
              </a:rPr>
              <a:t/>
            </a:r>
            <a:br>
              <a:rPr lang="en-US" altLang="ja-JP" dirty="0">
                <a:latin typeface="Arial" charset="0"/>
                <a:ea typeface="ＭＳ ゴシック" pitchFamily="49" charset="-128"/>
                <a:cs typeface="ＤＦＧ平成ゴシック体W7"/>
              </a:rPr>
            </a:br>
            <a:r>
              <a:rPr lang="en-US" altLang="ja-JP" dirty="0">
                <a:latin typeface="Arial" panose="020B0604020202020204" pitchFamily="34" charset="0"/>
                <a:cs typeface="Arial" panose="020B0604020202020204" pitchFamily="34" charset="0"/>
              </a:rPr>
              <a:t>http://www.fujitsu.com/jp/group/fct/</a:t>
            </a:r>
            <a:endParaRPr lang="ja-JP" altLang="en-US" dirty="0">
              <a:latin typeface="Arial" panose="020B0604020202020204" pitchFamily="34" charset="0"/>
              <a:ea typeface="ＭＳ ゴシック" pitchFamily="49" charset="-128"/>
              <a:cs typeface="Arial" panose="020B0604020202020204" pitchFamily="34" charset="0"/>
            </a:endParaRPr>
          </a:p>
        </p:txBody>
      </p:sp>
    </p:spTree>
    <p:extLst>
      <p:ext uri="{BB962C8B-B14F-4D97-AF65-F5344CB8AC3E}">
        <p14:creationId xmlns:p14="http://schemas.microsoft.com/office/powerpoint/2010/main" val="112421822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タイトル 1"/>
          <p:cNvSpPr>
            <a:spLocks noGrp="1"/>
          </p:cNvSpPr>
          <p:nvPr>
            <p:ph type="title"/>
          </p:nvPr>
        </p:nvSpPr>
        <p:spPr/>
        <p:txBody>
          <a:bodyPr/>
          <a:lstStyle/>
          <a:p>
            <a:endParaRPr lang="ja-JP" altLang="en-US" smtClean="0">
              <a:latin typeface="Helvetica Neue Medium"/>
              <a:ea typeface="ヒラギノ角ゴ ProN W6"/>
              <a:cs typeface="ヒラギノ角ゴ ProN W6"/>
            </a:endParaRPr>
          </a:p>
        </p:txBody>
      </p:sp>
      <p:sp>
        <p:nvSpPr>
          <p:cNvPr id="147459" name="コンテンツ プレースホルダー 2"/>
          <p:cNvSpPr>
            <a:spLocks noGrp="1"/>
          </p:cNvSpPr>
          <p:nvPr>
            <p:ph idx="1"/>
          </p:nvPr>
        </p:nvSpPr>
        <p:spPr/>
        <p:txBody>
          <a:bodyPr/>
          <a:lstStyle/>
          <a:p>
            <a:pPr marL="0" indent="0">
              <a:buNone/>
            </a:pPr>
            <a:r>
              <a:rPr lang="en-US" altLang="ja-JP" sz="2150" dirty="0">
                <a:cs typeface="ヒラギノ角ゴ Pro W6"/>
              </a:rPr>
              <a:t>【</a:t>
            </a:r>
            <a:r>
              <a:rPr lang="ja-JP" altLang="en-US" sz="2150" dirty="0">
                <a:cs typeface="ヒラギノ角ゴ Pro W6"/>
              </a:rPr>
              <a:t>実習</a:t>
            </a:r>
            <a:r>
              <a:rPr lang="en-US" altLang="ja-JP" sz="2150" dirty="0">
                <a:cs typeface="ヒラギノ角ゴ Pro W6"/>
              </a:rPr>
              <a:t>】</a:t>
            </a:r>
            <a:r>
              <a:rPr lang="en-US" altLang="ja-JP" sz="2150" dirty="0" err="1">
                <a:cs typeface="ヒラギノ角ゴ Pro W6"/>
              </a:rPr>
              <a:t>μT</a:t>
            </a:r>
            <a:r>
              <a:rPr lang="en-US" altLang="ja-JP" sz="2150" dirty="0">
                <a:cs typeface="ヒラギノ角ゴ Pro W6"/>
              </a:rPr>
              <a:t>-Kernel</a:t>
            </a:r>
            <a:r>
              <a:rPr lang="ja-JP" altLang="en-US" sz="2150" dirty="0">
                <a:cs typeface="ヒラギノ角ゴ Pro W6"/>
              </a:rPr>
              <a:t>入門</a:t>
            </a:r>
            <a:r>
              <a:rPr lang="en-US" altLang="ja-JP" sz="2150" dirty="0">
                <a:cs typeface="ヒラギノ角ゴ Pro W6"/>
              </a:rPr>
              <a:t>(</a:t>
            </a:r>
            <a:r>
              <a:rPr lang="ja-JP" altLang="en-US" sz="2150" dirty="0">
                <a:cs typeface="ヒラギノ角ゴ Pro W6"/>
              </a:rPr>
              <a:t>協力</a:t>
            </a:r>
            <a:r>
              <a:rPr lang="en-US" altLang="ja-JP" sz="2150" dirty="0">
                <a:cs typeface="ヒラギノ角ゴ Pro W6"/>
              </a:rPr>
              <a:t>:</a:t>
            </a:r>
            <a:r>
              <a:rPr lang="ja-JP" altLang="en-US" sz="2150" dirty="0">
                <a:cs typeface="ヒラギノ角ゴ Pro W6"/>
              </a:rPr>
              <a:t>富士通コンピュータテクノロジーズ</a:t>
            </a:r>
            <a:r>
              <a:rPr lang="en-US" altLang="ja-JP" sz="2150" dirty="0" smtClean="0">
                <a:cs typeface="ヒラギノ角ゴ Pro W6"/>
              </a:rPr>
              <a:t>)</a:t>
            </a:r>
            <a:r>
              <a:rPr lang="ja-JP" altLang="en-US" sz="2150" dirty="0" smtClean="0">
                <a:cs typeface="ヒラギノ角ゴ Pro W6"/>
              </a:rPr>
              <a:t>テキスト</a:t>
            </a:r>
            <a:r>
              <a:rPr lang="ja-JP" altLang="en-US" sz="2150" dirty="0">
                <a:cs typeface="ヒラギノ角ゴ Pro W6"/>
              </a:rPr>
              <a:t>「プログラミング演習 </a:t>
            </a:r>
            <a:r>
              <a:rPr lang="en-US" altLang="ja-JP" sz="2150" dirty="0">
                <a:cs typeface="ヒラギノ角ゴ Pro W6"/>
              </a:rPr>
              <a:t>(1)</a:t>
            </a:r>
            <a:r>
              <a:rPr lang="ja-JP" altLang="en-US" sz="2150" dirty="0" smtClean="0">
                <a:cs typeface="ヒラギノ角ゴ Pro W6"/>
              </a:rPr>
              <a:t>」</a:t>
            </a:r>
          </a:p>
          <a:p>
            <a:pPr marL="0" indent="0">
              <a:buNone/>
            </a:pPr>
            <a:r>
              <a:rPr lang="ja-JP" altLang="en-US" sz="2150" dirty="0" smtClean="0">
                <a:cs typeface="ヒラギノ角ゴ Pro W6"/>
              </a:rPr>
              <a:t>著者</a:t>
            </a:r>
            <a:r>
              <a:rPr lang="ja-JP" altLang="en-US" sz="2150" dirty="0">
                <a:cs typeface="ヒラギノ角ゴ Pro W6"/>
              </a:rPr>
              <a:t>	</a:t>
            </a:r>
            <a:r>
              <a:rPr lang="en-US" altLang="ja-JP" sz="2150" dirty="0" smtClean="0">
                <a:cs typeface="ヒラギノ角ゴ Pro W6"/>
              </a:rPr>
              <a:t>TRON </a:t>
            </a:r>
            <a:r>
              <a:rPr lang="en-US" altLang="ja-JP" sz="2150" dirty="0">
                <a:cs typeface="ヒラギノ角ゴ Pro W6"/>
              </a:rPr>
              <a:t>Forum</a:t>
            </a:r>
          </a:p>
          <a:p>
            <a:pPr marL="0" indent="0">
              <a:buNone/>
            </a:pPr>
            <a:r>
              <a:rPr lang="ja-JP" altLang="en-US" sz="2150" dirty="0">
                <a:cs typeface="ヒラギノ角ゴ Pro W6"/>
              </a:rPr>
              <a:t>本テキストは、クリエイティブ・コモンズ 表示 </a:t>
            </a:r>
            <a:r>
              <a:rPr lang="en-US" altLang="ja-JP" sz="2150" dirty="0">
                <a:cs typeface="ヒラギノ角ゴ Pro W6"/>
              </a:rPr>
              <a:t>- </a:t>
            </a:r>
            <a:r>
              <a:rPr lang="ja-JP" altLang="en-US" sz="2150" dirty="0">
                <a:cs typeface="ヒラギノ角ゴ Pro W6"/>
              </a:rPr>
              <a:t>継承 </a:t>
            </a:r>
            <a:r>
              <a:rPr lang="en-US" altLang="ja-JP" sz="2150" dirty="0">
                <a:cs typeface="ヒラギノ角ゴ Pro W6"/>
              </a:rPr>
              <a:t>4.0 </a:t>
            </a:r>
            <a:r>
              <a:rPr lang="ja-JP" altLang="en-US" sz="2150" dirty="0">
                <a:cs typeface="ヒラギノ角ゴ Pro W6"/>
              </a:rPr>
              <a:t>国際 ライセンスの下に提供されています。</a:t>
            </a:r>
          </a:p>
          <a:p>
            <a:pPr marL="0" indent="0">
              <a:buNone/>
            </a:pPr>
            <a:r>
              <a:rPr lang="en-US" altLang="ja-JP" sz="2150" dirty="0">
                <a:cs typeface="ヒラギノ角ゴ Pro W6"/>
                <a:hlinkClick r:id="rId2"/>
              </a:rPr>
              <a:t>https://creativecommons.org/licenses/by-sa/4.0</a:t>
            </a:r>
            <a:r>
              <a:rPr lang="en-US" altLang="ja-JP" sz="2150" dirty="0" smtClean="0">
                <a:cs typeface="ヒラギノ角ゴ Pro W6"/>
                <a:hlinkClick r:id="rId2"/>
              </a:rPr>
              <a:t>/</a:t>
            </a:r>
            <a:endParaRPr lang="en-US" altLang="ja-JP" sz="2150" dirty="0" smtClean="0">
              <a:cs typeface="ヒラギノ角ゴ Pro W6"/>
            </a:endParaRPr>
          </a:p>
          <a:p>
            <a:pPr marL="0" lvl="0" indent="0">
              <a:buNone/>
            </a:pPr>
            <a:r>
              <a:rPr lang="en-US" altLang="ja-JP" sz="2600" dirty="0" smtClean="0">
                <a:solidFill>
                  <a:prstClr val="black"/>
                </a:solidFill>
                <a:latin typeface="Helvetica Neue Medium" pitchFamily="-1" charset="0"/>
                <a:ea typeface="ヒラギノ角ゴ Pro W6" pitchFamily="-1" charset="-128"/>
              </a:rPr>
              <a:t>Copyright ©2016 TRON </a:t>
            </a:r>
            <a:r>
              <a:rPr lang="en-US" altLang="ja-JP" sz="2600" dirty="0">
                <a:solidFill>
                  <a:prstClr val="black"/>
                </a:solidFill>
                <a:latin typeface="Helvetica Neue Medium" pitchFamily="-1" charset="0"/>
                <a:ea typeface="ヒラギノ角ゴ Pro W6" pitchFamily="-1" charset="-128"/>
              </a:rPr>
              <a:t>Forum</a:t>
            </a:r>
          </a:p>
          <a:p>
            <a:pPr marL="0" lvl="0" indent="0">
              <a:buNone/>
            </a:pPr>
            <a:r>
              <a:rPr lang="en-US" altLang="ja-JP" sz="1600" dirty="0">
                <a:solidFill>
                  <a:prstClr val="black"/>
                </a:solidFill>
                <a:latin typeface="Helvetica Neue Medium" pitchFamily="-1" charset="0"/>
                <a:ea typeface="ヒラギノ角ゴ Pro W6" pitchFamily="-1" charset="-128"/>
              </a:rPr>
              <a:t>【</a:t>
            </a:r>
            <a:r>
              <a:rPr lang="ja-JP" altLang="en-US" sz="1600" dirty="0">
                <a:solidFill>
                  <a:prstClr val="black"/>
                </a:solidFill>
                <a:latin typeface="Helvetica Neue Medium" pitchFamily="-1" charset="0"/>
                <a:ea typeface="ヒラギノ角ゴ Pro W6" pitchFamily="-1" charset="-128"/>
              </a:rPr>
              <a:t>ご注意およびお願い</a:t>
            </a:r>
            <a:r>
              <a:rPr lang="en-US" altLang="ja-JP" sz="1600" dirty="0">
                <a:solidFill>
                  <a:prstClr val="black"/>
                </a:solidFill>
                <a:latin typeface="Helvetica Neue Medium" pitchFamily="-1" charset="0"/>
                <a:ea typeface="ヒラギノ角ゴ Pro W6" pitchFamily="-1" charset="-128"/>
              </a:rPr>
              <a:t>】</a:t>
            </a:r>
            <a:endParaRPr lang="ja-JP" altLang="en-US" sz="1600" dirty="0">
              <a:solidFill>
                <a:prstClr val="black"/>
              </a:solidFill>
              <a:latin typeface="Helvetica Neue Medium" pitchFamily="-1" charset="0"/>
              <a:ea typeface="ヒラギノ角ゴ Pro W6" pitchFamily="-1" charset="-128"/>
            </a:endParaRPr>
          </a:p>
          <a:p>
            <a:pPr marL="0" lvl="0" indent="0">
              <a:buNone/>
            </a:pPr>
            <a:r>
              <a:rPr lang="en-US" altLang="ja-JP" sz="1600" dirty="0">
                <a:solidFill>
                  <a:prstClr val="black"/>
                </a:solidFill>
                <a:latin typeface="Helvetica Neue Medium" pitchFamily="-1" charset="0"/>
                <a:ea typeface="ヒラギノ角ゴ Pro W6" pitchFamily="-1" charset="-128"/>
              </a:rPr>
              <a:t>1.</a:t>
            </a:r>
            <a:r>
              <a:rPr lang="ja-JP" altLang="en-US" sz="1600" dirty="0">
                <a:solidFill>
                  <a:prstClr val="black"/>
                </a:solidFill>
                <a:latin typeface="Helvetica Neue Medium" pitchFamily="-1" charset="0"/>
                <a:ea typeface="ヒラギノ角ゴ Pro W6" pitchFamily="-1" charset="-128"/>
              </a:rPr>
              <a:t>本テキストの中で第三者が著作権等の権利を有している箇所については、利用者の方が当該第三者から利用許諾を得てください。</a:t>
            </a:r>
          </a:p>
          <a:p>
            <a:pPr marL="0" lvl="0" indent="0">
              <a:buNone/>
            </a:pPr>
            <a:r>
              <a:rPr lang="en-US" altLang="ja-JP" sz="1600" dirty="0">
                <a:solidFill>
                  <a:prstClr val="black"/>
                </a:solidFill>
                <a:latin typeface="Helvetica Neue Medium" pitchFamily="-1" charset="0"/>
                <a:ea typeface="ヒラギノ角ゴ Pro W6" pitchFamily="-1" charset="-128"/>
              </a:rPr>
              <a:t>2.</a:t>
            </a:r>
            <a:r>
              <a:rPr lang="ja-JP" altLang="en-US" sz="1600" dirty="0">
                <a:solidFill>
                  <a:prstClr val="black"/>
                </a:solidFill>
                <a:latin typeface="Helvetica Neue Medium" pitchFamily="-1" charset="0"/>
                <a:ea typeface="ヒラギノ角ゴ Pro W6" pitchFamily="-1" charset="-128"/>
              </a:rPr>
              <a:t>本テキストの内容については、その正確性、網羅性、特定目的への適合性等、一切の保証をしないほか、本テキストを利用したことにより損害が生じても著者は責任を負いません。</a:t>
            </a:r>
          </a:p>
          <a:p>
            <a:pPr marL="0" lvl="0" indent="0">
              <a:buNone/>
            </a:pPr>
            <a:r>
              <a:rPr lang="en-US" altLang="ja-JP" sz="1600" dirty="0">
                <a:solidFill>
                  <a:prstClr val="black"/>
                </a:solidFill>
                <a:latin typeface="Helvetica Neue Medium" pitchFamily="-1" charset="0"/>
                <a:ea typeface="ヒラギノ角ゴ Pro W6" pitchFamily="-1" charset="-128"/>
              </a:rPr>
              <a:t>3.</a:t>
            </a:r>
            <a:r>
              <a:rPr lang="ja-JP" altLang="en-US" sz="1600" dirty="0">
                <a:solidFill>
                  <a:prstClr val="black"/>
                </a:solidFill>
                <a:latin typeface="Helvetica Neue Medium" pitchFamily="-1" charset="0"/>
                <a:ea typeface="ヒラギノ角ゴ Pro W6" pitchFamily="-1" charset="-128"/>
              </a:rPr>
              <a:t>本テキストをご利用いただく際、可能であれば </a:t>
            </a:r>
            <a:r>
              <a:rPr lang="en-US" altLang="ja-JP" sz="1600" dirty="0" smtClean="0">
                <a:solidFill>
                  <a:prstClr val="black"/>
                </a:solidFill>
                <a:latin typeface="Helvetica Neue Medium" pitchFamily="-1" charset="0"/>
                <a:ea typeface="ヒラギノ角ゴ Pro W6" pitchFamily="-1" charset="-128"/>
              </a:rPr>
              <a:t>office@tron.org </a:t>
            </a:r>
            <a:r>
              <a:rPr lang="ja-JP" altLang="en-US" sz="1600" dirty="0" err="1">
                <a:solidFill>
                  <a:prstClr val="black"/>
                </a:solidFill>
                <a:latin typeface="Helvetica Neue Medium" pitchFamily="-1" charset="0"/>
                <a:ea typeface="ヒラギノ角ゴ Pro W6" pitchFamily="-1" charset="-128"/>
              </a:rPr>
              <a:t>まで</a:t>
            </a:r>
            <a:r>
              <a:rPr lang="ja-JP" altLang="en-US" sz="1600" dirty="0">
                <a:solidFill>
                  <a:prstClr val="black"/>
                </a:solidFill>
                <a:latin typeface="Helvetica Neue Medium" pitchFamily="-1" charset="0"/>
                <a:ea typeface="ヒラギノ角ゴ Pro W6" pitchFamily="-1" charset="-128"/>
              </a:rPr>
              <a:t>ご利用者のお名前、ご所属、ご連絡先メールアドレスをご連絡いただければ幸いです。</a:t>
            </a:r>
          </a:p>
          <a:p>
            <a:pPr marL="0" indent="0">
              <a:buNone/>
            </a:pPr>
            <a:endParaRPr lang="ja-JP" altLang="en-US" sz="2150" dirty="0" smtClean="0">
              <a:cs typeface="ヒラギノ角ゴ Pro W6"/>
            </a:endParaRPr>
          </a:p>
        </p:txBody>
      </p:sp>
      <p:pic>
        <p:nvPicPr>
          <p:cNvPr id="147460" name="Picture 2" descr="http://creativecommons.jp/wp/wp-content/uploads/2009/10/by-s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6184" y="3356992"/>
            <a:ext cx="1368869" cy="482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29428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000" u="sng" dirty="0" smtClean="0">
                <a:latin typeface="Impact" pitchFamily="34" charset="0"/>
                <a:cs typeface="ＤＦＧ平成ゴシック体W7"/>
              </a:rPr>
              <a:t>T-Kernel</a:t>
            </a:r>
            <a:r>
              <a:rPr lang="ja-JP" altLang="en-US" sz="4000" u="sng" dirty="0">
                <a:latin typeface="+mn-ea"/>
                <a:cs typeface="ＤＦＧ平成ゴシック体W7"/>
              </a:rPr>
              <a:t> </a:t>
            </a:r>
            <a:r>
              <a:rPr lang="ja-JP" altLang="en-US" sz="4000" u="sng" dirty="0" smtClean="0">
                <a:latin typeface="+mn-ea"/>
                <a:cs typeface="ＤＦＧ平成ゴシック体W7"/>
              </a:rPr>
              <a:t>仕様から </a:t>
            </a:r>
            <a:r>
              <a:rPr lang="en-US" altLang="ja-JP" sz="4000" u="sng" dirty="0" smtClean="0">
                <a:latin typeface="Impact" pitchFamily="34" charset="0"/>
                <a:cs typeface="ＤＦＧ平成ゴシック体W7"/>
              </a:rPr>
              <a:t>uT-Kernel</a:t>
            </a:r>
            <a:r>
              <a:rPr lang="ja-JP" altLang="en-US" sz="4000" u="sng" dirty="0" smtClean="0">
                <a:latin typeface="Impact" pitchFamily="34" charset="0"/>
                <a:cs typeface="ＤＦＧ平成ゴシック体W7"/>
              </a:rPr>
              <a:t> </a:t>
            </a:r>
            <a:r>
              <a:rPr lang="ja-JP" altLang="en-US" sz="4000" u="sng" dirty="0" smtClean="0">
                <a:latin typeface="+mn-ea"/>
                <a:cs typeface="ＤＦＧ平成ゴシック体W7"/>
              </a:rPr>
              <a:t>仕様へ </a:t>
            </a:r>
            <a:r>
              <a:rPr lang="en-US" altLang="ja-JP" sz="4000" u="sng" dirty="0" smtClean="0">
                <a:latin typeface="+mn-ea"/>
                <a:cs typeface="ＤＦＧ平成ゴシック体W7"/>
              </a:rPr>
              <a:t>(2)</a:t>
            </a:r>
            <a:endParaRPr lang="ja-JP" altLang="en-US" sz="4000" u="sng" dirty="0">
              <a:latin typeface="+mn-ea"/>
              <a:cs typeface="ＤＦＧ平成ゴシック体W7"/>
            </a:endParaRPr>
          </a:p>
        </p:txBody>
      </p:sp>
      <p:sp>
        <p:nvSpPr>
          <p:cNvPr id="13" name="テキスト ボックス 12"/>
          <p:cNvSpPr txBox="1"/>
          <p:nvPr/>
        </p:nvSpPr>
        <p:spPr>
          <a:xfrm>
            <a:off x="1075690" y="1124744"/>
            <a:ext cx="6910866" cy="523220"/>
          </a:xfrm>
          <a:prstGeom prst="rect">
            <a:avLst/>
          </a:prstGeom>
          <a:noFill/>
        </p:spPr>
        <p:txBody>
          <a:bodyPr wrap="none" rtlCol="0">
            <a:spAutoFit/>
          </a:bodyPr>
          <a:lstStyle/>
          <a:p>
            <a:r>
              <a:rPr kumimoji="1" lang="en-US" altLang="ja-JP" sz="2800" dirty="0" smtClean="0">
                <a:latin typeface="Impact" pitchFamily="34" charset="0"/>
              </a:rPr>
              <a:t>T-Kernel</a:t>
            </a:r>
            <a:r>
              <a:rPr kumimoji="1" lang="ja-JP" altLang="en-US" sz="2800" dirty="0" smtClean="0">
                <a:latin typeface="Impact" pitchFamily="34" charset="0"/>
              </a:rPr>
              <a:t> の小規模組込み</a:t>
            </a:r>
            <a:r>
              <a:rPr kumimoji="1" lang="ja-JP" altLang="en-US" sz="2800" dirty="0" smtClean="0"/>
              <a:t>機器への適用の要求</a:t>
            </a:r>
            <a:endParaRPr kumimoji="1" lang="ja-JP" altLang="en-US" sz="2800" dirty="0"/>
          </a:p>
        </p:txBody>
      </p:sp>
      <p:sp>
        <p:nvSpPr>
          <p:cNvPr id="14" name="テキスト ボックス 13"/>
          <p:cNvSpPr txBox="1"/>
          <p:nvPr/>
        </p:nvSpPr>
        <p:spPr>
          <a:xfrm>
            <a:off x="1078624" y="1685418"/>
            <a:ext cx="7502375" cy="646331"/>
          </a:xfrm>
          <a:prstGeom prst="rect">
            <a:avLst/>
          </a:prstGeom>
          <a:noFill/>
        </p:spPr>
        <p:txBody>
          <a:bodyPr wrap="none" rtlCol="0">
            <a:spAutoFit/>
          </a:bodyPr>
          <a:lstStyle/>
          <a:p>
            <a:r>
              <a:rPr kumimoji="1" lang="ja-JP" altLang="en-US" dirty="0" smtClean="0"/>
              <a:t>・ </a:t>
            </a:r>
            <a:r>
              <a:rPr lang="en-US" altLang="ja-JP" dirty="0" smtClean="0">
                <a:latin typeface="Impact" pitchFamily="34" charset="0"/>
              </a:rPr>
              <a:t>T-Kernel</a:t>
            </a:r>
            <a:r>
              <a:rPr lang="ja-JP" altLang="en-US" dirty="0" smtClean="0"/>
              <a:t> は大規模な組込みシステムを視野に入れているため，小規模な</a:t>
            </a:r>
            <a:endParaRPr lang="en-US" altLang="ja-JP" dirty="0" smtClean="0"/>
          </a:p>
          <a:p>
            <a:r>
              <a:rPr kumimoji="1" lang="ja-JP" altLang="en-US" dirty="0"/>
              <a:t> </a:t>
            </a:r>
            <a:r>
              <a:rPr kumimoji="1" lang="ja-JP" altLang="en-US" dirty="0" smtClean="0"/>
              <a:t> 組込みシステムでは使わない機能があり，フットプリント，オーバーヘッドが大きい</a:t>
            </a:r>
            <a:endParaRPr kumimoji="1" lang="ja-JP" altLang="en-US" dirty="0"/>
          </a:p>
        </p:txBody>
      </p:sp>
      <p:pic>
        <p:nvPicPr>
          <p:cNvPr id="16" name="Picture 4"/>
          <p:cNvPicPr>
            <a:picLocks noChangeAspect="1" noChangeArrowheads="1"/>
          </p:cNvPicPr>
          <p:nvPr/>
        </p:nvPicPr>
        <p:blipFill>
          <a:blip r:embed="rId3"/>
          <a:srcRect/>
          <a:stretch>
            <a:fillRect/>
          </a:stretch>
        </p:blipFill>
        <p:spPr bwMode="auto">
          <a:xfrm>
            <a:off x="4194287" y="2284158"/>
            <a:ext cx="755426" cy="744143"/>
          </a:xfrm>
          <a:prstGeom prst="rect">
            <a:avLst/>
          </a:prstGeom>
          <a:noFill/>
          <a:ln w="9525">
            <a:noFill/>
            <a:miter lim="800000"/>
            <a:headEnd/>
            <a:tailEnd/>
          </a:ln>
        </p:spPr>
      </p:pic>
      <p:sp>
        <p:nvSpPr>
          <p:cNvPr id="18" name="テキスト ボックス 17"/>
          <p:cNvSpPr txBox="1"/>
          <p:nvPr/>
        </p:nvSpPr>
        <p:spPr>
          <a:xfrm>
            <a:off x="813151" y="3140968"/>
            <a:ext cx="8101898" cy="954107"/>
          </a:xfrm>
          <a:prstGeom prst="rect">
            <a:avLst/>
          </a:prstGeom>
          <a:noFill/>
        </p:spPr>
        <p:txBody>
          <a:bodyPr wrap="none" rtlCol="0">
            <a:spAutoFit/>
          </a:bodyPr>
          <a:lstStyle/>
          <a:p>
            <a:r>
              <a:rPr kumimoji="1" lang="en-US" altLang="ja-JP" sz="2800" dirty="0" smtClean="0">
                <a:latin typeface="Impact" pitchFamily="34" charset="0"/>
              </a:rPr>
              <a:t>T-Engine</a:t>
            </a:r>
            <a:r>
              <a:rPr kumimoji="1" lang="ja-JP" altLang="en-US" sz="2800" dirty="0" smtClean="0"/>
              <a:t> フォーラム</a:t>
            </a:r>
            <a:r>
              <a:rPr lang="en-US" altLang="ja-JP" dirty="0">
                <a:latin typeface="Impact" pitchFamily="34" charset="0"/>
                <a:ea typeface="HGS創英角ｺﾞｼｯｸUB" pitchFamily="50" charset="-128"/>
              </a:rPr>
              <a:t>(</a:t>
            </a:r>
            <a:r>
              <a:rPr lang="ja-JP" altLang="en-US" dirty="0">
                <a:latin typeface="Impact" pitchFamily="34" charset="0"/>
                <a:ea typeface="HGS創英角ｺﾞｼｯｸUB" pitchFamily="50" charset="-128"/>
              </a:rPr>
              <a:t>当時</a:t>
            </a:r>
            <a:r>
              <a:rPr lang="en-US" altLang="ja-JP" dirty="0">
                <a:latin typeface="Impact" pitchFamily="34" charset="0"/>
                <a:ea typeface="HGS創英角ｺﾞｼｯｸUB" pitchFamily="50" charset="-128"/>
              </a:rPr>
              <a:t>)</a:t>
            </a:r>
            <a:r>
              <a:rPr kumimoji="1" lang="ja-JP" altLang="en-US" sz="2800" dirty="0" smtClean="0"/>
              <a:t>において，小規模組込み機器へ</a:t>
            </a:r>
            <a:endParaRPr kumimoji="1" lang="en-US" altLang="ja-JP" sz="2800" dirty="0" smtClean="0"/>
          </a:p>
          <a:p>
            <a:r>
              <a:rPr lang="ja-JP" altLang="en-US" sz="2800" dirty="0" smtClean="0"/>
              <a:t>適用できる</a:t>
            </a:r>
            <a:r>
              <a:rPr lang="ja-JP" altLang="en-US" sz="2800" dirty="0"/>
              <a:t> </a:t>
            </a:r>
            <a:r>
              <a:rPr lang="en-US" altLang="ja-JP" sz="2800" dirty="0" smtClean="0">
                <a:latin typeface="Impact" pitchFamily="34" charset="0"/>
              </a:rPr>
              <a:t>OS</a:t>
            </a:r>
            <a:r>
              <a:rPr lang="en-US" altLang="ja-JP" sz="2800" dirty="0" smtClean="0"/>
              <a:t> </a:t>
            </a:r>
            <a:r>
              <a:rPr lang="ja-JP" altLang="en-US" sz="2800" dirty="0" smtClean="0"/>
              <a:t>として 「 </a:t>
            </a:r>
            <a:r>
              <a:rPr lang="en-US" altLang="ja-JP" sz="2800" dirty="0" smtClean="0">
                <a:latin typeface="Impact" pitchFamily="34" charset="0"/>
              </a:rPr>
              <a:t>uT-Kernel</a:t>
            </a:r>
            <a:r>
              <a:rPr lang="ja-JP" altLang="en-US" sz="2800" dirty="0" smtClean="0"/>
              <a:t> 仕様 」 を策定</a:t>
            </a:r>
            <a:endParaRPr kumimoji="1" lang="ja-JP" altLang="en-US" sz="2800" dirty="0"/>
          </a:p>
        </p:txBody>
      </p:sp>
      <p:sp>
        <p:nvSpPr>
          <p:cNvPr id="19" name="ホームベース 18"/>
          <p:cNvSpPr/>
          <p:nvPr/>
        </p:nvSpPr>
        <p:spPr>
          <a:xfrm>
            <a:off x="3056234" y="4437112"/>
            <a:ext cx="2484731" cy="360040"/>
          </a:xfrm>
          <a:prstGeom prst="homePlate">
            <a:avLst/>
          </a:prstGeom>
          <a:gradFill flip="none" rotWithShape="1">
            <a:gsLst>
              <a:gs pos="0">
                <a:srgbClr val="FFEFD1"/>
              </a:gs>
              <a:gs pos="64999">
                <a:srgbClr val="FF9966"/>
              </a:gs>
              <a:gs pos="100000">
                <a:srgbClr val="FF99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ホームベース 19"/>
          <p:cNvSpPr/>
          <p:nvPr/>
        </p:nvSpPr>
        <p:spPr>
          <a:xfrm>
            <a:off x="3056234" y="4941168"/>
            <a:ext cx="2484731" cy="360040"/>
          </a:xfrm>
          <a:prstGeom prst="homePlate">
            <a:avLst/>
          </a:prstGeom>
          <a:gradFill flip="none" rotWithShape="1">
            <a:gsLst>
              <a:gs pos="0">
                <a:srgbClr val="FFEFD1"/>
              </a:gs>
              <a:gs pos="64999">
                <a:srgbClr val="FF9966"/>
              </a:gs>
              <a:gs pos="100000">
                <a:srgbClr val="FF99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ホームベース 20"/>
          <p:cNvSpPr/>
          <p:nvPr/>
        </p:nvSpPr>
        <p:spPr>
          <a:xfrm>
            <a:off x="3056234" y="5445224"/>
            <a:ext cx="2484731" cy="360040"/>
          </a:xfrm>
          <a:prstGeom prst="homePlate">
            <a:avLst/>
          </a:prstGeom>
          <a:gradFill flip="none" rotWithShape="1">
            <a:gsLst>
              <a:gs pos="0">
                <a:srgbClr val="FFEFD1"/>
              </a:gs>
              <a:gs pos="64999">
                <a:srgbClr val="FF9966"/>
              </a:gs>
              <a:gs pos="100000">
                <a:srgbClr val="FF993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テキスト ボックス 22"/>
          <p:cNvSpPr txBox="1"/>
          <p:nvPr/>
        </p:nvSpPr>
        <p:spPr>
          <a:xfrm>
            <a:off x="3056234" y="5471355"/>
            <a:ext cx="2311851" cy="307777"/>
          </a:xfrm>
          <a:prstGeom prst="rect">
            <a:avLst/>
          </a:prstGeom>
          <a:noFill/>
        </p:spPr>
        <p:txBody>
          <a:bodyPr wrap="none" rtlCol="0">
            <a:spAutoFit/>
          </a:bodyPr>
          <a:lstStyle/>
          <a:p>
            <a:r>
              <a:rPr kumimoji="1" lang="ja-JP" altLang="en-US" sz="1400" dirty="0" smtClean="0"/>
              <a:t>信頼性の高いソフトウェア開発</a:t>
            </a:r>
            <a:endParaRPr kumimoji="1" lang="ja-JP" altLang="en-US" sz="1400" dirty="0"/>
          </a:p>
        </p:txBody>
      </p:sp>
      <p:sp>
        <p:nvSpPr>
          <p:cNvPr id="25" name="テキスト ボックス 24"/>
          <p:cNvSpPr txBox="1"/>
          <p:nvPr/>
        </p:nvSpPr>
        <p:spPr>
          <a:xfrm>
            <a:off x="3056234" y="4976193"/>
            <a:ext cx="1994457" cy="307777"/>
          </a:xfrm>
          <a:prstGeom prst="rect">
            <a:avLst/>
          </a:prstGeom>
          <a:noFill/>
        </p:spPr>
        <p:txBody>
          <a:bodyPr wrap="none" rtlCol="0">
            <a:spAutoFit/>
          </a:bodyPr>
          <a:lstStyle/>
          <a:p>
            <a:r>
              <a:rPr kumimoji="1" lang="ja-JP" altLang="en-US" sz="1400" dirty="0" smtClean="0"/>
              <a:t>高機能なソフトウェア開発</a:t>
            </a:r>
            <a:endParaRPr kumimoji="1" lang="ja-JP" altLang="en-US" sz="1400" dirty="0"/>
          </a:p>
        </p:txBody>
      </p:sp>
      <p:sp>
        <p:nvSpPr>
          <p:cNvPr id="26" name="テキスト ボックス 25"/>
          <p:cNvSpPr txBox="1"/>
          <p:nvPr/>
        </p:nvSpPr>
        <p:spPr>
          <a:xfrm>
            <a:off x="3056234" y="4458884"/>
            <a:ext cx="1627369" cy="307777"/>
          </a:xfrm>
          <a:prstGeom prst="rect">
            <a:avLst/>
          </a:prstGeom>
          <a:noFill/>
        </p:spPr>
        <p:txBody>
          <a:bodyPr wrap="none" rtlCol="0">
            <a:spAutoFit/>
          </a:bodyPr>
          <a:lstStyle/>
          <a:p>
            <a:r>
              <a:rPr kumimoji="1" lang="ja-JP" altLang="en-US" sz="1400" dirty="0" smtClean="0"/>
              <a:t>ソフトウェアの再利用</a:t>
            </a:r>
            <a:endParaRPr kumimoji="1" lang="ja-JP" altLang="en-US" sz="1400" dirty="0"/>
          </a:p>
        </p:txBody>
      </p:sp>
      <p:sp>
        <p:nvSpPr>
          <p:cNvPr id="27" name="テキスト ボックス 26"/>
          <p:cNvSpPr txBox="1"/>
          <p:nvPr/>
        </p:nvSpPr>
        <p:spPr>
          <a:xfrm>
            <a:off x="5684981" y="5449583"/>
            <a:ext cx="2545890" cy="307777"/>
          </a:xfrm>
          <a:prstGeom prst="rect">
            <a:avLst/>
          </a:prstGeom>
          <a:noFill/>
        </p:spPr>
        <p:txBody>
          <a:bodyPr wrap="none" rtlCol="0">
            <a:spAutoFit/>
          </a:bodyPr>
          <a:lstStyle/>
          <a:p>
            <a:r>
              <a:rPr kumimoji="1" lang="ja-JP" altLang="en-US" sz="1400" dirty="0" smtClean="0"/>
              <a:t>デバイス管理機能，省電力機能</a:t>
            </a:r>
            <a:endParaRPr kumimoji="1" lang="ja-JP" altLang="en-US" sz="1400" dirty="0"/>
          </a:p>
        </p:txBody>
      </p:sp>
      <p:sp>
        <p:nvSpPr>
          <p:cNvPr id="29" name="テキスト ボックス 28"/>
          <p:cNvSpPr txBox="1"/>
          <p:nvPr/>
        </p:nvSpPr>
        <p:spPr>
          <a:xfrm>
            <a:off x="5684981" y="4972165"/>
            <a:ext cx="3040448" cy="307777"/>
          </a:xfrm>
          <a:prstGeom prst="rect">
            <a:avLst/>
          </a:prstGeom>
          <a:noFill/>
        </p:spPr>
        <p:txBody>
          <a:bodyPr wrap="none" rtlCol="0">
            <a:spAutoFit/>
          </a:bodyPr>
          <a:lstStyle/>
          <a:p>
            <a:r>
              <a:rPr kumimoji="1" lang="ja-JP" altLang="en-US" sz="1400" dirty="0" smtClean="0"/>
              <a:t>強い標準化，</a:t>
            </a:r>
            <a:r>
              <a:rPr kumimoji="1" lang="en-US" altLang="ja-JP" sz="1400" dirty="0" smtClean="0">
                <a:latin typeface="Impact" pitchFamily="34" charset="0"/>
              </a:rPr>
              <a:t>T-Kernel</a:t>
            </a:r>
            <a:r>
              <a:rPr kumimoji="1" lang="ja-JP" altLang="en-US" sz="1400" dirty="0" smtClean="0"/>
              <a:t> との </a:t>
            </a:r>
            <a:r>
              <a:rPr kumimoji="1" lang="en-US" altLang="ja-JP" sz="1400" dirty="0" smtClean="0">
                <a:latin typeface="Impact" pitchFamily="34" charset="0"/>
              </a:rPr>
              <a:t>I/F</a:t>
            </a:r>
            <a:r>
              <a:rPr kumimoji="1" lang="ja-JP" altLang="en-US" sz="1400" dirty="0" smtClean="0">
                <a:latin typeface="Impact" pitchFamily="34" charset="0"/>
              </a:rPr>
              <a:t> </a:t>
            </a:r>
            <a:r>
              <a:rPr kumimoji="1" lang="ja-JP" altLang="en-US" sz="1400" dirty="0" smtClean="0"/>
              <a:t>の統一</a:t>
            </a:r>
            <a:endParaRPr kumimoji="1" lang="ja-JP" altLang="en-US" sz="1400" dirty="0"/>
          </a:p>
        </p:txBody>
      </p:sp>
      <p:sp>
        <p:nvSpPr>
          <p:cNvPr id="30" name="テキスト ボックス 29"/>
          <p:cNvSpPr txBox="1"/>
          <p:nvPr/>
        </p:nvSpPr>
        <p:spPr>
          <a:xfrm>
            <a:off x="5684981" y="4365104"/>
            <a:ext cx="3365024" cy="523220"/>
          </a:xfrm>
          <a:prstGeom prst="rect">
            <a:avLst/>
          </a:prstGeom>
          <a:noFill/>
        </p:spPr>
        <p:txBody>
          <a:bodyPr wrap="none" rtlCol="0">
            <a:spAutoFit/>
          </a:bodyPr>
          <a:lstStyle/>
          <a:p>
            <a:r>
              <a:rPr kumimoji="1" lang="ja-JP" altLang="en-US" sz="1400" dirty="0" smtClean="0"/>
              <a:t>小規模システムでは使われない機能の削除</a:t>
            </a:r>
            <a:endParaRPr kumimoji="1" lang="en-US" altLang="ja-JP" sz="1400" dirty="0" smtClean="0"/>
          </a:p>
          <a:p>
            <a:r>
              <a:rPr lang="ja-JP" altLang="en-US" sz="1400" dirty="0" smtClean="0"/>
              <a:t>システム全体のオーバヘッドになる機能の削除</a:t>
            </a:r>
            <a:endParaRPr kumimoji="1" lang="ja-JP" altLang="en-US" sz="1400" dirty="0"/>
          </a:p>
        </p:txBody>
      </p:sp>
      <p:sp>
        <p:nvSpPr>
          <p:cNvPr id="31" name="テキスト ボックス 30"/>
          <p:cNvSpPr txBox="1"/>
          <p:nvPr/>
        </p:nvSpPr>
        <p:spPr>
          <a:xfrm>
            <a:off x="683568" y="4591761"/>
            <a:ext cx="2117887" cy="523221"/>
          </a:xfrm>
          <a:prstGeom prst="rect">
            <a:avLst/>
          </a:prstGeom>
          <a:noFill/>
        </p:spPr>
        <p:txBody>
          <a:bodyPr wrap="none" rtlCol="0">
            <a:spAutoFit/>
          </a:bodyPr>
          <a:lstStyle/>
          <a:p>
            <a:r>
              <a:rPr kumimoji="1" lang="ja-JP" altLang="en-US" sz="1400" dirty="0" smtClean="0"/>
              <a:t>シングルチップマイコン，</a:t>
            </a:r>
            <a:endParaRPr kumimoji="1" lang="en-US" altLang="ja-JP" sz="1400" dirty="0" smtClean="0"/>
          </a:p>
          <a:p>
            <a:r>
              <a:rPr lang="en-US" altLang="ja-JP" sz="1400" dirty="0" smtClean="0"/>
              <a:t>8/16</a:t>
            </a:r>
            <a:r>
              <a:rPr lang="ja-JP" altLang="en-US" sz="1400" dirty="0" smtClean="0"/>
              <a:t> </a:t>
            </a:r>
            <a:r>
              <a:rPr lang="en-US" altLang="ja-JP" sz="1400" dirty="0" smtClean="0"/>
              <a:t>bit</a:t>
            </a:r>
            <a:r>
              <a:rPr lang="ja-JP" altLang="en-US" sz="1400" dirty="0" smtClean="0"/>
              <a:t> マイコンへの適用</a:t>
            </a:r>
            <a:endParaRPr kumimoji="1" lang="en-US" altLang="ja-JP" sz="1400" dirty="0" smtClean="0"/>
          </a:p>
        </p:txBody>
      </p:sp>
      <p:sp>
        <p:nvSpPr>
          <p:cNvPr id="32" name="AutoShape 6"/>
          <p:cNvSpPr>
            <a:spLocks noChangeArrowheads="1"/>
          </p:cNvSpPr>
          <p:nvPr/>
        </p:nvSpPr>
        <p:spPr bwMode="auto">
          <a:xfrm rot="5400000">
            <a:off x="3354337" y="2416729"/>
            <a:ext cx="576064" cy="563116"/>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9311 w 21600"/>
              <a:gd name="T15" fmla="*/ 16200 h 21600"/>
            </a:gdLst>
            <a:ahLst/>
            <a:cxnLst>
              <a:cxn ang="T8">
                <a:pos x="T0" y="T1"/>
              </a:cxn>
              <a:cxn ang="T9">
                <a:pos x="T2" y="T3"/>
              </a:cxn>
              <a:cxn ang="T10">
                <a:pos x="T4" y="T5"/>
              </a:cxn>
              <a:cxn ang="T11">
                <a:pos x="T6" y="T7"/>
              </a:cxn>
            </a:cxnLst>
            <a:rect l="T12" t="T13" r="T14" b="T15"/>
            <a:pathLst>
              <a:path w="21600" h="21600">
                <a:moveTo>
                  <a:pt x="17022" y="0"/>
                </a:moveTo>
                <a:lnTo>
                  <a:pt x="17022" y="5400"/>
                </a:lnTo>
                <a:lnTo>
                  <a:pt x="3375" y="5400"/>
                </a:lnTo>
                <a:lnTo>
                  <a:pt x="3375" y="16200"/>
                </a:lnTo>
                <a:lnTo>
                  <a:pt x="17022" y="16200"/>
                </a:lnTo>
                <a:lnTo>
                  <a:pt x="17022"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alpha val="49019"/>
            </a:srgbClr>
          </a:solidFill>
          <a:ln w="9525">
            <a:noFill/>
            <a:miter lim="800000"/>
            <a:headEnd/>
            <a:tailEnd/>
          </a:ln>
        </p:spPr>
        <p:txBody>
          <a:bodyPr wrap="none" anchor="ctr"/>
          <a:lstStyle/>
          <a:p>
            <a:endParaRPr lang="ja-JP" altLang="en-US"/>
          </a:p>
        </p:txBody>
      </p:sp>
      <p:sp>
        <p:nvSpPr>
          <p:cNvPr id="33" name="AutoShape 6"/>
          <p:cNvSpPr>
            <a:spLocks noChangeArrowheads="1"/>
          </p:cNvSpPr>
          <p:nvPr/>
        </p:nvSpPr>
        <p:spPr bwMode="auto">
          <a:xfrm rot="5400000">
            <a:off x="2693318" y="2416729"/>
            <a:ext cx="576064" cy="563116"/>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9311 w 21600"/>
              <a:gd name="T15" fmla="*/ 16200 h 21600"/>
            </a:gdLst>
            <a:ahLst/>
            <a:cxnLst>
              <a:cxn ang="T8">
                <a:pos x="T0" y="T1"/>
              </a:cxn>
              <a:cxn ang="T9">
                <a:pos x="T2" y="T3"/>
              </a:cxn>
              <a:cxn ang="T10">
                <a:pos x="T4" y="T5"/>
              </a:cxn>
              <a:cxn ang="T11">
                <a:pos x="T6" y="T7"/>
              </a:cxn>
            </a:cxnLst>
            <a:rect l="T12" t="T13" r="T14" b="T15"/>
            <a:pathLst>
              <a:path w="21600" h="21600">
                <a:moveTo>
                  <a:pt x="17022" y="0"/>
                </a:moveTo>
                <a:lnTo>
                  <a:pt x="17022" y="5400"/>
                </a:lnTo>
                <a:lnTo>
                  <a:pt x="3375" y="5400"/>
                </a:lnTo>
                <a:lnTo>
                  <a:pt x="3375" y="16200"/>
                </a:lnTo>
                <a:lnTo>
                  <a:pt x="17022" y="16200"/>
                </a:lnTo>
                <a:lnTo>
                  <a:pt x="17022"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alpha val="49019"/>
            </a:srgbClr>
          </a:solidFill>
          <a:ln w="9525">
            <a:noFill/>
            <a:miter lim="800000"/>
            <a:headEnd/>
            <a:tailEnd/>
          </a:ln>
        </p:spPr>
        <p:txBody>
          <a:bodyPr wrap="none" anchor="ctr"/>
          <a:lstStyle/>
          <a:p>
            <a:endParaRPr lang="ja-JP" altLang="en-US"/>
          </a:p>
        </p:txBody>
      </p:sp>
      <p:sp>
        <p:nvSpPr>
          <p:cNvPr id="34" name="AutoShape 6"/>
          <p:cNvSpPr>
            <a:spLocks noChangeArrowheads="1"/>
          </p:cNvSpPr>
          <p:nvPr/>
        </p:nvSpPr>
        <p:spPr bwMode="auto">
          <a:xfrm rot="5400000">
            <a:off x="5802610" y="2416729"/>
            <a:ext cx="576064" cy="563116"/>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9311 w 21600"/>
              <a:gd name="T15" fmla="*/ 16200 h 21600"/>
            </a:gdLst>
            <a:ahLst/>
            <a:cxnLst>
              <a:cxn ang="T8">
                <a:pos x="T0" y="T1"/>
              </a:cxn>
              <a:cxn ang="T9">
                <a:pos x="T2" y="T3"/>
              </a:cxn>
              <a:cxn ang="T10">
                <a:pos x="T4" y="T5"/>
              </a:cxn>
              <a:cxn ang="T11">
                <a:pos x="T6" y="T7"/>
              </a:cxn>
            </a:cxnLst>
            <a:rect l="T12" t="T13" r="T14" b="T15"/>
            <a:pathLst>
              <a:path w="21600" h="21600">
                <a:moveTo>
                  <a:pt x="17022" y="0"/>
                </a:moveTo>
                <a:lnTo>
                  <a:pt x="17022" y="5400"/>
                </a:lnTo>
                <a:lnTo>
                  <a:pt x="3375" y="5400"/>
                </a:lnTo>
                <a:lnTo>
                  <a:pt x="3375" y="16200"/>
                </a:lnTo>
                <a:lnTo>
                  <a:pt x="17022" y="16200"/>
                </a:lnTo>
                <a:lnTo>
                  <a:pt x="17022"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alpha val="49019"/>
            </a:srgbClr>
          </a:solidFill>
          <a:ln w="9525">
            <a:noFill/>
            <a:miter lim="800000"/>
            <a:headEnd/>
            <a:tailEnd/>
          </a:ln>
        </p:spPr>
        <p:txBody>
          <a:bodyPr wrap="none" anchor="ctr"/>
          <a:lstStyle/>
          <a:p>
            <a:endParaRPr lang="ja-JP" altLang="en-US"/>
          </a:p>
        </p:txBody>
      </p:sp>
      <p:sp>
        <p:nvSpPr>
          <p:cNvPr id="35" name="AutoShape 6"/>
          <p:cNvSpPr>
            <a:spLocks noChangeArrowheads="1"/>
          </p:cNvSpPr>
          <p:nvPr/>
        </p:nvSpPr>
        <p:spPr bwMode="auto">
          <a:xfrm rot="5400000">
            <a:off x="5141591" y="2416729"/>
            <a:ext cx="576064" cy="563116"/>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9311 w 21600"/>
              <a:gd name="T15" fmla="*/ 16200 h 21600"/>
            </a:gdLst>
            <a:ahLst/>
            <a:cxnLst>
              <a:cxn ang="T8">
                <a:pos x="T0" y="T1"/>
              </a:cxn>
              <a:cxn ang="T9">
                <a:pos x="T2" y="T3"/>
              </a:cxn>
              <a:cxn ang="T10">
                <a:pos x="T4" y="T5"/>
              </a:cxn>
              <a:cxn ang="T11">
                <a:pos x="T6" y="T7"/>
              </a:cxn>
            </a:cxnLst>
            <a:rect l="T12" t="T13" r="T14" b="T15"/>
            <a:pathLst>
              <a:path w="21600" h="21600">
                <a:moveTo>
                  <a:pt x="17022" y="0"/>
                </a:moveTo>
                <a:lnTo>
                  <a:pt x="17022" y="5400"/>
                </a:lnTo>
                <a:lnTo>
                  <a:pt x="3375" y="5400"/>
                </a:lnTo>
                <a:lnTo>
                  <a:pt x="3375" y="16200"/>
                </a:lnTo>
                <a:lnTo>
                  <a:pt x="17022" y="16200"/>
                </a:lnTo>
                <a:lnTo>
                  <a:pt x="17022"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0000">
              <a:alpha val="49019"/>
            </a:srgbClr>
          </a:solidFill>
          <a:ln w="9525">
            <a:noFill/>
            <a:miter lim="800000"/>
            <a:headEnd/>
            <a:tailEnd/>
          </a:ln>
        </p:spPr>
        <p:txBody>
          <a:bodyPr wrap="none" anchor="ctr"/>
          <a:lstStyle/>
          <a:p>
            <a:endParaRPr lang="ja-JP" altLang="en-US"/>
          </a:p>
        </p:txBody>
      </p:sp>
      <p:sp>
        <p:nvSpPr>
          <p:cNvPr id="40" name="テキスト ボックス 39"/>
          <p:cNvSpPr txBox="1"/>
          <p:nvPr/>
        </p:nvSpPr>
        <p:spPr>
          <a:xfrm>
            <a:off x="683568" y="5228879"/>
            <a:ext cx="2147576" cy="307777"/>
          </a:xfrm>
          <a:prstGeom prst="rect">
            <a:avLst/>
          </a:prstGeom>
          <a:noFill/>
        </p:spPr>
        <p:txBody>
          <a:bodyPr wrap="none" rtlCol="0">
            <a:spAutoFit/>
          </a:bodyPr>
          <a:lstStyle/>
          <a:p>
            <a:r>
              <a:rPr kumimoji="1" lang="en-US" altLang="ja-JP" sz="1400" dirty="0" smtClean="0">
                <a:latin typeface="Impact" pitchFamily="34" charset="0"/>
              </a:rPr>
              <a:t>T-Kernel</a:t>
            </a:r>
            <a:r>
              <a:rPr kumimoji="1" lang="ja-JP" altLang="en-US" sz="1400" dirty="0" smtClean="0"/>
              <a:t> との互換性を考慮</a:t>
            </a:r>
            <a:endParaRPr kumimoji="1" lang="en-US" altLang="ja-JP" sz="1400" dirty="0" smtClean="0"/>
          </a:p>
        </p:txBody>
      </p:sp>
      <p:sp>
        <p:nvSpPr>
          <p:cNvPr id="28"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13711905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847904" y="2204864"/>
            <a:ext cx="7448193" cy="1323439"/>
          </a:xfrm>
          <a:prstGeom prst="rect">
            <a:avLst/>
          </a:prstGeom>
          <a:noFill/>
        </p:spPr>
        <p:txBody>
          <a:bodyPr wrap="none" rtlCol="0">
            <a:spAutoFit/>
          </a:bodyPr>
          <a:lstStyle/>
          <a:p>
            <a:r>
              <a:rPr kumimoji="1" lang="en-US" altLang="ja-JP" sz="8000" u="sng" dirty="0" smtClean="0">
                <a:latin typeface="Impact" pitchFamily="34" charset="0"/>
              </a:rPr>
              <a:t>uT-Kernel</a:t>
            </a:r>
            <a:r>
              <a:rPr kumimoji="1" lang="en-US" altLang="ja-JP" sz="8000" u="sng" dirty="0" smtClean="0"/>
              <a:t> </a:t>
            </a:r>
            <a:r>
              <a:rPr kumimoji="1" lang="ja-JP" altLang="en-US" sz="8000" u="sng" dirty="0" smtClean="0"/>
              <a:t>の特長</a:t>
            </a:r>
            <a:endParaRPr kumimoji="1" lang="ja-JP" altLang="en-US" sz="8000" u="sng" dirty="0"/>
          </a:p>
        </p:txBody>
      </p:sp>
      <p:sp>
        <p:nvSpPr>
          <p:cNvPr id="8"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27113581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000" u="sng" dirty="0" smtClean="0">
                <a:latin typeface="Impact" pitchFamily="34" charset="0"/>
                <a:cs typeface="ＤＦＧ平成ゴシック体W7"/>
              </a:rPr>
              <a:t>T-Kernel</a:t>
            </a:r>
            <a:r>
              <a:rPr lang="ja-JP" altLang="en-US" sz="4000" u="sng" dirty="0">
                <a:latin typeface="+mn-ea"/>
                <a:cs typeface="ＤＦＧ平成ゴシック体W7"/>
              </a:rPr>
              <a:t> </a:t>
            </a:r>
            <a:r>
              <a:rPr lang="ja-JP" altLang="en-US" sz="4000" u="sng" dirty="0" smtClean="0">
                <a:latin typeface="+mn-ea"/>
                <a:cs typeface="ＤＦＧ平成ゴシック体W7"/>
              </a:rPr>
              <a:t>と </a:t>
            </a:r>
            <a:r>
              <a:rPr lang="en-US" altLang="ja-JP" sz="4000" u="sng" dirty="0" smtClean="0">
                <a:latin typeface="Impact" pitchFamily="34" charset="0"/>
                <a:cs typeface="ＤＦＧ平成ゴシック体W7"/>
              </a:rPr>
              <a:t>uT-Kernel</a:t>
            </a:r>
            <a:r>
              <a:rPr lang="ja-JP" altLang="en-US" sz="4000" u="sng" dirty="0" smtClean="0">
                <a:latin typeface="Impact" pitchFamily="34" charset="0"/>
                <a:cs typeface="ＤＦＧ平成ゴシック体W7"/>
              </a:rPr>
              <a:t> の差異</a:t>
            </a:r>
            <a:r>
              <a:rPr lang="ja-JP" altLang="en-US" sz="4000" u="sng" dirty="0" smtClean="0">
                <a:latin typeface="+mn-ea"/>
                <a:cs typeface="ＤＦＧ平成ゴシック体W7"/>
              </a:rPr>
              <a:t> </a:t>
            </a:r>
            <a:r>
              <a:rPr lang="en-US" altLang="ja-JP" sz="4000" u="sng" dirty="0" smtClean="0">
                <a:latin typeface="+mn-ea"/>
                <a:cs typeface="ＤＦＧ平成ゴシック体W7"/>
              </a:rPr>
              <a:t>(1)</a:t>
            </a:r>
            <a:endParaRPr lang="ja-JP" altLang="en-US" sz="4000" u="sng" dirty="0">
              <a:latin typeface="+mn-ea"/>
              <a:cs typeface="ＤＦＧ平成ゴシック体W7"/>
            </a:endParaRPr>
          </a:p>
        </p:txBody>
      </p:sp>
      <p:sp>
        <p:nvSpPr>
          <p:cNvPr id="4" name="テキスト ボックス 3"/>
          <p:cNvSpPr txBox="1"/>
          <p:nvPr/>
        </p:nvSpPr>
        <p:spPr>
          <a:xfrm>
            <a:off x="1094350" y="1556792"/>
            <a:ext cx="6279283" cy="584775"/>
          </a:xfrm>
          <a:prstGeom prst="rect">
            <a:avLst/>
          </a:prstGeom>
          <a:noFill/>
        </p:spPr>
        <p:txBody>
          <a:bodyPr wrap="none" rtlCol="0">
            <a:spAutoFit/>
          </a:bodyPr>
          <a:lstStyle/>
          <a:p>
            <a:r>
              <a:rPr kumimoji="1" lang="ja-JP" altLang="en-US" sz="3200" dirty="0" smtClean="0"/>
              <a:t>必要な機能に絞ったシンプル・カーネル</a:t>
            </a:r>
            <a:endParaRPr kumimoji="1" lang="ja-JP" altLang="en-US" sz="3200" dirty="0"/>
          </a:p>
        </p:txBody>
      </p:sp>
      <p:sp>
        <p:nvSpPr>
          <p:cNvPr id="5" name="テキスト ボックス 4"/>
          <p:cNvSpPr txBox="1"/>
          <p:nvPr/>
        </p:nvSpPr>
        <p:spPr>
          <a:xfrm>
            <a:off x="1094350" y="2164505"/>
            <a:ext cx="7556877" cy="584775"/>
          </a:xfrm>
          <a:prstGeom prst="rect">
            <a:avLst/>
          </a:prstGeom>
          <a:noFill/>
        </p:spPr>
        <p:txBody>
          <a:bodyPr wrap="none" rtlCol="0">
            <a:spAutoFit/>
          </a:bodyPr>
          <a:lstStyle/>
          <a:p>
            <a:r>
              <a:rPr kumimoji="1" lang="ja-JP" altLang="en-US" sz="3200" dirty="0" smtClean="0"/>
              <a:t>小規模マイコン・アーキテクチャを想定した仕様</a:t>
            </a:r>
            <a:endParaRPr kumimoji="1" lang="ja-JP" altLang="en-US" sz="3200" dirty="0"/>
          </a:p>
        </p:txBody>
      </p:sp>
      <p:sp>
        <p:nvSpPr>
          <p:cNvPr id="6" name="テキスト ボックス 5"/>
          <p:cNvSpPr txBox="1"/>
          <p:nvPr/>
        </p:nvSpPr>
        <p:spPr>
          <a:xfrm>
            <a:off x="1094350" y="2772217"/>
            <a:ext cx="2584362" cy="584775"/>
          </a:xfrm>
          <a:prstGeom prst="rect">
            <a:avLst/>
          </a:prstGeom>
          <a:noFill/>
        </p:spPr>
        <p:txBody>
          <a:bodyPr wrap="none" rtlCol="0">
            <a:spAutoFit/>
          </a:bodyPr>
          <a:lstStyle/>
          <a:p>
            <a:r>
              <a:rPr kumimoji="1" lang="ja-JP" altLang="en-US" sz="3200" dirty="0" smtClean="0"/>
              <a:t>メモリの効率化</a:t>
            </a:r>
            <a:endParaRPr kumimoji="1" lang="ja-JP" altLang="en-US" sz="3200" dirty="0"/>
          </a:p>
        </p:txBody>
      </p:sp>
      <p:sp>
        <p:nvSpPr>
          <p:cNvPr id="7" name="二等辺三角形 6"/>
          <p:cNvSpPr/>
          <p:nvPr/>
        </p:nvSpPr>
        <p:spPr>
          <a:xfrm rot="5400000">
            <a:off x="759386" y="1700265"/>
            <a:ext cx="262410" cy="306034"/>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二等辺三角形 7"/>
          <p:cNvSpPr/>
          <p:nvPr/>
        </p:nvSpPr>
        <p:spPr>
          <a:xfrm rot="5400000">
            <a:off x="777388" y="2301948"/>
            <a:ext cx="262410" cy="306034"/>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二等辺三角形 8"/>
          <p:cNvSpPr/>
          <p:nvPr/>
        </p:nvSpPr>
        <p:spPr>
          <a:xfrm rot="5400000">
            <a:off x="777388" y="2903132"/>
            <a:ext cx="262410" cy="306034"/>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Picture 5"/>
          <p:cNvPicPr>
            <a:picLocks noChangeAspect="1" noChangeArrowheads="1"/>
          </p:cNvPicPr>
          <p:nvPr/>
        </p:nvPicPr>
        <p:blipFill>
          <a:blip r:embed="rId2">
            <a:lum contrast="24000"/>
          </a:blip>
          <a:srcRect/>
          <a:stretch>
            <a:fillRect/>
          </a:stretch>
        </p:blipFill>
        <p:spPr bwMode="auto">
          <a:xfrm>
            <a:off x="701736" y="4249263"/>
            <a:ext cx="1834413" cy="2276081"/>
          </a:xfrm>
          <a:prstGeom prst="rect">
            <a:avLst/>
          </a:prstGeom>
          <a:noFill/>
          <a:ln w="9525">
            <a:noFill/>
            <a:miter lim="800000"/>
            <a:headEnd/>
            <a:tailEnd/>
          </a:ln>
        </p:spPr>
      </p:pic>
      <p:pic>
        <p:nvPicPr>
          <p:cNvPr id="11" name="Picture 18"/>
          <p:cNvPicPr>
            <a:picLocks noChangeAspect="1" noChangeArrowheads="1"/>
          </p:cNvPicPr>
          <p:nvPr/>
        </p:nvPicPr>
        <p:blipFill>
          <a:blip r:embed="rId3">
            <a:lum contrast="24000"/>
          </a:blip>
          <a:srcRect/>
          <a:stretch>
            <a:fillRect/>
          </a:stretch>
        </p:blipFill>
        <p:spPr bwMode="auto">
          <a:xfrm>
            <a:off x="7361023" y="5361062"/>
            <a:ext cx="963603" cy="889995"/>
          </a:xfrm>
          <a:prstGeom prst="rect">
            <a:avLst/>
          </a:prstGeom>
          <a:noFill/>
          <a:ln w="9525">
            <a:noFill/>
            <a:miter lim="800000"/>
            <a:headEnd/>
            <a:tailEnd/>
          </a:ln>
        </p:spPr>
      </p:pic>
      <p:grpSp>
        <p:nvGrpSpPr>
          <p:cNvPr id="19" name="グループ化 18"/>
          <p:cNvGrpSpPr/>
          <p:nvPr/>
        </p:nvGrpSpPr>
        <p:grpSpPr>
          <a:xfrm>
            <a:off x="2926277" y="4011753"/>
            <a:ext cx="3744416" cy="2232249"/>
            <a:chOff x="2771800" y="3661813"/>
            <a:chExt cx="3744416" cy="2232249"/>
          </a:xfrm>
        </p:grpSpPr>
        <p:grpSp>
          <p:nvGrpSpPr>
            <p:cNvPr id="17" name="グループ化 16"/>
            <p:cNvGrpSpPr/>
            <p:nvPr/>
          </p:nvGrpSpPr>
          <p:grpSpPr>
            <a:xfrm>
              <a:off x="2771800" y="3661813"/>
              <a:ext cx="3744416" cy="2232249"/>
              <a:chOff x="2771800" y="3661813"/>
              <a:chExt cx="3744416" cy="2232249"/>
            </a:xfrm>
          </p:grpSpPr>
          <p:sp>
            <p:nvSpPr>
              <p:cNvPr id="13" name="フローチャート : 直接アクセス記憶 12"/>
              <p:cNvSpPr/>
              <p:nvPr/>
            </p:nvSpPr>
            <p:spPr>
              <a:xfrm flipH="1">
                <a:off x="5220072" y="4741934"/>
                <a:ext cx="1296144" cy="1152128"/>
              </a:xfrm>
              <a:prstGeom prst="flowChartMagneticDrum">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フローチャート : 直接アクセス記憶 13"/>
              <p:cNvSpPr/>
              <p:nvPr/>
            </p:nvSpPr>
            <p:spPr>
              <a:xfrm flipH="1">
                <a:off x="2771800" y="3661814"/>
                <a:ext cx="1296144" cy="2232248"/>
              </a:xfrm>
              <a:prstGeom prst="flowChartMagneticDrum">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3678712" y="3661814"/>
                <a:ext cx="2621480" cy="2232248"/>
              </a:xfrm>
              <a:prstGeom prst="rect">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直角三角形 15"/>
              <p:cNvSpPr/>
              <p:nvPr/>
            </p:nvSpPr>
            <p:spPr>
              <a:xfrm rot="10800000">
                <a:off x="3009232" y="3661813"/>
                <a:ext cx="3290960" cy="108012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 name="円/楕円 17"/>
            <p:cNvSpPr/>
            <p:nvPr/>
          </p:nvSpPr>
          <p:spPr>
            <a:xfrm>
              <a:off x="2771800" y="3661814"/>
              <a:ext cx="432048" cy="2215459"/>
            </a:xfrm>
            <a:prstGeom prst="ellipse">
              <a:avLst/>
            </a:prstGeom>
            <a:solidFill>
              <a:srgbClr val="00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0" name="Group 21"/>
          <p:cNvGrpSpPr>
            <a:grpSpLocks/>
          </p:cNvGrpSpPr>
          <p:nvPr/>
        </p:nvGrpSpPr>
        <p:grpSpPr bwMode="auto">
          <a:xfrm>
            <a:off x="179512" y="4739534"/>
            <a:ext cx="576064" cy="769344"/>
            <a:chOff x="353" y="4849"/>
            <a:chExt cx="480" cy="480"/>
          </a:xfrm>
        </p:grpSpPr>
        <p:sp>
          <p:nvSpPr>
            <p:cNvPr id="31" name="Freeform 18"/>
            <p:cNvSpPr>
              <a:spLocks/>
            </p:cNvSpPr>
            <p:nvPr/>
          </p:nvSpPr>
          <p:spPr bwMode="auto">
            <a:xfrm rot="10232260">
              <a:off x="737" y="4849"/>
              <a:ext cx="96" cy="480"/>
            </a:xfrm>
            <a:custGeom>
              <a:avLst/>
              <a:gdLst>
                <a:gd name="T0" fmla="*/ 0 w 272"/>
                <a:gd name="T1" fmla="*/ 0 h 768"/>
                <a:gd name="T2" fmla="*/ 0 w 272"/>
                <a:gd name="T3" fmla="*/ 1 h 768"/>
                <a:gd name="T4" fmla="*/ 0 w 272"/>
                <a:gd name="T5" fmla="*/ 1 h 768"/>
                <a:gd name="T6" fmla="*/ 0 60000 65536"/>
                <a:gd name="T7" fmla="*/ 0 60000 65536"/>
                <a:gd name="T8" fmla="*/ 0 60000 65536"/>
                <a:gd name="T9" fmla="*/ 0 w 272"/>
                <a:gd name="T10" fmla="*/ 0 h 768"/>
                <a:gd name="T11" fmla="*/ 272 w 272"/>
                <a:gd name="T12" fmla="*/ 768 h 768"/>
              </a:gdLst>
              <a:ahLst/>
              <a:cxnLst>
                <a:cxn ang="T6">
                  <a:pos x="T0" y="T1"/>
                </a:cxn>
                <a:cxn ang="T7">
                  <a:pos x="T2" y="T3"/>
                </a:cxn>
                <a:cxn ang="T8">
                  <a:pos x="T4" y="T5"/>
                </a:cxn>
              </a:cxnLst>
              <a:rect l="T9" t="T10" r="T11" b="T12"/>
              <a:pathLst>
                <a:path w="272" h="768">
                  <a:moveTo>
                    <a:pt x="192" y="0"/>
                  </a:moveTo>
                  <a:cubicBezTo>
                    <a:pt x="232" y="152"/>
                    <a:pt x="272" y="304"/>
                    <a:pt x="240" y="432"/>
                  </a:cubicBezTo>
                  <a:cubicBezTo>
                    <a:pt x="208" y="560"/>
                    <a:pt x="104" y="664"/>
                    <a:pt x="0" y="768"/>
                  </a:cubicBezTo>
                </a:path>
              </a:pathLst>
            </a:custGeom>
            <a:noFill/>
            <a:ln w="9525">
              <a:solidFill>
                <a:srgbClr val="808080"/>
              </a:solidFill>
              <a:round/>
              <a:headEnd/>
              <a:tailEnd/>
            </a:ln>
          </p:spPr>
          <p:txBody>
            <a:bodyPr/>
            <a:lstStyle/>
            <a:p>
              <a:endParaRPr lang="ja-JP" altLang="en-US"/>
            </a:p>
          </p:txBody>
        </p:sp>
        <p:sp>
          <p:nvSpPr>
            <p:cNvPr id="32" name="Freeform 19"/>
            <p:cNvSpPr>
              <a:spLocks/>
            </p:cNvSpPr>
            <p:nvPr/>
          </p:nvSpPr>
          <p:spPr bwMode="auto">
            <a:xfrm rot="10232260">
              <a:off x="545" y="4897"/>
              <a:ext cx="96" cy="384"/>
            </a:xfrm>
            <a:custGeom>
              <a:avLst/>
              <a:gdLst>
                <a:gd name="T0" fmla="*/ 0 w 272"/>
                <a:gd name="T1" fmla="*/ 0 h 768"/>
                <a:gd name="T2" fmla="*/ 0 w 272"/>
                <a:gd name="T3" fmla="*/ 1 h 768"/>
                <a:gd name="T4" fmla="*/ 0 w 272"/>
                <a:gd name="T5" fmla="*/ 1 h 768"/>
                <a:gd name="T6" fmla="*/ 0 60000 65536"/>
                <a:gd name="T7" fmla="*/ 0 60000 65536"/>
                <a:gd name="T8" fmla="*/ 0 60000 65536"/>
                <a:gd name="T9" fmla="*/ 0 w 272"/>
                <a:gd name="T10" fmla="*/ 0 h 768"/>
                <a:gd name="T11" fmla="*/ 272 w 272"/>
                <a:gd name="T12" fmla="*/ 768 h 768"/>
              </a:gdLst>
              <a:ahLst/>
              <a:cxnLst>
                <a:cxn ang="T6">
                  <a:pos x="T0" y="T1"/>
                </a:cxn>
                <a:cxn ang="T7">
                  <a:pos x="T2" y="T3"/>
                </a:cxn>
                <a:cxn ang="T8">
                  <a:pos x="T4" y="T5"/>
                </a:cxn>
              </a:cxnLst>
              <a:rect l="T9" t="T10" r="T11" b="T12"/>
              <a:pathLst>
                <a:path w="272" h="768">
                  <a:moveTo>
                    <a:pt x="192" y="0"/>
                  </a:moveTo>
                  <a:cubicBezTo>
                    <a:pt x="232" y="152"/>
                    <a:pt x="272" y="304"/>
                    <a:pt x="240" y="432"/>
                  </a:cubicBezTo>
                  <a:cubicBezTo>
                    <a:pt x="208" y="560"/>
                    <a:pt x="104" y="664"/>
                    <a:pt x="0" y="768"/>
                  </a:cubicBezTo>
                </a:path>
              </a:pathLst>
            </a:custGeom>
            <a:noFill/>
            <a:ln w="9525">
              <a:solidFill>
                <a:srgbClr val="808080"/>
              </a:solidFill>
              <a:round/>
              <a:headEnd/>
              <a:tailEnd/>
            </a:ln>
          </p:spPr>
          <p:txBody>
            <a:bodyPr/>
            <a:lstStyle/>
            <a:p>
              <a:endParaRPr lang="ja-JP" altLang="en-US"/>
            </a:p>
          </p:txBody>
        </p:sp>
        <p:sp>
          <p:nvSpPr>
            <p:cNvPr id="33" name="Freeform 20"/>
            <p:cNvSpPr>
              <a:spLocks/>
            </p:cNvSpPr>
            <p:nvPr/>
          </p:nvSpPr>
          <p:spPr bwMode="auto">
            <a:xfrm rot="10232260">
              <a:off x="353" y="4945"/>
              <a:ext cx="48" cy="336"/>
            </a:xfrm>
            <a:custGeom>
              <a:avLst/>
              <a:gdLst>
                <a:gd name="T0" fmla="*/ 0 w 272"/>
                <a:gd name="T1" fmla="*/ 0 h 768"/>
                <a:gd name="T2" fmla="*/ 0 w 272"/>
                <a:gd name="T3" fmla="*/ 0 h 768"/>
                <a:gd name="T4" fmla="*/ 0 w 272"/>
                <a:gd name="T5" fmla="*/ 0 h 768"/>
                <a:gd name="T6" fmla="*/ 0 60000 65536"/>
                <a:gd name="T7" fmla="*/ 0 60000 65536"/>
                <a:gd name="T8" fmla="*/ 0 60000 65536"/>
                <a:gd name="T9" fmla="*/ 0 w 272"/>
                <a:gd name="T10" fmla="*/ 0 h 768"/>
                <a:gd name="T11" fmla="*/ 272 w 272"/>
                <a:gd name="T12" fmla="*/ 768 h 768"/>
              </a:gdLst>
              <a:ahLst/>
              <a:cxnLst>
                <a:cxn ang="T6">
                  <a:pos x="T0" y="T1"/>
                </a:cxn>
                <a:cxn ang="T7">
                  <a:pos x="T2" y="T3"/>
                </a:cxn>
                <a:cxn ang="T8">
                  <a:pos x="T4" y="T5"/>
                </a:cxn>
              </a:cxnLst>
              <a:rect l="T9" t="T10" r="T11" b="T12"/>
              <a:pathLst>
                <a:path w="272" h="768">
                  <a:moveTo>
                    <a:pt x="192" y="0"/>
                  </a:moveTo>
                  <a:cubicBezTo>
                    <a:pt x="232" y="152"/>
                    <a:pt x="272" y="304"/>
                    <a:pt x="240" y="432"/>
                  </a:cubicBezTo>
                  <a:cubicBezTo>
                    <a:pt x="208" y="560"/>
                    <a:pt x="104" y="664"/>
                    <a:pt x="0" y="768"/>
                  </a:cubicBezTo>
                </a:path>
              </a:pathLst>
            </a:custGeom>
            <a:noFill/>
            <a:ln w="9525">
              <a:solidFill>
                <a:srgbClr val="808080"/>
              </a:solidFill>
              <a:round/>
              <a:headEnd/>
              <a:tailEnd/>
            </a:ln>
          </p:spPr>
          <p:txBody>
            <a:bodyPr/>
            <a:lstStyle/>
            <a:p>
              <a:endParaRPr lang="ja-JP" altLang="en-US"/>
            </a:p>
          </p:txBody>
        </p:sp>
      </p:grpSp>
      <p:sp>
        <p:nvSpPr>
          <p:cNvPr id="34" name="ストライプ矢印 33"/>
          <p:cNvSpPr/>
          <p:nvPr/>
        </p:nvSpPr>
        <p:spPr>
          <a:xfrm>
            <a:off x="2476263" y="4610681"/>
            <a:ext cx="749014" cy="1017604"/>
          </a:xfrm>
          <a:prstGeom prst="stripedRightArrow">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ストライプ矢印 34"/>
          <p:cNvSpPr/>
          <p:nvPr/>
        </p:nvSpPr>
        <p:spPr>
          <a:xfrm>
            <a:off x="8287482" y="5523921"/>
            <a:ext cx="749014" cy="388833"/>
          </a:xfrm>
          <a:prstGeom prst="stripedRightArrow">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6" name="Group 44"/>
          <p:cNvGrpSpPr>
            <a:grpSpLocks/>
          </p:cNvGrpSpPr>
          <p:nvPr/>
        </p:nvGrpSpPr>
        <p:grpSpPr bwMode="auto">
          <a:xfrm>
            <a:off x="6681936" y="5387303"/>
            <a:ext cx="914400" cy="723900"/>
            <a:chOff x="4673" y="3409"/>
            <a:chExt cx="1152" cy="912"/>
          </a:xfrm>
        </p:grpSpPr>
        <p:sp>
          <p:nvSpPr>
            <p:cNvPr id="37" name="Line 33"/>
            <p:cNvSpPr>
              <a:spLocks noChangeShapeType="1"/>
            </p:cNvSpPr>
            <p:nvPr/>
          </p:nvSpPr>
          <p:spPr bwMode="auto">
            <a:xfrm>
              <a:off x="4913" y="3409"/>
              <a:ext cx="816" cy="0"/>
            </a:xfrm>
            <a:prstGeom prst="line">
              <a:avLst/>
            </a:prstGeom>
            <a:noFill/>
            <a:ln w="9525">
              <a:solidFill>
                <a:srgbClr val="808080"/>
              </a:solidFill>
              <a:round/>
              <a:headEnd/>
              <a:tailEnd/>
            </a:ln>
          </p:spPr>
          <p:txBody>
            <a:bodyPr/>
            <a:lstStyle/>
            <a:p>
              <a:endParaRPr lang="ja-JP" altLang="en-US"/>
            </a:p>
          </p:txBody>
        </p:sp>
        <p:sp>
          <p:nvSpPr>
            <p:cNvPr id="38" name="Line 34"/>
            <p:cNvSpPr>
              <a:spLocks noChangeShapeType="1"/>
            </p:cNvSpPr>
            <p:nvPr/>
          </p:nvSpPr>
          <p:spPr bwMode="auto">
            <a:xfrm>
              <a:off x="4769" y="3601"/>
              <a:ext cx="816" cy="0"/>
            </a:xfrm>
            <a:prstGeom prst="line">
              <a:avLst/>
            </a:prstGeom>
            <a:noFill/>
            <a:ln w="9525">
              <a:solidFill>
                <a:srgbClr val="808080"/>
              </a:solidFill>
              <a:round/>
              <a:headEnd/>
              <a:tailEnd/>
            </a:ln>
          </p:spPr>
          <p:txBody>
            <a:bodyPr/>
            <a:lstStyle/>
            <a:p>
              <a:endParaRPr lang="ja-JP" altLang="en-US"/>
            </a:p>
          </p:txBody>
        </p:sp>
        <p:sp>
          <p:nvSpPr>
            <p:cNvPr id="39" name="Line 35"/>
            <p:cNvSpPr>
              <a:spLocks noChangeShapeType="1"/>
            </p:cNvSpPr>
            <p:nvPr/>
          </p:nvSpPr>
          <p:spPr bwMode="auto">
            <a:xfrm>
              <a:off x="4673" y="3793"/>
              <a:ext cx="816" cy="0"/>
            </a:xfrm>
            <a:prstGeom prst="line">
              <a:avLst/>
            </a:prstGeom>
            <a:noFill/>
            <a:ln w="9525">
              <a:solidFill>
                <a:srgbClr val="808080"/>
              </a:solidFill>
              <a:round/>
              <a:headEnd/>
              <a:tailEnd/>
            </a:ln>
          </p:spPr>
          <p:txBody>
            <a:bodyPr/>
            <a:lstStyle/>
            <a:p>
              <a:endParaRPr lang="ja-JP" altLang="en-US"/>
            </a:p>
          </p:txBody>
        </p:sp>
        <p:sp>
          <p:nvSpPr>
            <p:cNvPr id="40" name="Line 36"/>
            <p:cNvSpPr>
              <a:spLocks noChangeShapeType="1"/>
            </p:cNvSpPr>
            <p:nvPr/>
          </p:nvSpPr>
          <p:spPr bwMode="auto">
            <a:xfrm>
              <a:off x="4673" y="3985"/>
              <a:ext cx="816" cy="0"/>
            </a:xfrm>
            <a:prstGeom prst="line">
              <a:avLst/>
            </a:prstGeom>
            <a:noFill/>
            <a:ln w="9525">
              <a:solidFill>
                <a:srgbClr val="808080"/>
              </a:solidFill>
              <a:round/>
              <a:headEnd/>
              <a:tailEnd/>
            </a:ln>
          </p:spPr>
          <p:txBody>
            <a:bodyPr/>
            <a:lstStyle/>
            <a:p>
              <a:endParaRPr lang="ja-JP" altLang="en-US"/>
            </a:p>
          </p:txBody>
        </p:sp>
        <p:sp>
          <p:nvSpPr>
            <p:cNvPr id="41" name="Line 37"/>
            <p:cNvSpPr>
              <a:spLocks noChangeShapeType="1"/>
            </p:cNvSpPr>
            <p:nvPr/>
          </p:nvSpPr>
          <p:spPr bwMode="auto">
            <a:xfrm>
              <a:off x="4721" y="4177"/>
              <a:ext cx="816" cy="0"/>
            </a:xfrm>
            <a:prstGeom prst="line">
              <a:avLst/>
            </a:prstGeom>
            <a:noFill/>
            <a:ln w="9525">
              <a:solidFill>
                <a:srgbClr val="808080"/>
              </a:solidFill>
              <a:round/>
              <a:headEnd/>
              <a:tailEnd/>
            </a:ln>
          </p:spPr>
          <p:txBody>
            <a:bodyPr/>
            <a:lstStyle/>
            <a:p>
              <a:endParaRPr lang="ja-JP" altLang="en-US"/>
            </a:p>
          </p:txBody>
        </p:sp>
        <p:sp>
          <p:nvSpPr>
            <p:cNvPr id="42" name="Line 38"/>
            <p:cNvSpPr>
              <a:spLocks noChangeShapeType="1"/>
            </p:cNvSpPr>
            <p:nvPr/>
          </p:nvSpPr>
          <p:spPr bwMode="auto">
            <a:xfrm>
              <a:off x="4913" y="4321"/>
              <a:ext cx="816" cy="0"/>
            </a:xfrm>
            <a:prstGeom prst="line">
              <a:avLst/>
            </a:prstGeom>
            <a:noFill/>
            <a:ln w="9525">
              <a:solidFill>
                <a:srgbClr val="808080"/>
              </a:solidFill>
              <a:round/>
              <a:headEnd/>
              <a:tailEnd/>
            </a:ln>
          </p:spPr>
          <p:txBody>
            <a:bodyPr/>
            <a:lstStyle/>
            <a:p>
              <a:endParaRPr lang="ja-JP" altLang="en-US"/>
            </a:p>
          </p:txBody>
        </p:sp>
        <p:sp>
          <p:nvSpPr>
            <p:cNvPr id="43" name="Line 39"/>
            <p:cNvSpPr>
              <a:spLocks noChangeShapeType="1"/>
            </p:cNvSpPr>
            <p:nvPr/>
          </p:nvSpPr>
          <p:spPr bwMode="auto">
            <a:xfrm>
              <a:off x="5009" y="3505"/>
              <a:ext cx="816" cy="0"/>
            </a:xfrm>
            <a:prstGeom prst="line">
              <a:avLst/>
            </a:prstGeom>
            <a:noFill/>
            <a:ln w="9525">
              <a:solidFill>
                <a:srgbClr val="808080"/>
              </a:solidFill>
              <a:round/>
              <a:headEnd/>
              <a:tailEnd/>
            </a:ln>
          </p:spPr>
          <p:txBody>
            <a:bodyPr/>
            <a:lstStyle/>
            <a:p>
              <a:endParaRPr lang="ja-JP" altLang="en-US"/>
            </a:p>
          </p:txBody>
        </p:sp>
        <p:sp>
          <p:nvSpPr>
            <p:cNvPr id="44" name="Line 40"/>
            <p:cNvSpPr>
              <a:spLocks noChangeShapeType="1"/>
            </p:cNvSpPr>
            <p:nvPr/>
          </p:nvSpPr>
          <p:spPr bwMode="auto">
            <a:xfrm>
              <a:off x="4913" y="3697"/>
              <a:ext cx="816" cy="0"/>
            </a:xfrm>
            <a:prstGeom prst="line">
              <a:avLst/>
            </a:prstGeom>
            <a:noFill/>
            <a:ln w="9525">
              <a:solidFill>
                <a:srgbClr val="808080"/>
              </a:solidFill>
              <a:round/>
              <a:headEnd/>
              <a:tailEnd/>
            </a:ln>
          </p:spPr>
          <p:txBody>
            <a:bodyPr/>
            <a:lstStyle/>
            <a:p>
              <a:endParaRPr lang="ja-JP" altLang="en-US"/>
            </a:p>
          </p:txBody>
        </p:sp>
        <p:sp>
          <p:nvSpPr>
            <p:cNvPr id="45" name="Line 41"/>
            <p:cNvSpPr>
              <a:spLocks noChangeShapeType="1"/>
            </p:cNvSpPr>
            <p:nvPr/>
          </p:nvSpPr>
          <p:spPr bwMode="auto">
            <a:xfrm>
              <a:off x="4817" y="3889"/>
              <a:ext cx="816" cy="0"/>
            </a:xfrm>
            <a:prstGeom prst="line">
              <a:avLst/>
            </a:prstGeom>
            <a:noFill/>
            <a:ln w="9525">
              <a:solidFill>
                <a:srgbClr val="808080"/>
              </a:solidFill>
              <a:round/>
              <a:headEnd/>
              <a:tailEnd/>
            </a:ln>
          </p:spPr>
          <p:txBody>
            <a:bodyPr/>
            <a:lstStyle/>
            <a:p>
              <a:endParaRPr lang="ja-JP" altLang="en-US"/>
            </a:p>
          </p:txBody>
        </p:sp>
        <p:sp>
          <p:nvSpPr>
            <p:cNvPr id="46" name="Line 42"/>
            <p:cNvSpPr>
              <a:spLocks noChangeShapeType="1"/>
            </p:cNvSpPr>
            <p:nvPr/>
          </p:nvSpPr>
          <p:spPr bwMode="auto">
            <a:xfrm>
              <a:off x="4769" y="4081"/>
              <a:ext cx="816" cy="0"/>
            </a:xfrm>
            <a:prstGeom prst="line">
              <a:avLst/>
            </a:prstGeom>
            <a:noFill/>
            <a:ln w="9525">
              <a:solidFill>
                <a:srgbClr val="808080"/>
              </a:solidFill>
              <a:round/>
              <a:headEnd/>
              <a:tailEnd/>
            </a:ln>
          </p:spPr>
          <p:txBody>
            <a:bodyPr/>
            <a:lstStyle/>
            <a:p>
              <a:endParaRPr lang="ja-JP" altLang="en-US"/>
            </a:p>
          </p:txBody>
        </p:sp>
        <p:sp>
          <p:nvSpPr>
            <p:cNvPr id="47" name="Line 43"/>
            <p:cNvSpPr>
              <a:spLocks noChangeShapeType="1"/>
            </p:cNvSpPr>
            <p:nvPr/>
          </p:nvSpPr>
          <p:spPr bwMode="auto">
            <a:xfrm>
              <a:off x="4913" y="4225"/>
              <a:ext cx="816" cy="0"/>
            </a:xfrm>
            <a:prstGeom prst="line">
              <a:avLst/>
            </a:prstGeom>
            <a:noFill/>
            <a:ln w="9525">
              <a:solidFill>
                <a:srgbClr val="808080"/>
              </a:solidFill>
              <a:round/>
              <a:headEnd/>
              <a:tailEnd/>
            </a:ln>
          </p:spPr>
          <p:txBody>
            <a:bodyPr/>
            <a:lstStyle/>
            <a:p>
              <a:endParaRPr lang="ja-JP" altLang="en-US"/>
            </a:p>
          </p:txBody>
        </p:sp>
      </p:grpSp>
      <p:sp>
        <p:nvSpPr>
          <p:cNvPr id="48" name="円/楕円 47"/>
          <p:cNvSpPr/>
          <p:nvPr/>
        </p:nvSpPr>
        <p:spPr>
          <a:xfrm>
            <a:off x="989768" y="3723721"/>
            <a:ext cx="557896" cy="525542"/>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smtClean="0">
                <a:solidFill>
                  <a:schemeClr val="bg1"/>
                </a:solidFill>
              </a:rPr>
              <a:t>大</a:t>
            </a:r>
            <a:endParaRPr kumimoji="1" lang="ja-JP" altLang="en-US" sz="2400" b="1" dirty="0">
              <a:solidFill>
                <a:schemeClr val="bg1"/>
              </a:solidFill>
            </a:endParaRPr>
          </a:p>
        </p:txBody>
      </p:sp>
      <p:sp>
        <p:nvSpPr>
          <p:cNvPr id="49" name="円/楕円 48"/>
          <p:cNvSpPr/>
          <p:nvPr/>
        </p:nvSpPr>
        <p:spPr>
          <a:xfrm>
            <a:off x="1547664" y="3723721"/>
            <a:ext cx="557896" cy="525542"/>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smtClean="0">
                <a:solidFill>
                  <a:schemeClr val="bg1"/>
                </a:solidFill>
              </a:rPr>
              <a:t>重</a:t>
            </a:r>
            <a:endParaRPr kumimoji="1" lang="ja-JP" altLang="en-US" sz="2400" b="1" dirty="0">
              <a:solidFill>
                <a:schemeClr val="bg1"/>
              </a:solidFill>
            </a:endParaRPr>
          </a:p>
        </p:txBody>
      </p:sp>
      <p:sp>
        <p:nvSpPr>
          <p:cNvPr id="50" name="円/楕円 49"/>
          <p:cNvSpPr/>
          <p:nvPr/>
        </p:nvSpPr>
        <p:spPr>
          <a:xfrm>
            <a:off x="7532445" y="5019865"/>
            <a:ext cx="351923" cy="316861"/>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smtClean="0">
                <a:solidFill>
                  <a:schemeClr val="bg1"/>
                </a:solidFill>
              </a:rPr>
              <a:t>小</a:t>
            </a:r>
            <a:endParaRPr kumimoji="1" lang="ja-JP" altLang="en-US" sz="2400" b="1" dirty="0">
              <a:solidFill>
                <a:schemeClr val="bg1"/>
              </a:solidFill>
            </a:endParaRPr>
          </a:p>
        </p:txBody>
      </p:sp>
      <p:sp>
        <p:nvSpPr>
          <p:cNvPr id="52" name="円/楕円 51"/>
          <p:cNvSpPr/>
          <p:nvPr/>
        </p:nvSpPr>
        <p:spPr>
          <a:xfrm>
            <a:off x="7892485" y="5019865"/>
            <a:ext cx="351923" cy="316861"/>
          </a:xfrm>
          <a:prstGeom prst="ellipse">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smtClean="0">
                <a:solidFill>
                  <a:schemeClr val="bg1"/>
                </a:solidFill>
              </a:rPr>
              <a:t>軽</a:t>
            </a:r>
            <a:endParaRPr kumimoji="1" lang="ja-JP" altLang="en-US" sz="2400" b="1" dirty="0">
              <a:solidFill>
                <a:schemeClr val="bg1"/>
              </a:solidFill>
            </a:endParaRPr>
          </a:p>
        </p:txBody>
      </p:sp>
      <p:sp>
        <p:nvSpPr>
          <p:cNvPr id="53" name="フッター プレースホルダー 2"/>
          <p:cNvSpPr txBox="1">
            <a:spLocks/>
          </p:cNvSpPr>
          <p:nvPr/>
        </p:nvSpPr>
        <p:spPr>
          <a:xfrm>
            <a:off x="0" y="6592267"/>
            <a:ext cx="9144000" cy="365125"/>
          </a:xfrm>
          <a:prstGeom prst="rect">
            <a:avLst/>
          </a:prstGeom>
        </p:spPr>
        <p:txBody>
          <a:bodyPr/>
          <a:lstStyle>
            <a:defPPr>
              <a:defRPr lang="ja-JP"/>
            </a:defPPr>
            <a:lvl1pPr marL="0" algn="ctr" defTabSz="914400" rtl="0" eaLnBrk="1" latinLnBrk="0" hangingPunct="1">
              <a:defRPr kumimoji="1" sz="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5389813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000" u="sng" dirty="0" smtClean="0">
                <a:latin typeface="Impact" pitchFamily="34" charset="0"/>
                <a:cs typeface="ＤＦＧ平成ゴシック体W7"/>
              </a:rPr>
              <a:t>T-Kernel</a:t>
            </a:r>
            <a:r>
              <a:rPr lang="ja-JP" altLang="en-US" sz="4000" u="sng" dirty="0">
                <a:latin typeface="+mn-ea"/>
                <a:cs typeface="ＤＦＧ平成ゴシック体W7"/>
              </a:rPr>
              <a:t> </a:t>
            </a:r>
            <a:r>
              <a:rPr lang="ja-JP" altLang="en-US" sz="4000" u="sng" dirty="0" smtClean="0">
                <a:latin typeface="+mn-ea"/>
                <a:cs typeface="ＤＦＧ平成ゴシック体W7"/>
              </a:rPr>
              <a:t>と </a:t>
            </a:r>
            <a:r>
              <a:rPr lang="en-US" altLang="ja-JP" sz="4000" u="sng" dirty="0" smtClean="0">
                <a:latin typeface="Impact" pitchFamily="34" charset="0"/>
                <a:cs typeface="ＤＦＧ平成ゴシック体W7"/>
              </a:rPr>
              <a:t>uT-Kernel</a:t>
            </a:r>
            <a:r>
              <a:rPr lang="ja-JP" altLang="en-US" sz="4000" u="sng" dirty="0" smtClean="0">
                <a:latin typeface="Impact" pitchFamily="34" charset="0"/>
                <a:cs typeface="ＤＦＧ平成ゴシック体W7"/>
              </a:rPr>
              <a:t> の差異</a:t>
            </a:r>
            <a:r>
              <a:rPr lang="ja-JP" altLang="en-US" sz="4000" u="sng" dirty="0" smtClean="0">
                <a:latin typeface="+mn-ea"/>
                <a:cs typeface="ＤＦＧ平成ゴシック体W7"/>
              </a:rPr>
              <a:t> </a:t>
            </a:r>
            <a:r>
              <a:rPr lang="en-US" altLang="ja-JP" sz="4000" u="sng" dirty="0" smtClean="0">
                <a:latin typeface="+mn-ea"/>
                <a:cs typeface="ＤＦＧ平成ゴシック体W7"/>
              </a:rPr>
              <a:t>(2)</a:t>
            </a:r>
            <a:endParaRPr lang="ja-JP" altLang="en-US" sz="4000" u="sng" dirty="0">
              <a:latin typeface="+mn-ea"/>
              <a:cs typeface="ＤＦＧ平成ゴシック体W7"/>
            </a:endParaRPr>
          </a:p>
        </p:txBody>
      </p:sp>
      <p:sp>
        <p:nvSpPr>
          <p:cNvPr id="4" name="テキスト ボックス 3"/>
          <p:cNvSpPr txBox="1"/>
          <p:nvPr/>
        </p:nvSpPr>
        <p:spPr>
          <a:xfrm>
            <a:off x="1173037" y="1281534"/>
            <a:ext cx="6279283" cy="584775"/>
          </a:xfrm>
          <a:prstGeom prst="rect">
            <a:avLst/>
          </a:prstGeom>
          <a:noFill/>
        </p:spPr>
        <p:txBody>
          <a:bodyPr wrap="none" rtlCol="0">
            <a:spAutoFit/>
          </a:bodyPr>
          <a:lstStyle/>
          <a:p>
            <a:r>
              <a:rPr kumimoji="1" lang="ja-JP" altLang="en-US" sz="3200" dirty="0" smtClean="0"/>
              <a:t>必要な機能に絞ったシンプル・カーネル</a:t>
            </a:r>
            <a:endParaRPr kumimoji="1" lang="ja-JP" altLang="en-US" sz="3200" dirty="0"/>
          </a:p>
        </p:txBody>
      </p:sp>
      <p:sp>
        <p:nvSpPr>
          <p:cNvPr id="5" name="二等辺三角形 4"/>
          <p:cNvSpPr/>
          <p:nvPr/>
        </p:nvSpPr>
        <p:spPr>
          <a:xfrm rot="5400000">
            <a:off x="838073" y="1425007"/>
            <a:ext cx="262410" cy="306034"/>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1259632" y="1929606"/>
            <a:ext cx="5610960" cy="923330"/>
          </a:xfrm>
          <a:prstGeom prst="rect">
            <a:avLst/>
          </a:prstGeom>
          <a:noFill/>
        </p:spPr>
        <p:txBody>
          <a:bodyPr wrap="none" rtlCol="0">
            <a:spAutoFit/>
          </a:bodyPr>
          <a:lstStyle/>
          <a:p>
            <a:r>
              <a:rPr kumimoji="1" lang="ja-JP" altLang="en-US" dirty="0" smtClean="0"/>
              <a:t>● </a:t>
            </a:r>
            <a:r>
              <a:rPr kumimoji="1" lang="en-US" altLang="ja-JP" dirty="0" smtClean="0">
                <a:latin typeface="Impact" pitchFamily="34" charset="0"/>
              </a:rPr>
              <a:t>T-Kernel</a:t>
            </a:r>
            <a:r>
              <a:rPr lang="en-US" altLang="ja-JP" dirty="0" smtClean="0">
                <a:latin typeface="Impact" pitchFamily="34" charset="0"/>
              </a:rPr>
              <a:t>/OS</a:t>
            </a:r>
            <a:r>
              <a:rPr lang="ja-JP" altLang="en-US" dirty="0" smtClean="0">
                <a:latin typeface="Impact" pitchFamily="34" charset="0"/>
              </a:rPr>
              <a:t>，</a:t>
            </a:r>
            <a:r>
              <a:rPr lang="en-US" altLang="ja-JP" dirty="0" smtClean="0">
                <a:latin typeface="Impact" pitchFamily="34" charset="0"/>
              </a:rPr>
              <a:t>T-Kernel/DS</a:t>
            </a:r>
            <a:r>
              <a:rPr lang="ja-JP" altLang="en-US" dirty="0" smtClean="0">
                <a:latin typeface="Impact" pitchFamily="34" charset="0"/>
              </a:rPr>
              <a:t>，</a:t>
            </a:r>
            <a:r>
              <a:rPr lang="en-US" altLang="ja-JP" dirty="0" smtClean="0">
                <a:latin typeface="Impact" pitchFamily="34" charset="0"/>
              </a:rPr>
              <a:t>T-Kernel/SM</a:t>
            </a:r>
            <a:r>
              <a:rPr lang="ja-JP" altLang="en-US" dirty="0" smtClean="0">
                <a:latin typeface="Impact" pitchFamily="34" charset="0"/>
              </a:rPr>
              <a:t> </a:t>
            </a:r>
            <a:r>
              <a:rPr lang="ja-JP" altLang="en-US" dirty="0" smtClean="0"/>
              <a:t>の区別はなし</a:t>
            </a:r>
            <a:endParaRPr lang="en-US" altLang="ja-JP" dirty="0" smtClean="0"/>
          </a:p>
          <a:p>
            <a:r>
              <a:rPr kumimoji="1" lang="ja-JP" altLang="en-US" dirty="0" smtClean="0"/>
              <a:t>● 一部機能の縮小 </a:t>
            </a:r>
            <a:r>
              <a:rPr lang="ja-JP" altLang="en-US" dirty="0"/>
              <a:t>・・</a:t>
            </a:r>
            <a:r>
              <a:rPr lang="ja-JP" altLang="en-US" dirty="0" smtClean="0"/>
              <a:t>・ タスク例外，タスクイベント等なし</a:t>
            </a:r>
            <a:endParaRPr lang="en-US" altLang="ja-JP" dirty="0" smtClean="0"/>
          </a:p>
          <a:p>
            <a:r>
              <a:rPr kumimoji="1" lang="ja-JP" altLang="en-US" dirty="0" smtClean="0"/>
              <a:t>● </a:t>
            </a:r>
            <a:r>
              <a:rPr kumimoji="1" lang="en-US" altLang="ja-JP" dirty="0" smtClean="0"/>
              <a:t>T-Monitor</a:t>
            </a:r>
            <a:r>
              <a:rPr kumimoji="1" lang="ja-JP" altLang="en-US" dirty="0" smtClean="0"/>
              <a:t> は必須ではない</a:t>
            </a:r>
            <a:endParaRPr kumimoji="1" lang="ja-JP" altLang="en-US" dirty="0"/>
          </a:p>
        </p:txBody>
      </p:sp>
      <p:sp>
        <p:nvSpPr>
          <p:cNvPr id="7" name="正方形/長方形 6"/>
          <p:cNvSpPr/>
          <p:nvPr/>
        </p:nvSpPr>
        <p:spPr>
          <a:xfrm>
            <a:off x="1403648" y="3274351"/>
            <a:ext cx="3024336" cy="504056"/>
          </a:xfrm>
          <a:prstGeom prst="rect">
            <a:avLst/>
          </a:pr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rgbClr val="FF0066"/>
                </a:solidFill>
              </a:rPr>
              <a:t>アプリケーション</a:t>
            </a:r>
            <a:endParaRPr kumimoji="1" lang="ja-JP" altLang="en-US" dirty="0">
              <a:solidFill>
                <a:srgbClr val="FF0066"/>
              </a:solidFill>
            </a:endParaRPr>
          </a:p>
        </p:txBody>
      </p:sp>
      <p:sp>
        <p:nvSpPr>
          <p:cNvPr id="8" name="正方形/長方形 7"/>
          <p:cNvSpPr/>
          <p:nvPr/>
        </p:nvSpPr>
        <p:spPr>
          <a:xfrm>
            <a:off x="1403648" y="3850415"/>
            <a:ext cx="936104" cy="50405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tx1">
                    <a:lumMod val="75000"/>
                    <a:lumOff val="25000"/>
                  </a:schemeClr>
                </a:solidFill>
              </a:rPr>
              <a:t>サブシステム</a:t>
            </a:r>
            <a:r>
              <a:rPr kumimoji="1" lang="en-US" altLang="ja-JP" sz="1000" dirty="0" smtClean="0">
                <a:solidFill>
                  <a:schemeClr val="tx1">
                    <a:lumMod val="75000"/>
                    <a:lumOff val="25000"/>
                  </a:schemeClr>
                </a:solidFill>
              </a:rPr>
              <a:t/>
            </a:r>
            <a:br>
              <a:rPr kumimoji="1" lang="en-US" altLang="ja-JP" sz="1000" dirty="0" smtClean="0">
                <a:solidFill>
                  <a:schemeClr val="tx1">
                    <a:lumMod val="75000"/>
                    <a:lumOff val="25000"/>
                  </a:schemeClr>
                </a:solidFill>
              </a:rPr>
            </a:br>
            <a:r>
              <a:rPr kumimoji="1" lang="en-US" altLang="ja-JP" sz="1000" dirty="0" smtClean="0">
                <a:solidFill>
                  <a:schemeClr val="tx1">
                    <a:lumMod val="75000"/>
                    <a:lumOff val="25000"/>
                  </a:schemeClr>
                </a:solidFill>
              </a:rPr>
              <a:t>#1</a:t>
            </a:r>
            <a:endParaRPr kumimoji="1" lang="ja-JP" altLang="en-US" sz="1000" dirty="0">
              <a:solidFill>
                <a:schemeClr val="tx1">
                  <a:lumMod val="75000"/>
                  <a:lumOff val="25000"/>
                </a:schemeClr>
              </a:solidFill>
            </a:endParaRPr>
          </a:p>
        </p:txBody>
      </p:sp>
      <p:sp>
        <p:nvSpPr>
          <p:cNvPr id="9" name="正方形/長方形 8"/>
          <p:cNvSpPr/>
          <p:nvPr/>
        </p:nvSpPr>
        <p:spPr>
          <a:xfrm>
            <a:off x="2447764" y="3850415"/>
            <a:ext cx="936104" cy="504056"/>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accent6">
                    <a:lumMod val="50000"/>
                  </a:schemeClr>
                </a:solidFill>
              </a:rPr>
              <a:t>デバイスドライバ </a:t>
            </a:r>
            <a:r>
              <a:rPr kumimoji="1" lang="en-US" altLang="ja-JP" sz="1000" dirty="0" smtClean="0">
                <a:solidFill>
                  <a:schemeClr val="accent6">
                    <a:lumMod val="50000"/>
                  </a:schemeClr>
                </a:solidFill>
              </a:rPr>
              <a:t>#1</a:t>
            </a:r>
            <a:endParaRPr kumimoji="1" lang="ja-JP" altLang="en-US" sz="1000" dirty="0">
              <a:solidFill>
                <a:schemeClr val="accent6">
                  <a:lumMod val="50000"/>
                </a:schemeClr>
              </a:solidFill>
            </a:endParaRPr>
          </a:p>
        </p:txBody>
      </p:sp>
      <p:sp>
        <p:nvSpPr>
          <p:cNvPr id="10" name="正方形/長方形 9"/>
          <p:cNvSpPr/>
          <p:nvPr/>
        </p:nvSpPr>
        <p:spPr>
          <a:xfrm>
            <a:off x="3491880" y="3850415"/>
            <a:ext cx="936104" cy="504056"/>
          </a:xfrm>
          <a:prstGeom prst="rect">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accent6">
                    <a:lumMod val="50000"/>
                  </a:schemeClr>
                </a:solidFill>
              </a:rPr>
              <a:t>デバイスドライバ </a:t>
            </a:r>
            <a:r>
              <a:rPr kumimoji="1" lang="en-US" altLang="ja-JP" sz="1000" dirty="0" smtClean="0">
                <a:solidFill>
                  <a:schemeClr val="accent6">
                    <a:lumMod val="50000"/>
                  </a:schemeClr>
                </a:solidFill>
              </a:rPr>
              <a:t>#2</a:t>
            </a:r>
            <a:endParaRPr kumimoji="1" lang="ja-JP" altLang="en-US" sz="1000" dirty="0">
              <a:solidFill>
                <a:schemeClr val="accent6">
                  <a:lumMod val="50000"/>
                </a:schemeClr>
              </a:solidFill>
            </a:endParaRPr>
          </a:p>
        </p:txBody>
      </p:sp>
      <p:sp>
        <p:nvSpPr>
          <p:cNvPr id="11" name="正方形/長方形 10"/>
          <p:cNvSpPr/>
          <p:nvPr/>
        </p:nvSpPr>
        <p:spPr>
          <a:xfrm>
            <a:off x="1403648" y="4447745"/>
            <a:ext cx="3024336" cy="914838"/>
          </a:xfrm>
          <a:prstGeom prst="rect">
            <a:avLst/>
          </a:prstGeom>
          <a:solidFill>
            <a:srgbClr val="99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1492250" y="4498487"/>
            <a:ext cx="783704" cy="351656"/>
          </a:xfrm>
          <a:prstGeom prst="rect">
            <a:avLst/>
          </a:prstGeom>
          <a:solidFill>
            <a:srgbClr val="CCFFCC"/>
          </a:solidFill>
          <a:ln>
            <a:solidFill>
              <a:srgbClr val="00CC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chemeClr val="tx1">
                    <a:lumMod val="75000"/>
                    <a:lumOff val="25000"/>
                  </a:schemeClr>
                </a:solidFill>
              </a:rPr>
              <a:t>T-</a:t>
            </a:r>
            <a:r>
              <a:rPr kumimoji="1" lang="en-US" altLang="ja-JP" sz="900" b="1" dirty="0" smtClean="0">
                <a:solidFill>
                  <a:schemeClr val="tx1">
                    <a:lumMod val="75000"/>
                    <a:lumOff val="25000"/>
                  </a:schemeClr>
                </a:solidFill>
              </a:rPr>
              <a:t>Kernel</a:t>
            </a:r>
          </a:p>
          <a:p>
            <a:pPr algn="ctr"/>
            <a:r>
              <a:rPr kumimoji="1" lang="en-US" altLang="ja-JP" sz="900" b="1" dirty="0" smtClean="0">
                <a:solidFill>
                  <a:schemeClr val="tx1">
                    <a:lumMod val="75000"/>
                    <a:lumOff val="25000"/>
                  </a:schemeClr>
                </a:solidFill>
              </a:rPr>
              <a:t>OS</a:t>
            </a:r>
            <a:endParaRPr kumimoji="1" lang="ja-JP" altLang="en-US" sz="1000" b="1" dirty="0">
              <a:solidFill>
                <a:schemeClr val="tx1">
                  <a:lumMod val="75000"/>
                  <a:lumOff val="25000"/>
                </a:schemeClr>
              </a:solidFill>
            </a:endParaRPr>
          </a:p>
        </p:txBody>
      </p:sp>
      <p:sp>
        <p:nvSpPr>
          <p:cNvPr id="13" name="正方形/長方形 12"/>
          <p:cNvSpPr/>
          <p:nvPr/>
        </p:nvSpPr>
        <p:spPr>
          <a:xfrm>
            <a:off x="2529838" y="4498487"/>
            <a:ext cx="790232" cy="351656"/>
          </a:xfrm>
          <a:prstGeom prst="rect">
            <a:avLst/>
          </a:prstGeom>
          <a:solidFill>
            <a:srgbClr val="CCFFCC"/>
          </a:solidFill>
          <a:ln>
            <a:solidFill>
              <a:srgbClr val="00CC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b="1" dirty="0">
                <a:solidFill>
                  <a:schemeClr val="tx1">
                    <a:lumMod val="75000"/>
                    <a:lumOff val="25000"/>
                  </a:schemeClr>
                </a:solidFill>
              </a:rPr>
              <a:t>T-Kernel</a:t>
            </a:r>
          </a:p>
          <a:p>
            <a:pPr algn="ctr"/>
            <a:r>
              <a:rPr lang="en-US" altLang="ja-JP" sz="900" b="1" dirty="0">
                <a:solidFill>
                  <a:schemeClr val="tx1">
                    <a:lumMod val="75000"/>
                    <a:lumOff val="25000"/>
                  </a:schemeClr>
                </a:solidFill>
              </a:rPr>
              <a:t>SM</a:t>
            </a:r>
            <a:endParaRPr lang="ja-JP" altLang="en-US" sz="900" b="1" dirty="0">
              <a:solidFill>
                <a:schemeClr val="tx1">
                  <a:lumMod val="75000"/>
                  <a:lumOff val="25000"/>
                </a:schemeClr>
              </a:solidFill>
            </a:endParaRPr>
          </a:p>
        </p:txBody>
      </p:sp>
      <p:sp>
        <p:nvSpPr>
          <p:cNvPr id="14" name="正方形/長方形 13"/>
          <p:cNvSpPr/>
          <p:nvPr/>
        </p:nvSpPr>
        <p:spPr>
          <a:xfrm>
            <a:off x="3563888" y="4498487"/>
            <a:ext cx="800298" cy="351656"/>
          </a:xfrm>
          <a:prstGeom prst="rect">
            <a:avLst/>
          </a:prstGeom>
          <a:solidFill>
            <a:srgbClr val="CCFFCC"/>
          </a:solidFill>
          <a:ln>
            <a:solidFill>
              <a:srgbClr val="00CC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b="1" dirty="0">
                <a:solidFill>
                  <a:schemeClr val="tx1">
                    <a:lumMod val="75000"/>
                    <a:lumOff val="25000"/>
                  </a:schemeClr>
                </a:solidFill>
              </a:rPr>
              <a:t>T-Kernel</a:t>
            </a:r>
          </a:p>
          <a:p>
            <a:pPr algn="ctr"/>
            <a:r>
              <a:rPr lang="en-US" altLang="ja-JP" sz="900" b="1" dirty="0">
                <a:solidFill>
                  <a:schemeClr val="tx1">
                    <a:lumMod val="75000"/>
                    <a:lumOff val="25000"/>
                  </a:schemeClr>
                </a:solidFill>
              </a:rPr>
              <a:t>DS</a:t>
            </a:r>
            <a:endParaRPr lang="ja-JP" altLang="en-US" sz="900" b="1" dirty="0">
              <a:solidFill>
                <a:schemeClr val="tx1">
                  <a:lumMod val="75000"/>
                  <a:lumOff val="25000"/>
                </a:schemeClr>
              </a:solidFill>
            </a:endParaRPr>
          </a:p>
        </p:txBody>
      </p:sp>
      <p:sp>
        <p:nvSpPr>
          <p:cNvPr id="15" name="正方形/長方形 14"/>
          <p:cNvSpPr/>
          <p:nvPr/>
        </p:nvSpPr>
        <p:spPr>
          <a:xfrm>
            <a:off x="1403648" y="5445224"/>
            <a:ext cx="3024336" cy="504056"/>
          </a:xfrm>
          <a:prstGeom prst="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smtClean="0">
                <a:solidFill>
                  <a:srgbClr val="3333FF"/>
                </a:solidFill>
                <a:latin typeface="Impact" pitchFamily="34" charset="0"/>
              </a:rPr>
              <a:t>T-Monitor</a:t>
            </a:r>
            <a:endParaRPr kumimoji="1" lang="ja-JP" altLang="en-US" dirty="0">
              <a:solidFill>
                <a:srgbClr val="3333FF"/>
              </a:solidFill>
              <a:latin typeface="Impact" pitchFamily="34" charset="0"/>
            </a:endParaRPr>
          </a:p>
        </p:txBody>
      </p:sp>
      <p:sp>
        <p:nvSpPr>
          <p:cNvPr id="16" name="正方形/長方形 15"/>
          <p:cNvSpPr/>
          <p:nvPr/>
        </p:nvSpPr>
        <p:spPr>
          <a:xfrm>
            <a:off x="403920" y="4146831"/>
            <a:ext cx="783704" cy="351656"/>
          </a:xfrm>
          <a:prstGeom prst="rect">
            <a:avLst/>
          </a:prstGeom>
          <a:solidFill>
            <a:srgbClr val="CCFFCC"/>
          </a:solidFill>
          <a:ln>
            <a:solidFill>
              <a:srgbClr val="00CC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b="1" dirty="0">
                <a:solidFill>
                  <a:schemeClr val="tx1">
                    <a:lumMod val="75000"/>
                    <a:lumOff val="25000"/>
                  </a:schemeClr>
                </a:solidFill>
              </a:rPr>
              <a:t>タスク例外</a:t>
            </a:r>
            <a:endParaRPr kumimoji="1" lang="en-US" altLang="ja-JP" sz="900" b="1" dirty="0" smtClean="0">
              <a:solidFill>
                <a:schemeClr val="tx1">
                  <a:lumMod val="75000"/>
                  <a:lumOff val="25000"/>
                </a:schemeClr>
              </a:solidFill>
            </a:endParaRPr>
          </a:p>
        </p:txBody>
      </p:sp>
      <p:sp>
        <p:nvSpPr>
          <p:cNvPr id="17" name="正方形/長方形 16"/>
          <p:cNvSpPr/>
          <p:nvPr/>
        </p:nvSpPr>
        <p:spPr>
          <a:xfrm>
            <a:off x="395536" y="5002543"/>
            <a:ext cx="783704" cy="351656"/>
          </a:xfrm>
          <a:prstGeom prst="rect">
            <a:avLst/>
          </a:prstGeom>
          <a:solidFill>
            <a:srgbClr val="CCFFCC"/>
          </a:solidFill>
          <a:ln>
            <a:solidFill>
              <a:srgbClr val="00CC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b="1" dirty="0" smtClean="0">
                <a:solidFill>
                  <a:schemeClr val="tx1">
                    <a:lumMod val="75000"/>
                    <a:lumOff val="25000"/>
                  </a:schemeClr>
                </a:solidFill>
              </a:rPr>
              <a:t>タスク</a:t>
            </a:r>
            <a:endParaRPr kumimoji="1" lang="en-US" altLang="ja-JP" sz="1000" b="1" dirty="0" smtClean="0">
              <a:solidFill>
                <a:schemeClr val="tx1">
                  <a:lumMod val="75000"/>
                  <a:lumOff val="25000"/>
                </a:schemeClr>
              </a:solidFill>
            </a:endParaRPr>
          </a:p>
          <a:p>
            <a:pPr algn="ctr"/>
            <a:r>
              <a:rPr kumimoji="1" lang="ja-JP" altLang="en-US" sz="1000" b="1" dirty="0" smtClean="0">
                <a:solidFill>
                  <a:schemeClr val="tx1">
                    <a:lumMod val="75000"/>
                    <a:lumOff val="25000"/>
                  </a:schemeClr>
                </a:solidFill>
              </a:rPr>
              <a:t>イベント</a:t>
            </a:r>
            <a:endParaRPr kumimoji="1" lang="ja-JP" altLang="en-US" sz="1000" b="1" dirty="0">
              <a:solidFill>
                <a:schemeClr val="tx1">
                  <a:lumMod val="75000"/>
                  <a:lumOff val="25000"/>
                </a:schemeClr>
              </a:solidFill>
            </a:endParaRPr>
          </a:p>
        </p:txBody>
      </p:sp>
      <p:sp>
        <p:nvSpPr>
          <p:cNvPr id="18" name="テキスト ボックス 17"/>
          <p:cNvSpPr txBox="1"/>
          <p:nvPr/>
        </p:nvSpPr>
        <p:spPr>
          <a:xfrm>
            <a:off x="2440398" y="4984867"/>
            <a:ext cx="969111" cy="369332"/>
          </a:xfrm>
          <a:prstGeom prst="rect">
            <a:avLst/>
          </a:prstGeom>
          <a:noFill/>
        </p:spPr>
        <p:txBody>
          <a:bodyPr wrap="none" rtlCol="0">
            <a:spAutoFit/>
          </a:bodyPr>
          <a:lstStyle/>
          <a:p>
            <a:r>
              <a:rPr kumimoji="1" lang="en-US" altLang="ja-JP" dirty="0" smtClean="0">
                <a:solidFill>
                  <a:srgbClr val="336600"/>
                </a:solidFill>
                <a:latin typeface="Impact" pitchFamily="34" charset="0"/>
              </a:rPr>
              <a:t>T-Kernel</a:t>
            </a:r>
            <a:endParaRPr kumimoji="1" lang="ja-JP" altLang="en-US" dirty="0">
              <a:solidFill>
                <a:srgbClr val="336600"/>
              </a:solidFill>
              <a:latin typeface="Impact" pitchFamily="34" charset="0"/>
            </a:endParaRPr>
          </a:p>
        </p:txBody>
      </p:sp>
      <p:sp>
        <p:nvSpPr>
          <p:cNvPr id="19" name="正方形/長方形 18"/>
          <p:cNvSpPr/>
          <p:nvPr/>
        </p:nvSpPr>
        <p:spPr>
          <a:xfrm>
            <a:off x="5364088" y="3858799"/>
            <a:ext cx="3024336" cy="360040"/>
          </a:xfrm>
          <a:prstGeom prst="rect">
            <a:avLst/>
          </a:prstGeom>
          <a:solidFill>
            <a:srgbClr val="FF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rgbClr val="FF0066"/>
                </a:solidFill>
              </a:rPr>
              <a:t>アプリケーション</a:t>
            </a:r>
            <a:endParaRPr kumimoji="1" lang="ja-JP" altLang="en-US" dirty="0">
              <a:solidFill>
                <a:srgbClr val="FF0066"/>
              </a:solidFill>
            </a:endParaRPr>
          </a:p>
        </p:txBody>
      </p:sp>
      <p:sp>
        <p:nvSpPr>
          <p:cNvPr id="20" name="正方形/長方形 19"/>
          <p:cNvSpPr/>
          <p:nvPr/>
        </p:nvSpPr>
        <p:spPr>
          <a:xfrm>
            <a:off x="5364088" y="4290847"/>
            <a:ext cx="936104" cy="381306"/>
          </a:xfrm>
          <a:prstGeom prst="rect">
            <a:avLst/>
          </a:prstGeom>
          <a:solidFill>
            <a:schemeClr val="bg1">
              <a:lumMod val="7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tx1">
                    <a:lumMod val="75000"/>
                    <a:lumOff val="25000"/>
                  </a:schemeClr>
                </a:solidFill>
              </a:rPr>
              <a:t>サブシステム</a:t>
            </a:r>
            <a:r>
              <a:rPr kumimoji="1" lang="en-US" altLang="ja-JP" sz="1000" dirty="0" smtClean="0">
                <a:solidFill>
                  <a:schemeClr val="tx1">
                    <a:lumMod val="75000"/>
                    <a:lumOff val="25000"/>
                  </a:schemeClr>
                </a:solidFill>
              </a:rPr>
              <a:t/>
            </a:r>
            <a:br>
              <a:rPr kumimoji="1" lang="en-US" altLang="ja-JP" sz="1000" dirty="0" smtClean="0">
                <a:solidFill>
                  <a:schemeClr val="tx1">
                    <a:lumMod val="75000"/>
                    <a:lumOff val="25000"/>
                  </a:schemeClr>
                </a:solidFill>
              </a:rPr>
            </a:br>
            <a:r>
              <a:rPr kumimoji="1" lang="en-US" altLang="ja-JP" sz="1000" dirty="0" smtClean="0">
                <a:solidFill>
                  <a:schemeClr val="tx1">
                    <a:lumMod val="75000"/>
                    <a:lumOff val="25000"/>
                  </a:schemeClr>
                </a:solidFill>
              </a:rPr>
              <a:t>#1</a:t>
            </a:r>
            <a:endParaRPr kumimoji="1" lang="ja-JP" altLang="en-US" sz="1000" dirty="0">
              <a:solidFill>
                <a:schemeClr val="tx1">
                  <a:lumMod val="75000"/>
                  <a:lumOff val="25000"/>
                </a:schemeClr>
              </a:solidFill>
            </a:endParaRPr>
          </a:p>
        </p:txBody>
      </p:sp>
      <p:sp>
        <p:nvSpPr>
          <p:cNvPr id="21" name="正方形/長方形 20"/>
          <p:cNvSpPr/>
          <p:nvPr/>
        </p:nvSpPr>
        <p:spPr>
          <a:xfrm>
            <a:off x="6408204" y="4290847"/>
            <a:ext cx="936104" cy="381306"/>
          </a:xfrm>
          <a:prstGeom prst="rect">
            <a:avLst/>
          </a:prstGeom>
          <a:solidFill>
            <a:srgbClr val="FFCC66">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accent6">
                    <a:lumMod val="50000"/>
                  </a:schemeClr>
                </a:solidFill>
              </a:rPr>
              <a:t>デバイスドライバ </a:t>
            </a:r>
            <a:r>
              <a:rPr kumimoji="1" lang="en-US" altLang="ja-JP" sz="1000" dirty="0" smtClean="0">
                <a:solidFill>
                  <a:schemeClr val="accent6">
                    <a:lumMod val="50000"/>
                  </a:schemeClr>
                </a:solidFill>
              </a:rPr>
              <a:t>#1</a:t>
            </a:r>
            <a:endParaRPr kumimoji="1" lang="ja-JP" altLang="en-US" sz="1000" dirty="0">
              <a:solidFill>
                <a:schemeClr val="accent6">
                  <a:lumMod val="50000"/>
                </a:schemeClr>
              </a:solidFill>
            </a:endParaRPr>
          </a:p>
        </p:txBody>
      </p:sp>
      <p:sp>
        <p:nvSpPr>
          <p:cNvPr id="22" name="正方形/長方形 21"/>
          <p:cNvSpPr/>
          <p:nvPr/>
        </p:nvSpPr>
        <p:spPr>
          <a:xfrm>
            <a:off x="7452320" y="4290847"/>
            <a:ext cx="936104" cy="381306"/>
          </a:xfrm>
          <a:prstGeom prst="rect">
            <a:avLst/>
          </a:prstGeom>
          <a:solidFill>
            <a:srgbClr val="FFCC66">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000" dirty="0" smtClean="0">
                <a:solidFill>
                  <a:schemeClr val="accent6">
                    <a:lumMod val="50000"/>
                  </a:schemeClr>
                </a:solidFill>
              </a:rPr>
              <a:t>デバイスドライバ </a:t>
            </a:r>
            <a:r>
              <a:rPr kumimoji="1" lang="en-US" altLang="ja-JP" sz="1000" dirty="0" smtClean="0">
                <a:solidFill>
                  <a:schemeClr val="accent6">
                    <a:lumMod val="50000"/>
                  </a:schemeClr>
                </a:solidFill>
              </a:rPr>
              <a:t>#2</a:t>
            </a:r>
            <a:endParaRPr kumimoji="1" lang="ja-JP" altLang="en-US" sz="1000" dirty="0">
              <a:solidFill>
                <a:schemeClr val="accent6">
                  <a:lumMod val="50000"/>
                </a:schemeClr>
              </a:solidFill>
            </a:endParaRPr>
          </a:p>
        </p:txBody>
      </p:sp>
      <p:sp>
        <p:nvSpPr>
          <p:cNvPr id="23" name="正方形/長方形 22"/>
          <p:cNvSpPr/>
          <p:nvPr/>
        </p:nvSpPr>
        <p:spPr>
          <a:xfrm>
            <a:off x="5364088" y="4758899"/>
            <a:ext cx="3024336" cy="364145"/>
          </a:xfrm>
          <a:prstGeom prst="rect">
            <a:avLst/>
          </a:prstGeom>
          <a:solidFill>
            <a:srgbClr val="99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p:cNvSpPr txBox="1"/>
          <p:nvPr/>
        </p:nvSpPr>
        <p:spPr>
          <a:xfrm>
            <a:off x="6411201" y="4765427"/>
            <a:ext cx="969111" cy="369332"/>
          </a:xfrm>
          <a:prstGeom prst="rect">
            <a:avLst/>
          </a:prstGeom>
          <a:noFill/>
        </p:spPr>
        <p:txBody>
          <a:bodyPr wrap="none" rtlCol="0">
            <a:spAutoFit/>
          </a:bodyPr>
          <a:lstStyle/>
          <a:p>
            <a:r>
              <a:rPr kumimoji="1" lang="en-US" altLang="ja-JP" dirty="0" smtClean="0">
                <a:solidFill>
                  <a:srgbClr val="336600"/>
                </a:solidFill>
                <a:latin typeface="Impact" pitchFamily="34" charset="0"/>
              </a:rPr>
              <a:t>T-Kernel</a:t>
            </a:r>
            <a:endParaRPr kumimoji="1" lang="ja-JP" altLang="en-US" dirty="0">
              <a:solidFill>
                <a:srgbClr val="336600"/>
              </a:solidFill>
              <a:latin typeface="Impact" pitchFamily="34" charset="0"/>
            </a:endParaRPr>
          </a:p>
        </p:txBody>
      </p:sp>
      <p:sp>
        <p:nvSpPr>
          <p:cNvPr id="25" name="正方形/長方形 24"/>
          <p:cNvSpPr/>
          <p:nvPr/>
        </p:nvSpPr>
        <p:spPr>
          <a:xfrm>
            <a:off x="5364088" y="5197475"/>
            <a:ext cx="3024336" cy="381132"/>
          </a:xfrm>
          <a:prstGeom prst="rect">
            <a:avLst/>
          </a:prstGeom>
          <a:noFill/>
          <a:ln>
            <a:solidFill>
              <a:srgbClr val="3333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3333FF"/>
              </a:solidFill>
              <a:latin typeface="Impact" pitchFamily="34" charset="0"/>
            </a:endParaRPr>
          </a:p>
        </p:txBody>
      </p:sp>
      <p:sp>
        <p:nvSpPr>
          <p:cNvPr id="26" name="テキスト ボックス 25"/>
          <p:cNvSpPr txBox="1"/>
          <p:nvPr/>
        </p:nvSpPr>
        <p:spPr>
          <a:xfrm>
            <a:off x="6156176" y="5226951"/>
            <a:ext cx="1483098" cy="307777"/>
          </a:xfrm>
          <a:prstGeom prst="rect">
            <a:avLst/>
          </a:prstGeom>
          <a:noFill/>
        </p:spPr>
        <p:txBody>
          <a:bodyPr wrap="none" rtlCol="0">
            <a:spAutoFit/>
          </a:bodyPr>
          <a:lstStyle/>
          <a:p>
            <a:r>
              <a:rPr kumimoji="1" lang="ja-JP" altLang="en-US" sz="1400" dirty="0" smtClean="0"/>
              <a:t>各社モニタデバッガ</a:t>
            </a:r>
            <a:endParaRPr kumimoji="1" lang="ja-JP" altLang="en-US" sz="1400" dirty="0"/>
          </a:p>
        </p:txBody>
      </p:sp>
      <p:sp>
        <p:nvSpPr>
          <p:cNvPr id="27" name="ストライプ矢印 26"/>
          <p:cNvSpPr/>
          <p:nvPr/>
        </p:nvSpPr>
        <p:spPr>
          <a:xfrm>
            <a:off x="4572001" y="4290673"/>
            <a:ext cx="648072" cy="779206"/>
          </a:xfrm>
          <a:prstGeom prst="stripedRightArrow">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矢印コネクタ 28"/>
          <p:cNvCxnSpPr>
            <a:endCxn id="12" idx="1"/>
          </p:cNvCxnSpPr>
          <p:nvPr/>
        </p:nvCxnSpPr>
        <p:spPr>
          <a:xfrm>
            <a:off x="1173037" y="4481500"/>
            <a:ext cx="319213" cy="192815"/>
          </a:xfrm>
          <a:prstGeom prst="straightConnector1">
            <a:avLst/>
          </a:prstGeom>
          <a:ln w="44450">
            <a:solidFill>
              <a:srgbClr val="00CC66"/>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a:stCxn id="17" idx="3"/>
          </p:cNvCxnSpPr>
          <p:nvPr/>
        </p:nvCxnSpPr>
        <p:spPr>
          <a:xfrm flipV="1">
            <a:off x="1179240" y="4850143"/>
            <a:ext cx="313010" cy="328228"/>
          </a:xfrm>
          <a:prstGeom prst="straightConnector1">
            <a:avLst/>
          </a:prstGeom>
          <a:ln w="44450">
            <a:solidFill>
              <a:schemeClr val="accent6"/>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33"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9151755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ChangeArrowheads="1"/>
          </p:cNvSpPr>
          <p:nvPr/>
        </p:nvSpPr>
        <p:spPr bwMode="auto">
          <a:xfrm>
            <a:off x="0" y="911648"/>
            <a:ext cx="7606237" cy="1178335"/>
          </a:xfrm>
          <a:prstGeom prst="rect">
            <a:avLst/>
          </a:prstGeom>
          <a:noFill/>
          <a:ln w="9525">
            <a:noFill/>
            <a:miter lim="800000"/>
            <a:headEnd/>
            <a:tailEnd/>
          </a:ln>
        </p:spPr>
        <p:txBody>
          <a:bodyPr lIns="80545" tIns="40273" rIns="80545" bIns="40273" anchor="ctr" anchorCtr="1"/>
          <a:lstStyle/>
          <a:p>
            <a:pPr marL="401707" indent="-401707" defTabSz="800067" eaLnBrk="0" hangingPunct="0">
              <a:lnSpc>
                <a:spcPct val="90000"/>
              </a:lnSpc>
              <a:spcBef>
                <a:spcPct val="20000"/>
              </a:spcBef>
              <a:buClr>
                <a:srgbClr val="7F7F7F"/>
              </a:buClr>
              <a:buFont typeface="ＤＦ平成ゴシック体W7"/>
              <a:buChar char="▶"/>
            </a:pPr>
            <a:r>
              <a:rPr lang="ja-JP" altLang="en-US" sz="2800">
                <a:latin typeface="ＭＳ Ｐゴシック" charset="-128"/>
                <a:ea typeface="ＭＳ Ｐゴシック" charset="-128"/>
                <a:cs typeface="ＤＦＧ平成ゴシック体W7"/>
              </a:rPr>
              <a:t>小規模マイコンアーキテクチャを想定した仕様</a:t>
            </a:r>
          </a:p>
          <a:p>
            <a:pPr marL="802299" lvl="1" indent="-257763" defTabSz="800067" eaLnBrk="0" hangingPunct="0">
              <a:lnSpc>
                <a:spcPct val="90000"/>
              </a:lnSpc>
              <a:spcBef>
                <a:spcPct val="20000"/>
              </a:spcBef>
              <a:buClr>
                <a:schemeClr val="tx1"/>
              </a:buClr>
              <a:buFont typeface="Wingdings" pitchFamily="2" charset="2"/>
              <a:buChar char="l"/>
            </a:pPr>
            <a:r>
              <a:rPr lang="en-US" altLang="ja-JP" sz="2000">
                <a:latin typeface="ＭＳ Ｐゴシック" charset="-128"/>
                <a:ea typeface="ＭＳ Ｐゴシック" charset="-128"/>
                <a:cs typeface="ＤＦＧ平成ゴシック体W7"/>
              </a:rPr>
              <a:t>MMU</a:t>
            </a:r>
            <a:r>
              <a:rPr lang="ja-JP" altLang="en-US" sz="2000">
                <a:latin typeface="ＭＳ Ｐゴシック" charset="-128"/>
                <a:ea typeface="ＭＳ Ｐゴシック" charset="-128"/>
                <a:cs typeface="ＤＦＧ平成ゴシック体W7"/>
              </a:rPr>
              <a:t>／</a:t>
            </a:r>
            <a:r>
              <a:rPr lang="en-US" altLang="ja-JP" sz="2000">
                <a:latin typeface="ＭＳ Ｐゴシック" charset="-128"/>
                <a:ea typeface="ＭＳ Ｐゴシック" charset="-128"/>
                <a:cs typeface="ＤＦＧ平成ゴシック体W7"/>
              </a:rPr>
              <a:t>MPU</a:t>
            </a:r>
            <a:r>
              <a:rPr lang="ja-JP" altLang="en-US" sz="2000">
                <a:latin typeface="ＭＳ Ｐゴシック" charset="-128"/>
                <a:ea typeface="ＭＳ Ｐゴシック" charset="-128"/>
                <a:cs typeface="ＤＦＧ平成ゴシック体W7"/>
              </a:rPr>
              <a:t>無しのシステムを想定</a:t>
            </a:r>
          </a:p>
          <a:p>
            <a:pPr marL="802299" lvl="1" indent="-257763" defTabSz="800067" eaLnBrk="0" hangingPunct="0">
              <a:lnSpc>
                <a:spcPct val="90000"/>
              </a:lnSpc>
              <a:spcBef>
                <a:spcPct val="20000"/>
              </a:spcBef>
              <a:buClr>
                <a:schemeClr val="tx1"/>
              </a:buClr>
              <a:buFont typeface="Wingdings" pitchFamily="2" charset="2"/>
              <a:buChar char="l"/>
            </a:pPr>
            <a:r>
              <a:rPr lang="ja-JP" altLang="en-US" sz="2000">
                <a:latin typeface="ＭＳ Ｐゴシック" charset="-128"/>
                <a:ea typeface="ＭＳ Ｐゴシック" charset="-128"/>
                <a:cs typeface="ＤＦＧ平成ゴシック体W7"/>
              </a:rPr>
              <a:t>ワンチップマイコンへの対応</a:t>
            </a:r>
          </a:p>
        </p:txBody>
      </p:sp>
      <p:grpSp>
        <p:nvGrpSpPr>
          <p:cNvPr id="26638" name="Group 14"/>
          <p:cNvGrpSpPr>
            <a:grpSpLocks/>
          </p:cNvGrpSpPr>
          <p:nvPr/>
        </p:nvGrpSpPr>
        <p:grpSpPr bwMode="auto">
          <a:xfrm>
            <a:off x="661752" y="1822180"/>
            <a:ext cx="7505802" cy="4499098"/>
            <a:chOff x="587" y="1585"/>
            <a:chExt cx="6726" cy="4032"/>
          </a:xfrm>
        </p:grpSpPr>
        <p:pic>
          <p:nvPicPr>
            <p:cNvPr id="40970" name="Picture 10"/>
            <p:cNvPicPr>
              <a:picLocks noChangeAspect="1" noChangeArrowheads="1"/>
            </p:cNvPicPr>
            <p:nvPr/>
          </p:nvPicPr>
          <p:blipFill>
            <a:blip r:embed="rId3"/>
            <a:srcRect/>
            <a:stretch>
              <a:fillRect/>
            </a:stretch>
          </p:blipFill>
          <p:spPr bwMode="auto">
            <a:xfrm>
              <a:off x="4577" y="1585"/>
              <a:ext cx="2688" cy="956"/>
            </a:xfrm>
            <a:prstGeom prst="rect">
              <a:avLst/>
            </a:prstGeom>
            <a:noFill/>
            <a:ln w="9525">
              <a:noFill/>
              <a:miter lim="800000"/>
              <a:headEnd/>
              <a:tailEnd/>
            </a:ln>
          </p:spPr>
        </p:pic>
        <p:pic>
          <p:nvPicPr>
            <p:cNvPr id="40971" name="Picture 9"/>
            <p:cNvPicPr>
              <a:picLocks noChangeAspect="1" noChangeArrowheads="1"/>
            </p:cNvPicPr>
            <p:nvPr/>
          </p:nvPicPr>
          <p:blipFill>
            <a:blip r:embed="rId4"/>
            <a:srcRect/>
            <a:stretch>
              <a:fillRect/>
            </a:stretch>
          </p:blipFill>
          <p:spPr bwMode="auto">
            <a:xfrm>
              <a:off x="587" y="1873"/>
              <a:ext cx="3631" cy="3744"/>
            </a:xfrm>
            <a:prstGeom prst="rect">
              <a:avLst/>
            </a:prstGeom>
            <a:noFill/>
            <a:ln w="9525">
              <a:noFill/>
              <a:miter lim="800000"/>
              <a:headEnd/>
              <a:tailEnd/>
            </a:ln>
          </p:spPr>
        </p:pic>
        <p:pic>
          <p:nvPicPr>
            <p:cNvPr id="40972" name="Picture 11"/>
            <p:cNvPicPr>
              <a:picLocks noChangeAspect="1" noChangeArrowheads="1"/>
            </p:cNvPicPr>
            <p:nvPr/>
          </p:nvPicPr>
          <p:blipFill>
            <a:blip r:embed="rId5"/>
            <a:srcRect/>
            <a:stretch>
              <a:fillRect/>
            </a:stretch>
          </p:blipFill>
          <p:spPr bwMode="auto">
            <a:xfrm>
              <a:off x="4577" y="2449"/>
              <a:ext cx="2736" cy="951"/>
            </a:xfrm>
            <a:prstGeom prst="rect">
              <a:avLst/>
            </a:prstGeom>
            <a:noFill/>
            <a:ln w="9525">
              <a:noFill/>
              <a:miter lim="800000"/>
              <a:headEnd/>
              <a:tailEnd/>
            </a:ln>
          </p:spPr>
        </p:pic>
      </p:grpSp>
      <p:sp>
        <p:nvSpPr>
          <p:cNvPr id="26631" name="Text Box 13"/>
          <p:cNvSpPr txBox="1">
            <a:spLocks noChangeArrowheads="1"/>
          </p:cNvSpPr>
          <p:nvPr/>
        </p:nvSpPr>
        <p:spPr bwMode="auto">
          <a:xfrm>
            <a:off x="4839826" y="3836284"/>
            <a:ext cx="3167492" cy="895898"/>
          </a:xfrm>
          <a:prstGeom prst="rect">
            <a:avLst/>
          </a:prstGeom>
          <a:noFill/>
          <a:ln w="9525">
            <a:noFill/>
            <a:miter lim="800000"/>
            <a:headEnd/>
            <a:tailEnd/>
          </a:ln>
        </p:spPr>
        <p:txBody>
          <a:bodyPr wrap="none" lIns="64273" tIns="32137" rIns="64273" bIns="32137">
            <a:spAutoFit/>
          </a:bodyPr>
          <a:lstStyle/>
          <a:p>
            <a:r>
              <a:rPr lang="ja-JP" altLang="en-US" b="1" u="sng" dirty="0">
                <a:latin typeface="ＭＳ Ｐゴシック" charset="-128"/>
                <a:ea typeface="ＭＳ Ｐゴシック" charset="-128"/>
              </a:rPr>
              <a:t>必要</a:t>
            </a:r>
            <a:r>
              <a:rPr lang="en-US" altLang="ja-JP" b="1" u="sng" dirty="0">
                <a:latin typeface="ＭＳ Ｐゴシック" charset="-128"/>
                <a:ea typeface="ＭＳ Ｐゴシック" charset="-128"/>
              </a:rPr>
              <a:t>ROM</a:t>
            </a:r>
            <a:r>
              <a:rPr lang="ja-JP" altLang="en-US" b="1" u="sng" dirty="0">
                <a:latin typeface="ＭＳ Ｐゴシック" charset="-128"/>
                <a:ea typeface="ＭＳ Ｐゴシック" charset="-128"/>
              </a:rPr>
              <a:t>容量</a:t>
            </a:r>
            <a:r>
              <a:rPr lang="ja-JP" altLang="en-US" dirty="0">
                <a:latin typeface="ＭＳ Ｐゴシック" charset="-128"/>
                <a:ea typeface="ＭＳ Ｐゴシック" charset="-128"/>
              </a:rPr>
              <a:t>：</a:t>
            </a:r>
            <a:endParaRPr lang="en-US" altLang="ja-JP" dirty="0">
              <a:latin typeface="ＭＳ Ｐゴシック" charset="-128"/>
              <a:ea typeface="ＭＳ Ｐゴシック" charset="-128"/>
            </a:endParaRPr>
          </a:p>
          <a:p>
            <a:r>
              <a:rPr lang="en-US" altLang="ja-JP" dirty="0">
                <a:latin typeface="ＭＳ Ｐゴシック" charset="-128"/>
                <a:ea typeface="ＭＳ Ｐゴシック" charset="-128"/>
              </a:rPr>
              <a:t>  T-Kernel     </a:t>
            </a:r>
            <a:r>
              <a:rPr lang="ja-JP" altLang="en-US" dirty="0">
                <a:latin typeface="ＭＳ Ｐゴシック" charset="-128"/>
                <a:ea typeface="ＭＳ Ｐゴシック" charset="-128"/>
              </a:rPr>
              <a:t>⇒ </a:t>
            </a:r>
            <a:r>
              <a:rPr lang="en-US" altLang="ja-JP" dirty="0">
                <a:latin typeface="ＭＳ Ｐゴシック" charset="-128"/>
                <a:ea typeface="ＭＳ Ｐゴシック" charset="-128"/>
              </a:rPr>
              <a:t>100KB</a:t>
            </a:r>
          </a:p>
          <a:p>
            <a:r>
              <a:rPr lang="en-US" altLang="ja-JP" dirty="0">
                <a:latin typeface="ＭＳ Ｐゴシック" charset="-128"/>
                <a:ea typeface="ＭＳ Ｐゴシック" charset="-128"/>
              </a:rPr>
              <a:t>  μT-Kernel  </a:t>
            </a:r>
            <a:r>
              <a:rPr lang="ja-JP" altLang="en-US" dirty="0">
                <a:latin typeface="ＭＳ Ｐゴシック" charset="-128"/>
                <a:ea typeface="ＭＳ Ｐゴシック" charset="-128"/>
              </a:rPr>
              <a:t>⇒    </a:t>
            </a:r>
            <a:r>
              <a:rPr lang="en-US" altLang="ja-JP" dirty="0">
                <a:latin typeface="ＭＳ Ｐゴシック" charset="-128"/>
                <a:ea typeface="ＭＳ Ｐゴシック" charset="-128"/>
              </a:rPr>
              <a:t>8KB</a:t>
            </a:r>
            <a:r>
              <a:rPr lang="ja-JP" altLang="en-US" dirty="0">
                <a:latin typeface="ＭＳ Ｐゴシック" charset="-128"/>
                <a:ea typeface="ＭＳ Ｐゴシック" charset="-128"/>
              </a:rPr>
              <a:t>～</a:t>
            </a:r>
            <a:r>
              <a:rPr lang="en-US" altLang="ja-JP" dirty="0">
                <a:latin typeface="ＭＳ Ｐゴシック" charset="-128"/>
                <a:ea typeface="ＭＳ Ｐゴシック" charset="-128"/>
              </a:rPr>
              <a:t>55KB</a:t>
            </a:r>
          </a:p>
        </p:txBody>
      </p:sp>
      <p:sp>
        <p:nvSpPr>
          <p:cNvPr id="26632" name="Line 9"/>
          <p:cNvSpPr>
            <a:spLocks noChangeShapeType="1"/>
          </p:cNvSpPr>
          <p:nvPr/>
        </p:nvSpPr>
        <p:spPr bwMode="auto">
          <a:xfrm>
            <a:off x="1572358" y="2518469"/>
            <a:ext cx="964171" cy="2088867"/>
          </a:xfrm>
          <a:prstGeom prst="line">
            <a:avLst/>
          </a:prstGeom>
          <a:noFill/>
          <a:ln w="57150">
            <a:solidFill>
              <a:srgbClr val="FF0000"/>
            </a:solidFill>
            <a:round/>
            <a:headEnd/>
            <a:tailEnd type="triangle" w="med" len="med"/>
          </a:ln>
        </p:spPr>
        <p:txBody>
          <a:bodyPr lIns="64273" tIns="32137" rIns="64273" bIns="32137"/>
          <a:lstStyle/>
          <a:p>
            <a:endParaRPr lang="ja-JP" altLang="en-US"/>
          </a:p>
        </p:txBody>
      </p:sp>
      <p:sp>
        <p:nvSpPr>
          <p:cNvPr id="26633" name="Line 10"/>
          <p:cNvSpPr>
            <a:spLocks noChangeShapeType="1"/>
          </p:cNvSpPr>
          <p:nvPr/>
        </p:nvSpPr>
        <p:spPr bwMode="auto">
          <a:xfrm>
            <a:off x="3286439" y="3107636"/>
            <a:ext cx="910606" cy="1606821"/>
          </a:xfrm>
          <a:prstGeom prst="line">
            <a:avLst/>
          </a:prstGeom>
          <a:noFill/>
          <a:ln w="57150">
            <a:solidFill>
              <a:srgbClr val="FF0000"/>
            </a:solidFill>
            <a:round/>
            <a:headEnd/>
            <a:tailEnd type="triangle" w="med" len="med"/>
          </a:ln>
        </p:spPr>
        <p:txBody>
          <a:bodyPr lIns="64273" tIns="32137" rIns="64273" bIns="32137"/>
          <a:lstStyle/>
          <a:p>
            <a:endParaRPr lang="ja-JP" altLang="en-US"/>
          </a:p>
        </p:txBody>
      </p:sp>
      <p:sp>
        <p:nvSpPr>
          <p:cNvPr id="3" name="Text Box 11"/>
          <p:cNvSpPr txBox="1">
            <a:spLocks noChangeArrowheads="1"/>
          </p:cNvSpPr>
          <p:nvPr/>
        </p:nvSpPr>
        <p:spPr bwMode="auto">
          <a:xfrm>
            <a:off x="1036707" y="6214156"/>
            <a:ext cx="3856684" cy="411036"/>
          </a:xfrm>
          <a:prstGeom prst="rect">
            <a:avLst/>
          </a:prstGeom>
          <a:noFill/>
          <a:ln w="9525">
            <a:noFill/>
            <a:miter lim="800000"/>
            <a:headEnd/>
            <a:tailEnd/>
          </a:ln>
        </p:spPr>
        <p:txBody>
          <a:bodyPr wrap="square" lIns="64273" tIns="32137" rIns="64273" bIns="32137">
            <a:spAutoFit/>
          </a:bodyPr>
          <a:lstStyle/>
          <a:p>
            <a:r>
              <a:rPr lang="en-US" altLang="ja-JP" sz="1100" dirty="0">
                <a:latin typeface="Times" pitchFamily="18" charset="0"/>
                <a:ea typeface="ＭＳ Ｐゴシック" charset="-128"/>
              </a:rPr>
              <a:t>※ </a:t>
            </a:r>
            <a:r>
              <a:rPr lang="ja-JP" altLang="en-US" sz="1100" dirty="0">
                <a:latin typeface="Times" pitchFamily="18" charset="0"/>
                <a:ea typeface="ＭＳ Ｐゴシック" charset="-128"/>
              </a:rPr>
              <a:t>トロンフォーラムウェブページより</a:t>
            </a:r>
          </a:p>
          <a:p>
            <a:r>
              <a:rPr lang="en-US" altLang="ja-JP" sz="1100" dirty="0">
                <a:latin typeface="Times" pitchFamily="18" charset="0"/>
                <a:ea typeface="ＭＳ Ｐゴシック" charset="-128"/>
              </a:rPr>
              <a:t>http://www.tron.org/ja/tron-project/what-is-t-kernel/mt-kernel/</a:t>
            </a:r>
            <a:endParaRPr lang="ja-JP" altLang="en-US" sz="1100" dirty="0">
              <a:latin typeface="Times" pitchFamily="18" charset="0"/>
              <a:ea typeface="ＭＳ Ｐゴシック" charset="-128"/>
            </a:endParaRPr>
          </a:p>
        </p:txBody>
      </p:sp>
      <p:sp>
        <p:nvSpPr>
          <p:cNvPr id="26636" name="Text Box 13"/>
          <p:cNvSpPr txBox="1">
            <a:spLocks noChangeArrowheads="1"/>
          </p:cNvSpPr>
          <p:nvPr/>
        </p:nvSpPr>
        <p:spPr bwMode="auto">
          <a:xfrm>
            <a:off x="4893391" y="5068180"/>
            <a:ext cx="3167492" cy="895898"/>
          </a:xfrm>
          <a:prstGeom prst="rect">
            <a:avLst/>
          </a:prstGeom>
          <a:noFill/>
          <a:ln w="9525">
            <a:noFill/>
            <a:miter lim="800000"/>
            <a:headEnd/>
            <a:tailEnd/>
          </a:ln>
        </p:spPr>
        <p:txBody>
          <a:bodyPr wrap="none" lIns="64273" tIns="32137" rIns="64273" bIns="32137">
            <a:spAutoFit/>
          </a:bodyPr>
          <a:lstStyle/>
          <a:p>
            <a:r>
              <a:rPr lang="ja-JP" altLang="en-US" b="1" u="sng" dirty="0">
                <a:latin typeface="ＭＳ Ｐゴシック" charset="-128"/>
                <a:ea typeface="ＭＳ Ｐゴシック" charset="-128"/>
              </a:rPr>
              <a:t>必要</a:t>
            </a:r>
            <a:r>
              <a:rPr lang="en-US" altLang="ja-JP" b="1" u="sng" dirty="0">
                <a:latin typeface="ＭＳ Ｐゴシック" charset="-128"/>
                <a:ea typeface="ＭＳ Ｐゴシック" charset="-128"/>
              </a:rPr>
              <a:t>RAM</a:t>
            </a:r>
            <a:r>
              <a:rPr lang="ja-JP" altLang="en-US" b="1" u="sng" dirty="0">
                <a:latin typeface="ＭＳ Ｐゴシック" charset="-128"/>
                <a:ea typeface="ＭＳ Ｐゴシック" charset="-128"/>
              </a:rPr>
              <a:t>容量</a:t>
            </a:r>
            <a:r>
              <a:rPr lang="ja-JP" altLang="en-US" dirty="0">
                <a:latin typeface="ＭＳ Ｐゴシック" charset="-128"/>
                <a:ea typeface="ＭＳ Ｐゴシック" charset="-128"/>
              </a:rPr>
              <a:t>：</a:t>
            </a:r>
            <a:endParaRPr lang="en-US" altLang="ja-JP" dirty="0">
              <a:latin typeface="ＭＳ Ｐゴシック" charset="-128"/>
              <a:ea typeface="ＭＳ Ｐゴシック" charset="-128"/>
            </a:endParaRPr>
          </a:p>
          <a:p>
            <a:r>
              <a:rPr lang="en-US" altLang="ja-JP" dirty="0">
                <a:latin typeface="ＭＳ Ｐゴシック" charset="-128"/>
                <a:ea typeface="ＭＳ Ｐゴシック" charset="-128"/>
              </a:rPr>
              <a:t>  T-Kernel      </a:t>
            </a:r>
            <a:r>
              <a:rPr lang="ja-JP" altLang="en-US" dirty="0">
                <a:latin typeface="ＭＳ Ｐゴシック" charset="-128"/>
                <a:ea typeface="ＭＳ Ｐゴシック" charset="-128"/>
              </a:rPr>
              <a:t>⇒  </a:t>
            </a:r>
            <a:r>
              <a:rPr lang="en-US" altLang="ja-JP" dirty="0">
                <a:latin typeface="ＭＳ Ｐゴシック" charset="-128"/>
                <a:ea typeface="ＭＳ Ｐゴシック" charset="-128"/>
              </a:rPr>
              <a:t>70KB </a:t>
            </a:r>
          </a:p>
          <a:p>
            <a:r>
              <a:rPr lang="en-US" altLang="ja-JP" dirty="0">
                <a:latin typeface="ＭＳ Ｐゴシック" charset="-128"/>
                <a:ea typeface="ＭＳ Ｐゴシック" charset="-128"/>
              </a:rPr>
              <a:t>  μT-Kernel   ⇒   4KB</a:t>
            </a:r>
            <a:r>
              <a:rPr lang="ja-JP" altLang="en-US" dirty="0">
                <a:latin typeface="ＭＳ Ｐゴシック" charset="-128"/>
                <a:ea typeface="ＭＳ Ｐゴシック" charset="-128"/>
              </a:rPr>
              <a:t>～</a:t>
            </a:r>
            <a:r>
              <a:rPr lang="en-US" altLang="ja-JP" dirty="0">
                <a:latin typeface="ＭＳ Ｐゴシック" charset="-128"/>
                <a:ea typeface="ＭＳ Ｐゴシック" charset="-128"/>
              </a:rPr>
              <a:t>12KB</a:t>
            </a:r>
          </a:p>
        </p:txBody>
      </p:sp>
      <p:sp>
        <p:nvSpPr>
          <p:cNvPr id="22541" name="Rectangle 2"/>
          <p:cNvSpPr>
            <a:spLocks noChangeArrowheads="1"/>
          </p:cNvSpPr>
          <p:nvPr/>
        </p:nvSpPr>
        <p:spPr bwMode="auto">
          <a:xfrm>
            <a:off x="0" y="0"/>
            <a:ext cx="9144000" cy="1056708"/>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T-Kernel </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と</a:t>
            </a:r>
            <a:r>
              <a:rPr lang="en-US" altLang="ja-JP"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μT-Kernel </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の差異 </a:t>
            </a: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(3)</a:t>
            </a:r>
          </a:p>
        </p:txBody>
      </p:sp>
      <p:sp>
        <p:nvSpPr>
          <p:cNvPr id="9" name="タイトル 8"/>
          <p:cNvSpPr>
            <a:spLocks noGrp="1"/>
          </p:cNvSpPr>
          <p:nvPr>
            <p:ph type="title"/>
          </p:nvPr>
        </p:nvSpPr>
        <p:spPr/>
        <p:txBody>
          <a:bodyPr/>
          <a:lstStyle/>
          <a:p>
            <a:endParaRPr kumimoji="1" lang="ja-JP" altLang="en-US"/>
          </a:p>
        </p:txBody>
      </p:sp>
      <p:sp>
        <p:nvSpPr>
          <p:cNvPr id="10" name="コンテンツ プレースホルダー 9"/>
          <p:cNvSpPr>
            <a:spLocks noGrp="1"/>
          </p:cNvSpPr>
          <p:nvPr>
            <p:ph idx="1"/>
          </p:nvPr>
        </p:nvSpPr>
        <p:spPr/>
        <p:txBody>
          <a:bodyPr/>
          <a:lstStyle/>
          <a:p>
            <a:endParaRPr kumimoji="1" lang="ja-JP" altLang="en-US"/>
          </a:p>
        </p:txBody>
      </p:sp>
      <p:sp>
        <p:nvSpPr>
          <p:cNvPr id="19"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37098080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000" u="sng" dirty="0" smtClean="0">
                <a:latin typeface="Impact" pitchFamily="34" charset="0"/>
                <a:cs typeface="ＤＦＧ平成ゴシック体W7"/>
              </a:rPr>
              <a:t>T-Kernel</a:t>
            </a:r>
            <a:r>
              <a:rPr lang="ja-JP" altLang="en-US" sz="4000" u="sng" dirty="0">
                <a:latin typeface="+mn-ea"/>
                <a:cs typeface="ＤＦＧ平成ゴシック体W7"/>
              </a:rPr>
              <a:t> </a:t>
            </a:r>
            <a:r>
              <a:rPr lang="ja-JP" altLang="en-US" sz="4000" u="sng" dirty="0" smtClean="0">
                <a:latin typeface="+mn-ea"/>
                <a:cs typeface="ＤＦＧ平成ゴシック体W7"/>
              </a:rPr>
              <a:t>と </a:t>
            </a:r>
            <a:r>
              <a:rPr lang="en-US" altLang="ja-JP" sz="4000" u="sng" dirty="0" smtClean="0">
                <a:latin typeface="Impact" pitchFamily="34" charset="0"/>
                <a:cs typeface="ＤＦＧ平成ゴシック体W7"/>
              </a:rPr>
              <a:t>uT-Kernel</a:t>
            </a:r>
            <a:r>
              <a:rPr lang="ja-JP" altLang="en-US" sz="4000" u="sng" dirty="0" smtClean="0">
                <a:latin typeface="Impact" pitchFamily="34" charset="0"/>
                <a:cs typeface="ＤＦＧ平成ゴシック体W7"/>
              </a:rPr>
              <a:t> の差異</a:t>
            </a:r>
            <a:r>
              <a:rPr lang="ja-JP" altLang="en-US" sz="4000" u="sng" dirty="0" smtClean="0">
                <a:latin typeface="+mn-ea"/>
                <a:cs typeface="ＤＦＧ平成ゴシック体W7"/>
              </a:rPr>
              <a:t> </a:t>
            </a:r>
            <a:r>
              <a:rPr lang="en-US" altLang="ja-JP" sz="4000" u="sng" dirty="0" smtClean="0">
                <a:latin typeface="+mn-ea"/>
                <a:cs typeface="ＤＦＧ平成ゴシック体W7"/>
              </a:rPr>
              <a:t>(4)</a:t>
            </a:r>
            <a:endParaRPr lang="ja-JP" altLang="en-US" sz="4000" u="sng" dirty="0">
              <a:latin typeface="+mn-ea"/>
              <a:cs typeface="ＤＦＧ平成ゴシック体W7"/>
            </a:endParaRPr>
          </a:p>
        </p:txBody>
      </p:sp>
      <p:sp>
        <p:nvSpPr>
          <p:cNvPr id="4" name="テキスト ボックス 3"/>
          <p:cNvSpPr txBox="1"/>
          <p:nvPr/>
        </p:nvSpPr>
        <p:spPr>
          <a:xfrm>
            <a:off x="1173037" y="1281534"/>
            <a:ext cx="3405099" cy="584775"/>
          </a:xfrm>
          <a:prstGeom prst="rect">
            <a:avLst/>
          </a:prstGeom>
          <a:noFill/>
        </p:spPr>
        <p:txBody>
          <a:bodyPr wrap="none" rtlCol="0">
            <a:spAutoFit/>
          </a:bodyPr>
          <a:lstStyle/>
          <a:p>
            <a:r>
              <a:rPr kumimoji="1" lang="ja-JP" altLang="en-US" sz="3200" dirty="0" smtClean="0"/>
              <a:t>メモリ管理の効率化</a:t>
            </a:r>
            <a:endParaRPr kumimoji="1" lang="ja-JP" altLang="en-US" sz="3200" dirty="0"/>
          </a:p>
        </p:txBody>
      </p:sp>
      <p:sp>
        <p:nvSpPr>
          <p:cNvPr id="5" name="二等辺三角形 4"/>
          <p:cNvSpPr/>
          <p:nvPr/>
        </p:nvSpPr>
        <p:spPr>
          <a:xfrm rot="5400000">
            <a:off x="838073" y="1425007"/>
            <a:ext cx="262410" cy="306034"/>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1259632" y="1929606"/>
            <a:ext cx="6750566" cy="369332"/>
          </a:xfrm>
          <a:prstGeom prst="rect">
            <a:avLst/>
          </a:prstGeom>
          <a:noFill/>
        </p:spPr>
        <p:txBody>
          <a:bodyPr wrap="none" rtlCol="0">
            <a:spAutoFit/>
          </a:bodyPr>
          <a:lstStyle/>
          <a:p>
            <a:r>
              <a:rPr kumimoji="1" lang="ja-JP" altLang="en-US" dirty="0" smtClean="0"/>
              <a:t>● ユーザがカーネル内のメモリ獲得手段を選択できる（静的 </a:t>
            </a:r>
            <a:r>
              <a:rPr kumimoji="1" lang="en-US" altLang="ja-JP" dirty="0" smtClean="0"/>
              <a:t>or</a:t>
            </a:r>
            <a:r>
              <a:rPr kumimoji="1" lang="ja-JP" altLang="en-US" dirty="0" smtClean="0"/>
              <a:t> 動的）</a:t>
            </a:r>
            <a:endParaRPr kumimoji="1" lang="ja-JP" altLang="en-US" dirty="0"/>
          </a:p>
        </p:txBody>
      </p:sp>
      <p:pic>
        <p:nvPicPr>
          <p:cNvPr id="7" name="図 6"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0198" y="2244218"/>
            <a:ext cx="882282" cy="824742"/>
          </a:xfrm>
          <a:prstGeom prst="rect">
            <a:avLst/>
          </a:prstGeom>
        </p:spPr>
      </p:pic>
      <p:sp>
        <p:nvSpPr>
          <p:cNvPr id="9" name="正方形/長方形 8"/>
          <p:cNvSpPr/>
          <p:nvPr/>
        </p:nvSpPr>
        <p:spPr>
          <a:xfrm>
            <a:off x="1619672" y="2420888"/>
            <a:ext cx="756084" cy="432048"/>
          </a:xfrm>
          <a:prstGeom prst="rect">
            <a:avLst/>
          </a:prstGeom>
          <a:solidFill>
            <a:srgbClr val="CCECFF"/>
          </a:solid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rgbClr val="3333FF"/>
                </a:solidFill>
              </a:rPr>
              <a:t>TASK</a:t>
            </a:r>
          </a:p>
          <a:p>
            <a:pPr algn="ctr"/>
            <a:r>
              <a:rPr lang="en-US" altLang="ja-JP" sz="1000" b="1" dirty="0" smtClean="0">
                <a:solidFill>
                  <a:srgbClr val="3333FF"/>
                </a:solidFill>
              </a:rPr>
              <a:t>A</a:t>
            </a:r>
            <a:endParaRPr kumimoji="1" lang="ja-JP" altLang="en-US" sz="1000" b="1" dirty="0">
              <a:solidFill>
                <a:srgbClr val="3333FF"/>
              </a:solidFill>
            </a:endParaRPr>
          </a:p>
        </p:txBody>
      </p:sp>
      <p:sp>
        <p:nvSpPr>
          <p:cNvPr id="11" name="正方形/長方形 10"/>
          <p:cNvSpPr/>
          <p:nvPr/>
        </p:nvSpPr>
        <p:spPr>
          <a:xfrm>
            <a:off x="1619672" y="2924944"/>
            <a:ext cx="756084" cy="432048"/>
          </a:xfrm>
          <a:prstGeom prst="rect">
            <a:avLst/>
          </a:prstGeom>
          <a:solidFill>
            <a:srgbClr val="CCFFCC"/>
          </a:solidFill>
          <a:ln>
            <a:solidFill>
              <a:srgbClr val="00C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rgbClr val="336600"/>
                </a:solidFill>
              </a:rPr>
              <a:t>TASK</a:t>
            </a:r>
          </a:p>
          <a:p>
            <a:pPr algn="ctr"/>
            <a:r>
              <a:rPr lang="en-US" altLang="ja-JP" sz="1000" b="1" dirty="0" smtClean="0">
                <a:solidFill>
                  <a:srgbClr val="336600"/>
                </a:solidFill>
              </a:rPr>
              <a:t>B</a:t>
            </a:r>
            <a:endParaRPr kumimoji="1" lang="ja-JP" altLang="en-US" sz="1000" b="1" dirty="0">
              <a:solidFill>
                <a:srgbClr val="336600"/>
              </a:solidFill>
            </a:endParaRPr>
          </a:p>
        </p:txBody>
      </p:sp>
      <p:sp>
        <p:nvSpPr>
          <p:cNvPr id="12" name="正方形/長方形 11"/>
          <p:cNvSpPr/>
          <p:nvPr/>
        </p:nvSpPr>
        <p:spPr>
          <a:xfrm>
            <a:off x="3023828" y="2420888"/>
            <a:ext cx="756084" cy="432048"/>
          </a:xfrm>
          <a:prstGeom prst="rect">
            <a:avLst/>
          </a:prstGeom>
          <a:noFill/>
          <a:ln>
            <a:solidFill>
              <a:srgbClr val="3333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rgbClr val="3333FF"/>
                </a:solidFill>
              </a:rPr>
              <a:t>TASK</a:t>
            </a:r>
          </a:p>
          <a:p>
            <a:pPr algn="ctr"/>
            <a:r>
              <a:rPr lang="en-US" altLang="ja-JP" sz="1000" b="1" dirty="0" smtClean="0">
                <a:solidFill>
                  <a:srgbClr val="3333FF"/>
                </a:solidFill>
              </a:rPr>
              <a:t>A</a:t>
            </a:r>
            <a:r>
              <a:rPr lang="ja-JP" altLang="en-US" sz="1000" b="1" dirty="0" smtClean="0">
                <a:solidFill>
                  <a:srgbClr val="3333FF"/>
                </a:solidFill>
              </a:rPr>
              <a:t> 終了</a:t>
            </a:r>
            <a:endParaRPr kumimoji="1" lang="ja-JP" altLang="en-US" sz="1000" b="1" dirty="0">
              <a:solidFill>
                <a:srgbClr val="3333FF"/>
              </a:solidFill>
            </a:endParaRPr>
          </a:p>
        </p:txBody>
      </p:sp>
      <p:sp>
        <p:nvSpPr>
          <p:cNvPr id="13" name="正方形/長方形 12"/>
          <p:cNvSpPr/>
          <p:nvPr/>
        </p:nvSpPr>
        <p:spPr>
          <a:xfrm>
            <a:off x="3023828" y="2924944"/>
            <a:ext cx="756084" cy="432048"/>
          </a:xfrm>
          <a:prstGeom prst="rect">
            <a:avLst/>
          </a:prstGeom>
          <a:solidFill>
            <a:srgbClr val="CCFFCC"/>
          </a:solidFill>
          <a:ln>
            <a:solidFill>
              <a:srgbClr val="00C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rgbClr val="336600"/>
                </a:solidFill>
              </a:rPr>
              <a:t>TASK</a:t>
            </a:r>
          </a:p>
          <a:p>
            <a:pPr algn="ctr"/>
            <a:r>
              <a:rPr lang="en-US" altLang="ja-JP" sz="1000" b="1" dirty="0" smtClean="0">
                <a:solidFill>
                  <a:srgbClr val="336600"/>
                </a:solidFill>
              </a:rPr>
              <a:t>B</a:t>
            </a:r>
            <a:endParaRPr kumimoji="1" lang="ja-JP" altLang="en-US" sz="1000" b="1" dirty="0">
              <a:solidFill>
                <a:srgbClr val="336600"/>
              </a:solidFill>
            </a:endParaRPr>
          </a:p>
        </p:txBody>
      </p:sp>
      <p:sp>
        <p:nvSpPr>
          <p:cNvPr id="14" name="正方形/長方形 13"/>
          <p:cNvSpPr/>
          <p:nvPr/>
        </p:nvSpPr>
        <p:spPr>
          <a:xfrm>
            <a:off x="3023828" y="3429000"/>
            <a:ext cx="756084" cy="432048"/>
          </a:xfrm>
          <a:prstGeom prst="rect">
            <a:avLst/>
          </a:prstGeom>
          <a:solidFill>
            <a:srgbClr val="FFCC6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chemeClr val="accent6">
                    <a:lumMod val="50000"/>
                  </a:schemeClr>
                </a:solidFill>
              </a:rPr>
              <a:t>TASK</a:t>
            </a:r>
          </a:p>
          <a:p>
            <a:pPr algn="ctr"/>
            <a:r>
              <a:rPr lang="en-US" altLang="ja-JP" sz="1000" b="1" dirty="0" smtClean="0">
                <a:solidFill>
                  <a:schemeClr val="accent6">
                    <a:lumMod val="50000"/>
                  </a:schemeClr>
                </a:solidFill>
              </a:rPr>
              <a:t>C</a:t>
            </a:r>
            <a:endParaRPr kumimoji="1" lang="ja-JP" altLang="en-US" sz="1000" b="1" dirty="0">
              <a:solidFill>
                <a:schemeClr val="accent6">
                  <a:lumMod val="50000"/>
                </a:schemeClr>
              </a:solidFill>
            </a:endParaRPr>
          </a:p>
        </p:txBody>
      </p:sp>
      <p:sp>
        <p:nvSpPr>
          <p:cNvPr id="15" name="正方形/長方形 14"/>
          <p:cNvSpPr/>
          <p:nvPr/>
        </p:nvSpPr>
        <p:spPr>
          <a:xfrm>
            <a:off x="4608004" y="2636912"/>
            <a:ext cx="756084" cy="432048"/>
          </a:xfrm>
          <a:prstGeom prst="rect">
            <a:avLst/>
          </a:prstGeom>
          <a:solidFill>
            <a:srgbClr val="CCECFF"/>
          </a:solidFill>
          <a:ln>
            <a:solidFill>
              <a:srgbClr val="3333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rgbClr val="3333FF"/>
                </a:solidFill>
              </a:rPr>
              <a:t>TASK</a:t>
            </a:r>
          </a:p>
          <a:p>
            <a:pPr algn="ctr"/>
            <a:r>
              <a:rPr lang="en-US" altLang="ja-JP" sz="1000" b="1" dirty="0" smtClean="0">
                <a:solidFill>
                  <a:srgbClr val="3333FF"/>
                </a:solidFill>
              </a:rPr>
              <a:t>A</a:t>
            </a:r>
            <a:endParaRPr kumimoji="1" lang="ja-JP" altLang="en-US" sz="1000" b="1" dirty="0">
              <a:solidFill>
                <a:srgbClr val="3333FF"/>
              </a:solidFill>
            </a:endParaRPr>
          </a:p>
        </p:txBody>
      </p:sp>
      <p:sp>
        <p:nvSpPr>
          <p:cNvPr id="16" name="正方形/長方形 15"/>
          <p:cNvSpPr/>
          <p:nvPr/>
        </p:nvSpPr>
        <p:spPr>
          <a:xfrm>
            <a:off x="4608004" y="3140968"/>
            <a:ext cx="756084" cy="432048"/>
          </a:xfrm>
          <a:prstGeom prst="rect">
            <a:avLst/>
          </a:prstGeom>
          <a:solidFill>
            <a:srgbClr val="CCFFCC"/>
          </a:solidFill>
          <a:ln>
            <a:solidFill>
              <a:srgbClr val="00C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rgbClr val="336600"/>
                </a:solidFill>
              </a:rPr>
              <a:t>TASK</a:t>
            </a:r>
          </a:p>
          <a:p>
            <a:pPr algn="ctr"/>
            <a:r>
              <a:rPr kumimoji="1" lang="en-US" altLang="ja-JP" sz="1000" b="1" dirty="0" smtClean="0">
                <a:solidFill>
                  <a:srgbClr val="336600"/>
                </a:solidFill>
              </a:rPr>
              <a:t>B</a:t>
            </a:r>
            <a:endParaRPr kumimoji="1" lang="ja-JP" altLang="en-US" sz="1000" b="1" dirty="0">
              <a:solidFill>
                <a:srgbClr val="336600"/>
              </a:solidFill>
            </a:endParaRPr>
          </a:p>
        </p:txBody>
      </p:sp>
      <p:pic>
        <p:nvPicPr>
          <p:cNvPr id="18" name="図 17"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9698" y="2204546"/>
            <a:ext cx="799580" cy="864731"/>
          </a:xfrm>
          <a:prstGeom prst="rect">
            <a:avLst/>
          </a:prstGeom>
        </p:spPr>
      </p:pic>
      <p:sp>
        <p:nvSpPr>
          <p:cNvPr id="19" name="正方形/長方形 18"/>
          <p:cNvSpPr/>
          <p:nvPr/>
        </p:nvSpPr>
        <p:spPr>
          <a:xfrm>
            <a:off x="5814138" y="2636912"/>
            <a:ext cx="756084" cy="432048"/>
          </a:xfrm>
          <a:prstGeom prst="rect">
            <a:avLst/>
          </a:prstGeom>
          <a:noFill/>
          <a:ln>
            <a:solidFill>
              <a:srgbClr val="3333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rgbClr val="3333FF"/>
                </a:solidFill>
              </a:rPr>
              <a:t>TASK</a:t>
            </a:r>
          </a:p>
          <a:p>
            <a:pPr algn="ctr"/>
            <a:r>
              <a:rPr lang="en-US" altLang="ja-JP" sz="1000" b="1" dirty="0" smtClean="0">
                <a:solidFill>
                  <a:srgbClr val="3333FF"/>
                </a:solidFill>
              </a:rPr>
              <a:t>A </a:t>
            </a:r>
            <a:r>
              <a:rPr lang="ja-JP" altLang="en-US" sz="1000" b="1" dirty="0" smtClean="0">
                <a:solidFill>
                  <a:srgbClr val="3333FF"/>
                </a:solidFill>
              </a:rPr>
              <a:t>終了</a:t>
            </a:r>
            <a:endParaRPr kumimoji="1" lang="ja-JP" altLang="en-US" sz="1000" b="1" dirty="0">
              <a:solidFill>
                <a:srgbClr val="3333FF"/>
              </a:solidFill>
            </a:endParaRPr>
          </a:p>
        </p:txBody>
      </p:sp>
      <p:sp>
        <p:nvSpPr>
          <p:cNvPr id="20" name="正方形/長方形 19"/>
          <p:cNvSpPr/>
          <p:nvPr/>
        </p:nvSpPr>
        <p:spPr>
          <a:xfrm>
            <a:off x="5814138" y="3140968"/>
            <a:ext cx="756084" cy="432048"/>
          </a:xfrm>
          <a:prstGeom prst="rect">
            <a:avLst/>
          </a:prstGeom>
          <a:solidFill>
            <a:srgbClr val="CCFFCC"/>
          </a:solidFill>
          <a:ln>
            <a:solidFill>
              <a:srgbClr val="00C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rgbClr val="336600"/>
                </a:solidFill>
              </a:rPr>
              <a:t>TASK</a:t>
            </a:r>
          </a:p>
          <a:p>
            <a:pPr algn="ctr"/>
            <a:r>
              <a:rPr kumimoji="1" lang="en-US" altLang="ja-JP" sz="1000" b="1" dirty="0" smtClean="0">
                <a:solidFill>
                  <a:srgbClr val="336600"/>
                </a:solidFill>
              </a:rPr>
              <a:t>B</a:t>
            </a:r>
            <a:endParaRPr kumimoji="1" lang="ja-JP" altLang="en-US" sz="1000" b="1" dirty="0">
              <a:solidFill>
                <a:srgbClr val="336600"/>
              </a:solidFill>
            </a:endParaRPr>
          </a:p>
        </p:txBody>
      </p:sp>
      <p:sp>
        <p:nvSpPr>
          <p:cNvPr id="22" name="正方形/長方形 21"/>
          <p:cNvSpPr/>
          <p:nvPr/>
        </p:nvSpPr>
        <p:spPr>
          <a:xfrm>
            <a:off x="7020272" y="3140968"/>
            <a:ext cx="756084" cy="432048"/>
          </a:xfrm>
          <a:prstGeom prst="rect">
            <a:avLst/>
          </a:prstGeom>
          <a:solidFill>
            <a:srgbClr val="CCFFCC"/>
          </a:solidFill>
          <a:ln>
            <a:solidFill>
              <a:srgbClr val="00CC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rgbClr val="336600"/>
                </a:solidFill>
              </a:rPr>
              <a:t>TASK</a:t>
            </a:r>
          </a:p>
          <a:p>
            <a:pPr algn="ctr"/>
            <a:r>
              <a:rPr kumimoji="1" lang="en-US" altLang="ja-JP" sz="1000" b="1" dirty="0" smtClean="0">
                <a:solidFill>
                  <a:srgbClr val="336600"/>
                </a:solidFill>
              </a:rPr>
              <a:t>B</a:t>
            </a:r>
            <a:endParaRPr kumimoji="1" lang="ja-JP" altLang="en-US" sz="1000" b="1" dirty="0">
              <a:solidFill>
                <a:srgbClr val="336600"/>
              </a:solidFill>
            </a:endParaRPr>
          </a:p>
        </p:txBody>
      </p:sp>
      <p:sp>
        <p:nvSpPr>
          <p:cNvPr id="23" name="ストライプ矢印 22"/>
          <p:cNvSpPr/>
          <p:nvPr/>
        </p:nvSpPr>
        <p:spPr>
          <a:xfrm>
            <a:off x="2483768" y="2492896"/>
            <a:ext cx="432048" cy="288032"/>
          </a:xfrm>
          <a:prstGeom prst="stripedRigh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ストライプ矢印 23"/>
          <p:cNvSpPr/>
          <p:nvPr/>
        </p:nvSpPr>
        <p:spPr>
          <a:xfrm>
            <a:off x="2483768" y="2996952"/>
            <a:ext cx="432048" cy="288032"/>
          </a:xfrm>
          <a:prstGeom prst="striped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ストライプ矢印 24"/>
          <p:cNvSpPr/>
          <p:nvPr/>
        </p:nvSpPr>
        <p:spPr>
          <a:xfrm>
            <a:off x="2483768" y="3491346"/>
            <a:ext cx="432048" cy="288032"/>
          </a:xfrm>
          <a:prstGeom prst="striped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7020272" y="2629077"/>
            <a:ext cx="756084" cy="432048"/>
          </a:xfrm>
          <a:prstGeom prst="rect">
            <a:avLst/>
          </a:prstGeom>
          <a:solidFill>
            <a:srgbClr val="FFCC6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chemeClr val="accent6">
                    <a:lumMod val="50000"/>
                  </a:schemeClr>
                </a:solidFill>
              </a:rPr>
              <a:t>TASK</a:t>
            </a:r>
          </a:p>
          <a:p>
            <a:pPr algn="ctr"/>
            <a:r>
              <a:rPr lang="en-US" altLang="ja-JP" sz="1000" b="1" dirty="0" smtClean="0">
                <a:solidFill>
                  <a:schemeClr val="accent6">
                    <a:lumMod val="50000"/>
                  </a:schemeClr>
                </a:solidFill>
              </a:rPr>
              <a:t>C</a:t>
            </a:r>
            <a:endParaRPr kumimoji="1" lang="ja-JP" altLang="en-US" sz="1000" b="1" dirty="0">
              <a:solidFill>
                <a:schemeClr val="accent6">
                  <a:lumMod val="50000"/>
                </a:schemeClr>
              </a:solidFill>
            </a:endParaRPr>
          </a:p>
        </p:txBody>
      </p:sp>
      <p:sp>
        <p:nvSpPr>
          <p:cNvPr id="27" name="ストライプ矢印 26"/>
          <p:cNvSpPr/>
          <p:nvPr/>
        </p:nvSpPr>
        <p:spPr>
          <a:xfrm>
            <a:off x="5415314" y="2728424"/>
            <a:ext cx="378042" cy="288032"/>
          </a:xfrm>
          <a:prstGeom prst="stripedRightArrow">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ストライプ矢印 27"/>
          <p:cNvSpPr/>
          <p:nvPr/>
        </p:nvSpPr>
        <p:spPr>
          <a:xfrm>
            <a:off x="5415314" y="3212976"/>
            <a:ext cx="398824" cy="288032"/>
          </a:xfrm>
          <a:prstGeom prst="striped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ストライプ矢印 28"/>
          <p:cNvSpPr/>
          <p:nvPr/>
        </p:nvSpPr>
        <p:spPr>
          <a:xfrm>
            <a:off x="6611057" y="3212976"/>
            <a:ext cx="398824" cy="288032"/>
          </a:xfrm>
          <a:prstGeom prst="striped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ストライプ矢印 29"/>
          <p:cNvSpPr/>
          <p:nvPr/>
        </p:nvSpPr>
        <p:spPr>
          <a:xfrm>
            <a:off x="6611057" y="2708920"/>
            <a:ext cx="398824" cy="288032"/>
          </a:xfrm>
          <a:prstGeom prst="striped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p:cNvSpPr txBox="1"/>
          <p:nvPr/>
        </p:nvSpPr>
        <p:spPr>
          <a:xfrm>
            <a:off x="2965692" y="3861048"/>
            <a:ext cx="872355" cy="230832"/>
          </a:xfrm>
          <a:prstGeom prst="rect">
            <a:avLst/>
          </a:prstGeom>
          <a:noFill/>
        </p:spPr>
        <p:txBody>
          <a:bodyPr wrap="none" rtlCol="0">
            <a:spAutoFit/>
          </a:bodyPr>
          <a:lstStyle/>
          <a:p>
            <a:r>
              <a:rPr kumimoji="1" lang="en-US" altLang="ja-JP" sz="900" dirty="0" smtClean="0">
                <a:solidFill>
                  <a:schemeClr val="accent6">
                    <a:lumMod val="50000"/>
                  </a:schemeClr>
                </a:solidFill>
              </a:rPr>
              <a:t>TASK</a:t>
            </a:r>
            <a:r>
              <a:rPr kumimoji="1" lang="ja-JP" altLang="en-US" sz="900" dirty="0" smtClean="0">
                <a:solidFill>
                  <a:schemeClr val="accent6">
                    <a:lumMod val="50000"/>
                  </a:schemeClr>
                </a:solidFill>
              </a:rPr>
              <a:t> </a:t>
            </a:r>
            <a:r>
              <a:rPr kumimoji="1" lang="en-US" altLang="ja-JP" sz="900" dirty="0" smtClean="0">
                <a:solidFill>
                  <a:schemeClr val="accent6">
                    <a:lumMod val="50000"/>
                  </a:schemeClr>
                </a:solidFill>
              </a:rPr>
              <a:t>C</a:t>
            </a:r>
            <a:r>
              <a:rPr kumimoji="1" lang="ja-JP" altLang="en-US" sz="900" dirty="0" smtClean="0">
                <a:solidFill>
                  <a:schemeClr val="accent6">
                    <a:lumMod val="50000"/>
                  </a:schemeClr>
                </a:solidFill>
              </a:rPr>
              <a:t> 生成</a:t>
            </a:r>
            <a:endParaRPr kumimoji="1" lang="ja-JP" altLang="en-US" sz="900" dirty="0">
              <a:solidFill>
                <a:schemeClr val="accent6">
                  <a:lumMod val="50000"/>
                </a:schemeClr>
              </a:solidFill>
            </a:endParaRPr>
          </a:p>
        </p:txBody>
      </p:sp>
      <p:sp>
        <p:nvSpPr>
          <p:cNvPr id="32" name="テキスト ボックス 31"/>
          <p:cNvSpPr txBox="1"/>
          <p:nvPr/>
        </p:nvSpPr>
        <p:spPr>
          <a:xfrm>
            <a:off x="6962136" y="2377480"/>
            <a:ext cx="872355" cy="230832"/>
          </a:xfrm>
          <a:prstGeom prst="rect">
            <a:avLst/>
          </a:prstGeom>
          <a:noFill/>
        </p:spPr>
        <p:txBody>
          <a:bodyPr wrap="none" rtlCol="0">
            <a:spAutoFit/>
          </a:bodyPr>
          <a:lstStyle/>
          <a:p>
            <a:r>
              <a:rPr kumimoji="1" lang="en-US" altLang="ja-JP" sz="900" dirty="0" smtClean="0">
                <a:solidFill>
                  <a:schemeClr val="accent6">
                    <a:lumMod val="50000"/>
                  </a:schemeClr>
                </a:solidFill>
              </a:rPr>
              <a:t>TASK</a:t>
            </a:r>
            <a:r>
              <a:rPr kumimoji="1" lang="ja-JP" altLang="en-US" sz="900" dirty="0" smtClean="0">
                <a:solidFill>
                  <a:schemeClr val="accent6">
                    <a:lumMod val="50000"/>
                  </a:schemeClr>
                </a:solidFill>
              </a:rPr>
              <a:t> </a:t>
            </a:r>
            <a:r>
              <a:rPr kumimoji="1" lang="en-US" altLang="ja-JP" sz="900" dirty="0" smtClean="0">
                <a:solidFill>
                  <a:schemeClr val="accent6">
                    <a:lumMod val="50000"/>
                  </a:schemeClr>
                </a:solidFill>
              </a:rPr>
              <a:t>C</a:t>
            </a:r>
            <a:r>
              <a:rPr kumimoji="1" lang="ja-JP" altLang="en-US" sz="900" dirty="0" smtClean="0">
                <a:solidFill>
                  <a:schemeClr val="accent6">
                    <a:lumMod val="50000"/>
                  </a:schemeClr>
                </a:solidFill>
              </a:rPr>
              <a:t> 生成</a:t>
            </a:r>
            <a:endParaRPr kumimoji="1" lang="ja-JP" altLang="en-US" sz="900" dirty="0">
              <a:solidFill>
                <a:schemeClr val="accent6">
                  <a:lumMod val="50000"/>
                </a:schemeClr>
              </a:solidFill>
            </a:endParaRPr>
          </a:p>
        </p:txBody>
      </p:sp>
      <p:sp>
        <p:nvSpPr>
          <p:cNvPr id="35" name="テキスト ボックス 34"/>
          <p:cNvSpPr txBox="1"/>
          <p:nvPr/>
        </p:nvSpPr>
        <p:spPr>
          <a:xfrm>
            <a:off x="5508104" y="2276872"/>
            <a:ext cx="1247457" cy="230832"/>
          </a:xfrm>
          <a:prstGeom prst="rect">
            <a:avLst/>
          </a:prstGeom>
          <a:noFill/>
        </p:spPr>
        <p:txBody>
          <a:bodyPr wrap="none" rtlCol="0">
            <a:spAutoFit/>
          </a:bodyPr>
          <a:lstStyle/>
          <a:p>
            <a:r>
              <a:rPr kumimoji="1" lang="ja-JP" altLang="en-US" sz="900" dirty="0" smtClean="0">
                <a:solidFill>
                  <a:srgbClr val="CC3300"/>
                </a:solidFill>
              </a:rPr>
              <a:t>ユーザスタック領域指定</a:t>
            </a:r>
            <a:endParaRPr kumimoji="1" lang="ja-JP" altLang="en-US" sz="900" dirty="0">
              <a:solidFill>
                <a:srgbClr val="CC3300"/>
              </a:solidFill>
            </a:endParaRPr>
          </a:p>
        </p:txBody>
      </p:sp>
      <p:cxnSp>
        <p:nvCxnSpPr>
          <p:cNvPr id="37" name="直線コネクタ 36"/>
          <p:cNvCxnSpPr/>
          <p:nvPr/>
        </p:nvCxnSpPr>
        <p:spPr>
          <a:xfrm>
            <a:off x="5580841" y="2507704"/>
            <a:ext cx="1102953"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a:off x="6683794" y="2507704"/>
            <a:ext cx="278342" cy="148885"/>
          </a:xfrm>
          <a:prstGeom prst="straightConnector1">
            <a:avLst/>
          </a:prstGeom>
          <a:ln w="95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1568446" y="3850657"/>
            <a:ext cx="1247457" cy="230832"/>
          </a:xfrm>
          <a:prstGeom prst="rect">
            <a:avLst/>
          </a:prstGeom>
          <a:noFill/>
        </p:spPr>
        <p:txBody>
          <a:bodyPr wrap="none" rtlCol="0">
            <a:spAutoFit/>
          </a:bodyPr>
          <a:lstStyle/>
          <a:p>
            <a:r>
              <a:rPr kumimoji="1" lang="ja-JP" altLang="en-US" sz="900" dirty="0" smtClean="0">
                <a:solidFill>
                  <a:srgbClr val="CC3300"/>
                </a:solidFill>
              </a:rPr>
              <a:t>ユーザスタック領域指定</a:t>
            </a:r>
            <a:endParaRPr kumimoji="1" lang="ja-JP" altLang="en-US" sz="900" dirty="0">
              <a:solidFill>
                <a:srgbClr val="CC3300"/>
              </a:solidFill>
            </a:endParaRPr>
          </a:p>
        </p:txBody>
      </p:sp>
      <p:cxnSp>
        <p:nvCxnSpPr>
          <p:cNvPr id="42" name="直線コネクタ 41"/>
          <p:cNvCxnSpPr/>
          <p:nvPr/>
        </p:nvCxnSpPr>
        <p:spPr>
          <a:xfrm>
            <a:off x="1641183" y="4081489"/>
            <a:ext cx="1102953" cy="0"/>
          </a:xfrm>
          <a:prstGeom prst="line">
            <a:avLst/>
          </a:prstGeom>
          <a:ln w="952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3" name="直線矢印コネクタ 42"/>
          <p:cNvCxnSpPr/>
          <p:nvPr/>
        </p:nvCxnSpPr>
        <p:spPr>
          <a:xfrm flipV="1">
            <a:off x="2744136" y="3913742"/>
            <a:ext cx="242338" cy="167747"/>
          </a:xfrm>
          <a:prstGeom prst="straightConnector1">
            <a:avLst/>
          </a:prstGeom>
          <a:ln w="95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1331640" y="4365104"/>
            <a:ext cx="2457724" cy="523220"/>
          </a:xfrm>
          <a:prstGeom prst="rect">
            <a:avLst/>
          </a:prstGeom>
          <a:noFill/>
        </p:spPr>
        <p:txBody>
          <a:bodyPr wrap="none" rtlCol="0">
            <a:spAutoFit/>
          </a:bodyPr>
          <a:lstStyle/>
          <a:p>
            <a:r>
              <a:rPr kumimoji="1" lang="ja-JP" altLang="en-US" sz="1400" dirty="0" smtClean="0">
                <a:solidFill>
                  <a:schemeClr val="accent6">
                    <a:lumMod val="50000"/>
                  </a:schemeClr>
                </a:solidFill>
              </a:rPr>
              <a:t>タスクスタックの領域が自動的に</a:t>
            </a:r>
            <a:endParaRPr kumimoji="1" lang="en-US" altLang="ja-JP" sz="1400" dirty="0" smtClean="0">
              <a:solidFill>
                <a:schemeClr val="accent6">
                  <a:lumMod val="50000"/>
                </a:schemeClr>
              </a:solidFill>
            </a:endParaRPr>
          </a:p>
          <a:p>
            <a:r>
              <a:rPr lang="ja-JP" altLang="en-US" sz="1400" dirty="0" smtClean="0">
                <a:solidFill>
                  <a:schemeClr val="accent6">
                    <a:lumMod val="50000"/>
                  </a:schemeClr>
                </a:solidFill>
              </a:rPr>
              <a:t>割り当てられ</a:t>
            </a:r>
            <a:r>
              <a:rPr lang="ja-JP" altLang="en-US" sz="1400" dirty="0">
                <a:solidFill>
                  <a:schemeClr val="accent6">
                    <a:lumMod val="50000"/>
                  </a:schemeClr>
                </a:solidFill>
              </a:rPr>
              <a:t>る</a:t>
            </a:r>
            <a:endParaRPr kumimoji="1" lang="ja-JP" altLang="en-US" sz="1400" dirty="0">
              <a:solidFill>
                <a:schemeClr val="accent6">
                  <a:lumMod val="50000"/>
                </a:schemeClr>
              </a:solidFill>
            </a:endParaRPr>
          </a:p>
        </p:txBody>
      </p:sp>
      <p:sp>
        <p:nvSpPr>
          <p:cNvPr id="46" name="右中かっこ 45"/>
          <p:cNvSpPr/>
          <p:nvPr/>
        </p:nvSpPr>
        <p:spPr>
          <a:xfrm>
            <a:off x="3689262" y="4417252"/>
            <a:ext cx="131485" cy="626368"/>
          </a:xfrm>
          <a:prstGeom prst="rightBrace">
            <a:avLst/>
          </a:prstGeom>
          <a:ln w="9525">
            <a:solidFill>
              <a:schemeClr val="accent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cxnSp>
        <p:nvCxnSpPr>
          <p:cNvPr id="48" name="直線矢印コネクタ 47"/>
          <p:cNvCxnSpPr/>
          <p:nvPr/>
        </p:nvCxnSpPr>
        <p:spPr>
          <a:xfrm flipH="1">
            <a:off x="3838048" y="2629077"/>
            <a:ext cx="186955" cy="0"/>
          </a:xfrm>
          <a:prstGeom prst="straightConnector1">
            <a:avLst/>
          </a:prstGeom>
          <a:ln w="127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a:off x="4025003" y="2629077"/>
            <a:ext cx="0" cy="211175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2" name="直線矢印コネクタ 51"/>
          <p:cNvCxnSpPr/>
          <p:nvPr/>
        </p:nvCxnSpPr>
        <p:spPr>
          <a:xfrm flipH="1">
            <a:off x="3831138" y="4725144"/>
            <a:ext cx="186955" cy="0"/>
          </a:xfrm>
          <a:prstGeom prst="straightConnector1">
            <a:avLst/>
          </a:prstGeom>
          <a:ln w="12700">
            <a:solidFill>
              <a:schemeClr val="accent6"/>
            </a:solidFill>
            <a:tailEnd type="none"/>
          </a:ln>
        </p:spPr>
        <p:style>
          <a:lnRef idx="1">
            <a:schemeClr val="accent1"/>
          </a:lnRef>
          <a:fillRef idx="0">
            <a:schemeClr val="accent1"/>
          </a:fillRef>
          <a:effectRef idx="0">
            <a:schemeClr val="accent1"/>
          </a:effectRef>
          <a:fontRef idx="minor">
            <a:schemeClr val="tx1"/>
          </a:fontRef>
        </p:style>
      </p:cxnSp>
      <p:sp>
        <p:nvSpPr>
          <p:cNvPr id="53" name="テキスト ボックス 52"/>
          <p:cNvSpPr txBox="1"/>
          <p:nvPr/>
        </p:nvSpPr>
        <p:spPr>
          <a:xfrm>
            <a:off x="4283968" y="5437673"/>
            <a:ext cx="4764446" cy="1015663"/>
          </a:xfrm>
          <a:prstGeom prst="rect">
            <a:avLst/>
          </a:prstGeom>
          <a:noFill/>
        </p:spPr>
        <p:txBody>
          <a:bodyPr wrap="none" rtlCol="0">
            <a:spAutoFit/>
          </a:bodyPr>
          <a:lstStyle/>
          <a:p>
            <a:r>
              <a:rPr lang="ja-JP" altLang="en-US" sz="2000" b="1" dirty="0"/>
              <a:t>メモリ</a:t>
            </a:r>
            <a:r>
              <a:rPr lang="ja-JP" altLang="en-US" sz="2000" b="1" dirty="0" smtClean="0"/>
              <a:t>を</a:t>
            </a:r>
            <a:r>
              <a:rPr lang="ja-JP" altLang="en-US" sz="2000" b="1" dirty="0"/>
              <a:t>静的</a:t>
            </a:r>
            <a:r>
              <a:rPr lang="ja-JP" altLang="en-US" sz="2000" b="1" dirty="0" smtClean="0"/>
              <a:t>に</a:t>
            </a:r>
            <a:r>
              <a:rPr lang="ja-JP" altLang="en-US" sz="2000" b="1" dirty="0"/>
              <a:t>確保することに</a:t>
            </a:r>
            <a:r>
              <a:rPr lang="ja-JP" altLang="en-US" sz="2000" b="1" dirty="0" smtClean="0"/>
              <a:t>よって，</a:t>
            </a:r>
            <a:endParaRPr lang="en-US" altLang="ja-JP" sz="2000" b="1" dirty="0" smtClean="0"/>
          </a:p>
          <a:p>
            <a:r>
              <a:rPr kumimoji="1" lang="ja-JP" altLang="en-US" sz="1600" dirty="0" smtClean="0"/>
              <a:t>● メモリの</a:t>
            </a:r>
            <a:r>
              <a:rPr lang="ja-JP" altLang="en-US" sz="2000" dirty="0" smtClean="0"/>
              <a:t>フラグメント</a:t>
            </a:r>
            <a:r>
              <a:rPr lang="ja-JP" altLang="en-US" sz="1600" dirty="0" smtClean="0"/>
              <a:t>を解消</a:t>
            </a:r>
            <a:endParaRPr lang="en-US" altLang="ja-JP" sz="1600" dirty="0" smtClean="0"/>
          </a:p>
          <a:p>
            <a:r>
              <a:rPr kumimoji="1" lang="ja-JP" altLang="en-US" sz="1600" dirty="0" smtClean="0"/>
              <a:t>● メモリ管理機能を取り外すことで，</a:t>
            </a:r>
            <a:r>
              <a:rPr kumimoji="1" lang="ja-JP" altLang="en-US" sz="2000" dirty="0" smtClean="0"/>
              <a:t>省メモリ化可能</a:t>
            </a:r>
            <a:endParaRPr kumimoji="1" lang="en-US" altLang="ja-JP" sz="2000" dirty="0" smtClean="0"/>
          </a:p>
        </p:txBody>
      </p:sp>
      <p:sp>
        <p:nvSpPr>
          <p:cNvPr id="54" name="テキスト ボックス 53"/>
          <p:cNvSpPr txBox="1"/>
          <p:nvPr/>
        </p:nvSpPr>
        <p:spPr>
          <a:xfrm>
            <a:off x="4283968" y="4485886"/>
            <a:ext cx="4791696" cy="892552"/>
          </a:xfrm>
          <a:prstGeom prst="rect">
            <a:avLst/>
          </a:prstGeom>
          <a:noFill/>
        </p:spPr>
        <p:txBody>
          <a:bodyPr wrap="none" rtlCol="0">
            <a:spAutoFit/>
          </a:bodyPr>
          <a:lstStyle/>
          <a:p>
            <a:r>
              <a:rPr kumimoji="1" lang="ja-JP" altLang="en-US" sz="2000" b="1" dirty="0" smtClean="0"/>
              <a:t>スタック領域の指定</a:t>
            </a:r>
            <a:endParaRPr kumimoji="1" lang="en-US" altLang="ja-JP" sz="2000" b="1" dirty="0" smtClean="0"/>
          </a:p>
          <a:p>
            <a:r>
              <a:rPr lang="ja-JP" altLang="en-US" sz="1600" dirty="0"/>
              <a:t>ユーザ</a:t>
            </a:r>
            <a:r>
              <a:rPr lang="ja-JP" altLang="en-US" sz="1600" dirty="0" smtClean="0"/>
              <a:t>が</a:t>
            </a:r>
            <a:r>
              <a:rPr lang="ja-JP" altLang="en-US" sz="1600" dirty="0"/>
              <a:t>静的</a:t>
            </a:r>
            <a:r>
              <a:rPr lang="ja-JP" altLang="en-US" sz="1600" dirty="0" smtClean="0"/>
              <a:t>に</a:t>
            </a:r>
            <a:r>
              <a:rPr lang="ja-JP" altLang="en-US" sz="1600" dirty="0"/>
              <a:t>メモリ管理</a:t>
            </a:r>
            <a:r>
              <a:rPr lang="ja-JP" altLang="en-US" sz="1600" dirty="0" smtClean="0"/>
              <a:t>を行えば，</a:t>
            </a:r>
            <a:endParaRPr lang="en-US" altLang="ja-JP" sz="1600" dirty="0" smtClean="0"/>
          </a:p>
          <a:p>
            <a:r>
              <a:rPr kumimoji="1" lang="ja-JP" altLang="en-US" sz="1600" dirty="0" smtClean="0"/>
              <a:t>タスクスタック</a:t>
            </a:r>
            <a:r>
              <a:rPr kumimoji="1" lang="ja-JP" altLang="en-US" sz="1600" dirty="0"/>
              <a:t>領域</a:t>
            </a:r>
            <a:r>
              <a:rPr kumimoji="1" lang="ja-JP" altLang="en-US" sz="1600" dirty="0" smtClean="0"/>
              <a:t>の共有が可能となり，省メモリ化を実現</a:t>
            </a:r>
            <a:endParaRPr kumimoji="1" lang="en-US" altLang="ja-JP" sz="1600" dirty="0" smtClean="0"/>
          </a:p>
        </p:txBody>
      </p:sp>
      <p:sp>
        <p:nvSpPr>
          <p:cNvPr id="47"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13153221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000" u="sng" dirty="0" smtClean="0">
                <a:latin typeface="Impact" pitchFamily="34" charset="0"/>
                <a:cs typeface="ＤＦＧ平成ゴシック体W7"/>
              </a:rPr>
              <a:t>uITRON</a:t>
            </a:r>
            <a:r>
              <a:rPr lang="ja-JP" altLang="en-US" sz="4000" u="sng" dirty="0" smtClean="0">
                <a:latin typeface="+mn-ea"/>
                <a:cs typeface="ＤＦＧ平成ゴシック体W7"/>
              </a:rPr>
              <a:t> と </a:t>
            </a:r>
            <a:r>
              <a:rPr lang="en-US" altLang="ja-JP" sz="4000" u="sng" dirty="0" smtClean="0">
                <a:latin typeface="Impact" pitchFamily="34" charset="0"/>
                <a:cs typeface="ＤＦＧ平成ゴシック体W7"/>
              </a:rPr>
              <a:t>uT-Kernel</a:t>
            </a:r>
            <a:r>
              <a:rPr lang="ja-JP" altLang="en-US" sz="4000" u="sng" dirty="0" smtClean="0">
                <a:latin typeface="Impact" pitchFamily="34" charset="0"/>
                <a:cs typeface="ＤＦＧ平成ゴシック体W7"/>
              </a:rPr>
              <a:t> の差異</a:t>
            </a:r>
            <a:r>
              <a:rPr lang="ja-JP" altLang="en-US" sz="4000" u="sng" dirty="0" smtClean="0">
                <a:latin typeface="+mn-ea"/>
                <a:cs typeface="ＤＦＧ平成ゴシック体W7"/>
              </a:rPr>
              <a:t> </a:t>
            </a:r>
            <a:r>
              <a:rPr lang="en-US" altLang="ja-JP" sz="4000" u="sng" dirty="0" smtClean="0">
                <a:latin typeface="+mn-ea"/>
                <a:cs typeface="ＤＦＧ平成ゴシック体W7"/>
              </a:rPr>
              <a:t>(1)</a:t>
            </a:r>
            <a:endParaRPr lang="ja-JP" altLang="en-US" sz="4000" u="sng" dirty="0">
              <a:latin typeface="+mn-ea"/>
              <a:cs typeface="ＤＦＧ平成ゴシック体W7"/>
            </a:endParaRPr>
          </a:p>
        </p:txBody>
      </p:sp>
      <p:sp>
        <p:nvSpPr>
          <p:cNvPr id="4" name="テキスト ボックス 3"/>
          <p:cNvSpPr txBox="1"/>
          <p:nvPr/>
        </p:nvSpPr>
        <p:spPr>
          <a:xfrm>
            <a:off x="1173037" y="1281534"/>
            <a:ext cx="6401111" cy="584775"/>
          </a:xfrm>
          <a:prstGeom prst="rect">
            <a:avLst/>
          </a:prstGeom>
          <a:noFill/>
        </p:spPr>
        <p:txBody>
          <a:bodyPr wrap="none" rtlCol="0">
            <a:spAutoFit/>
          </a:bodyPr>
          <a:lstStyle/>
          <a:p>
            <a:r>
              <a:rPr kumimoji="1" lang="ja-JP" altLang="en-US" sz="3200" dirty="0" smtClean="0"/>
              <a:t>アプリケーションプログラムの移植が容易</a:t>
            </a:r>
            <a:endParaRPr kumimoji="1" lang="ja-JP" altLang="en-US" sz="3200" dirty="0"/>
          </a:p>
        </p:txBody>
      </p:sp>
      <p:sp>
        <p:nvSpPr>
          <p:cNvPr id="5" name="二等辺三角形 4"/>
          <p:cNvSpPr/>
          <p:nvPr/>
        </p:nvSpPr>
        <p:spPr>
          <a:xfrm rot="5400000">
            <a:off x="838073" y="1425007"/>
            <a:ext cx="262410" cy="306034"/>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正方形/長方形 61"/>
          <p:cNvSpPr/>
          <p:nvPr/>
        </p:nvSpPr>
        <p:spPr>
          <a:xfrm>
            <a:off x="755576" y="2924944"/>
            <a:ext cx="684000" cy="432048"/>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rgbClr val="336600"/>
                </a:solidFill>
              </a:rPr>
              <a:t>APP_A</a:t>
            </a:r>
            <a:endParaRPr kumimoji="1" lang="ja-JP" altLang="en-US" sz="900" b="1" dirty="0">
              <a:solidFill>
                <a:srgbClr val="336600"/>
              </a:solidFill>
            </a:endParaRPr>
          </a:p>
        </p:txBody>
      </p:sp>
      <p:sp>
        <p:nvSpPr>
          <p:cNvPr id="63" name="正方形/長方形 62"/>
          <p:cNvSpPr/>
          <p:nvPr/>
        </p:nvSpPr>
        <p:spPr>
          <a:xfrm>
            <a:off x="755576" y="3429000"/>
            <a:ext cx="684000"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rgbClr val="003300"/>
                </a:solidFill>
              </a:rPr>
              <a:t>A</a:t>
            </a:r>
            <a:r>
              <a:rPr kumimoji="1" lang="ja-JP" altLang="en-US" sz="900" b="1" dirty="0" smtClean="0">
                <a:solidFill>
                  <a:srgbClr val="003300"/>
                </a:solidFill>
              </a:rPr>
              <a:t>社</a:t>
            </a:r>
            <a:endParaRPr kumimoji="1" lang="en-US" altLang="ja-JP" sz="900" b="1" dirty="0" smtClean="0">
              <a:solidFill>
                <a:srgbClr val="003300"/>
              </a:solidFill>
            </a:endParaRPr>
          </a:p>
          <a:p>
            <a:pPr algn="ctr"/>
            <a:r>
              <a:rPr lang="en-US" altLang="ja-JP" sz="900" b="1" dirty="0">
                <a:solidFill>
                  <a:srgbClr val="003300"/>
                </a:solidFill>
              </a:rPr>
              <a:t>uITRON</a:t>
            </a:r>
            <a:endParaRPr kumimoji="1" lang="ja-JP" altLang="en-US" sz="900" b="1" dirty="0">
              <a:solidFill>
                <a:srgbClr val="003300"/>
              </a:solidFill>
            </a:endParaRPr>
          </a:p>
        </p:txBody>
      </p:sp>
      <p:sp>
        <p:nvSpPr>
          <p:cNvPr id="65" name="正方形/長方形 64"/>
          <p:cNvSpPr/>
          <p:nvPr/>
        </p:nvSpPr>
        <p:spPr>
          <a:xfrm>
            <a:off x="3224630" y="2924944"/>
            <a:ext cx="792000" cy="43204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chemeClr val="accent6">
                    <a:lumMod val="75000"/>
                  </a:schemeClr>
                </a:solidFill>
              </a:rPr>
              <a:t>APP_A</a:t>
            </a:r>
            <a:endParaRPr kumimoji="1" lang="ja-JP" altLang="en-US" sz="900" b="1" dirty="0">
              <a:solidFill>
                <a:schemeClr val="accent6">
                  <a:lumMod val="75000"/>
                </a:schemeClr>
              </a:solidFill>
            </a:endParaRPr>
          </a:p>
        </p:txBody>
      </p:sp>
      <p:sp>
        <p:nvSpPr>
          <p:cNvPr id="66" name="正方形/長方形 65"/>
          <p:cNvSpPr/>
          <p:nvPr/>
        </p:nvSpPr>
        <p:spPr>
          <a:xfrm>
            <a:off x="3224630" y="3429000"/>
            <a:ext cx="792000" cy="43204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chemeClr val="accent6">
                    <a:lumMod val="50000"/>
                  </a:schemeClr>
                </a:solidFill>
              </a:rPr>
              <a:t>A</a:t>
            </a:r>
            <a:r>
              <a:rPr kumimoji="1" lang="ja-JP" altLang="en-US" sz="900" b="1" dirty="0" smtClean="0">
                <a:solidFill>
                  <a:schemeClr val="accent6">
                    <a:lumMod val="50000"/>
                  </a:schemeClr>
                </a:solidFill>
              </a:rPr>
              <a:t>社</a:t>
            </a:r>
            <a:endParaRPr kumimoji="1" lang="en-US" altLang="ja-JP" sz="900" b="1" dirty="0" smtClean="0">
              <a:solidFill>
                <a:schemeClr val="accent6">
                  <a:lumMod val="50000"/>
                </a:schemeClr>
              </a:solidFill>
            </a:endParaRPr>
          </a:p>
          <a:p>
            <a:pPr algn="ctr"/>
            <a:r>
              <a:rPr lang="en-US" altLang="ja-JP" sz="900" b="1" dirty="0">
                <a:solidFill>
                  <a:schemeClr val="accent6">
                    <a:lumMod val="50000"/>
                  </a:schemeClr>
                </a:solidFill>
              </a:rPr>
              <a:t>uT-Kernel</a:t>
            </a:r>
            <a:endParaRPr kumimoji="1" lang="ja-JP" altLang="en-US" sz="900" b="1" dirty="0">
              <a:solidFill>
                <a:schemeClr val="accent6">
                  <a:lumMod val="50000"/>
                </a:schemeClr>
              </a:solidFill>
            </a:endParaRPr>
          </a:p>
        </p:txBody>
      </p:sp>
      <p:sp>
        <p:nvSpPr>
          <p:cNvPr id="67" name="正方形/長方形 66"/>
          <p:cNvSpPr/>
          <p:nvPr/>
        </p:nvSpPr>
        <p:spPr>
          <a:xfrm>
            <a:off x="1475732" y="2924944"/>
            <a:ext cx="684000" cy="432048"/>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rgbClr val="336600"/>
                </a:solidFill>
              </a:rPr>
              <a:t>APP_A</a:t>
            </a:r>
            <a:endParaRPr kumimoji="1" lang="ja-JP" altLang="en-US" sz="900" b="1" dirty="0">
              <a:solidFill>
                <a:srgbClr val="336600"/>
              </a:solidFill>
            </a:endParaRPr>
          </a:p>
        </p:txBody>
      </p:sp>
      <p:sp>
        <p:nvSpPr>
          <p:cNvPr id="68" name="正方形/長方形 67"/>
          <p:cNvSpPr/>
          <p:nvPr/>
        </p:nvSpPr>
        <p:spPr>
          <a:xfrm>
            <a:off x="1475732" y="3429000"/>
            <a:ext cx="684000"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rgbClr val="003300"/>
                </a:solidFill>
              </a:rPr>
              <a:t>B</a:t>
            </a:r>
            <a:r>
              <a:rPr kumimoji="1" lang="ja-JP" altLang="en-US" sz="900" b="1" dirty="0" smtClean="0">
                <a:solidFill>
                  <a:srgbClr val="003300"/>
                </a:solidFill>
              </a:rPr>
              <a:t>社</a:t>
            </a:r>
            <a:endParaRPr kumimoji="1" lang="en-US" altLang="ja-JP" sz="900" b="1" dirty="0" smtClean="0">
              <a:solidFill>
                <a:srgbClr val="003300"/>
              </a:solidFill>
            </a:endParaRPr>
          </a:p>
          <a:p>
            <a:pPr algn="ctr"/>
            <a:r>
              <a:rPr lang="en-US" altLang="ja-JP" sz="900" b="1" dirty="0">
                <a:solidFill>
                  <a:srgbClr val="003300"/>
                </a:solidFill>
              </a:rPr>
              <a:t>uITRON</a:t>
            </a:r>
            <a:endParaRPr kumimoji="1" lang="ja-JP" altLang="en-US" sz="900" b="1" dirty="0">
              <a:solidFill>
                <a:srgbClr val="003300"/>
              </a:solidFill>
            </a:endParaRPr>
          </a:p>
        </p:txBody>
      </p:sp>
      <p:sp>
        <p:nvSpPr>
          <p:cNvPr id="69" name="正方形/長方形 68"/>
          <p:cNvSpPr/>
          <p:nvPr/>
        </p:nvSpPr>
        <p:spPr>
          <a:xfrm>
            <a:off x="2200567" y="2924944"/>
            <a:ext cx="684000" cy="432048"/>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rgbClr val="336600"/>
                </a:solidFill>
              </a:rPr>
              <a:t>APP_A</a:t>
            </a:r>
            <a:endParaRPr kumimoji="1" lang="ja-JP" altLang="en-US" sz="900" b="1" dirty="0">
              <a:solidFill>
                <a:srgbClr val="336600"/>
              </a:solidFill>
            </a:endParaRPr>
          </a:p>
        </p:txBody>
      </p:sp>
      <p:sp>
        <p:nvSpPr>
          <p:cNvPr id="70" name="正方形/長方形 69"/>
          <p:cNvSpPr/>
          <p:nvPr/>
        </p:nvSpPr>
        <p:spPr>
          <a:xfrm>
            <a:off x="2200567" y="3429000"/>
            <a:ext cx="684000" cy="43204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b="1" dirty="0">
                <a:solidFill>
                  <a:srgbClr val="003300"/>
                </a:solidFill>
              </a:rPr>
              <a:t>C</a:t>
            </a:r>
            <a:r>
              <a:rPr kumimoji="1" lang="ja-JP" altLang="en-US" sz="900" b="1" dirty="0" smtClean="0">
                <a:solidFill>
                  <a:srgbClr val="003300"/>
                </a:solidFill>
              </a:rPr>
              <a:t>社</a:t>
            </a:r>
            <a:endParaRPr kumimoji="1" lang="en-US" altLang="ja-JP" sz="900" b="1" dirty="0" smtClean="0">
              <a:solidFill>
                <a:srgbClr val="003300"/>
              </a:solidFill>
            </a:endParaRPr>
          </a:p>
          <a:p>
            <a:pPr algn="ctr"/>
            <a:r>
              <a:rPr lang="en-US" altLang="ja-JP" sz="900" b="1" dirty="0">
                <a:solidFill>
                  <a:srgbClr val="003300"/>
                </a:solidFill>
              </a:rPr>
              <a:t>uITRON</a:t>
            </a:r>
            <a:endParaRPr kumimoji="1" lang="ja-JP" altLang="en-US" sz="900" b="1" dirty="0">
              <a:solidFill>
                <a:srgbClr val="003300"/>
              </a:solidFill>
            </a:endParaRPr>
          </a:p>
        </p:txBody>
      </p:sp>
      <p:sp>
        <p:nvSpPr>
          <p:cNvPr id="71" name="正方形/長方形 70"/>
          <p:cNvSpPr/>
          <p:nvPr/>
        </p:nvSpPr>
        <p:spPr>
          <a:xfrm>
            <a:off x="4057641" y="2924944"/>
            <a:ext cx="792000" cy="43204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chemeClr val="accent6">
                    <a:lumMod val="75000"/>
                  </a:schemeClr>
                </a:solidFill>
              </a:rPr>
              <a:t>APP_B</a:t>
            </a:r>
            <a:endParaRPr kumimoji="1" lang="ja-JP" altLang="en-US" sz="900" b="1" dirty="0">
              <a:solidFill>
                <a:schemeClr val="accent6">
                  <a:lumMod val="75000"/>
                </a:schemeClr>
              </a:solidFill>
            </a:endParaRPr>
          </a:p>
        </p:txBody>
      </p:sp>
      <p:sp>
        <p:nvSpPr>
          <p:cNvPr id="72" name="正方形/長方形 71"/>
          <p:cNvSpPr/>
          <p:nvPr/>
        </p:nvSpPr>
        <p:spPr>
          <a:xfrm>
            <a:off x="4057641" y="3429000"/>
            <a:ext cx="792000" cy="43204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b="1" dirty="0">
                <a:solidFill>
                  <a:schemeClr val="accent6">
                    <a:lumMod val="50000"/>
                  </a:schemeClr>
                </a:solidFill>
              </a:rPr>
              <a:t>B</a:t>
            </a:r>
            <a:r>
              <a:rPr kumimoji="1" lang="ja-JP" altLang="en-US" sz="900" b="1" dirty="0" smtClean="0">
                <a:solidFill>
                  <a:schemeClr val="accent6">
                    <a:lumMod val="50000"/>
                  </a:schemeClr>
                </a:solidFill>
              </a:rPr>
              <a:t>社</a:t>
            </a:r>
            <a:endParaRPr kumimoji="1" lang="en-US" altLang="ja-JP" sz="900" b="1" dirty="0" smtClean="0">
              <a:solidFill>
                <a:schemeClr val="accent6">
                  <a:lumMod val="50000"/>
                </a:schemeClr>
              </a:solidFill>
            </a:endParaRPr>
          </a:p>
          <a:p>
            <a:pPr algn="ctr"/>
            <a:r>
              <a:rPr lang="en-US" altLang="ja-JP" sz="900" b="1" dirty="0">
                <a:solidFill>
                  <a:schemeClr val="accent6">
                    <a:lumMod val="50000"/>
                  </a:schemeClr>
                </a:solidFill>
              </a:rPr>
              <a:t>uT-Kernel</a:t>
            </a:r>
            <a:endParaRPr kumimoji="1" lang="ja-JP" altLang="en-US" sz="900" b="1" dirty="0">
              <a:solidFill>
                <a:schemeClr val="accent6">
                  <a:lumMod val="50000"/>
                </a:schemeClr>
              </a:solidFill>
            </a:endParaRPr>
          </a:p>
        </p:txBody>
      </p:sp>
      <p:sp>
        <p:nvSpPr>
          <p:cNvPr id="73" name="正方形/長方形 72"/>
          <p:cNvSpPr/>
          <p:nvPr/>
        </p:nvSpPr>
        <p:spPr>
          <a:xfrm>
            <a:off x="4880902" y="2924944"/>
            <a:ext cx="792000" cy="43204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chemeClr val="accent6">
                    <a:lumMod val="75000"/>
                  </a:schemeClr>
                </a:solidFill>
              </a:rPr>
              <a:t>APP_C</a:t>
            </a:r>
            <a:endParaRPr kumimoji="1" lang="ja-JP" altLang="en-US" sz="900" b="1" dirty="0">
              <a:solidFill>
                <a:schemeClr val="accent6">
                  <a:lumMod val="75000"/>
                </a:schemeClr>
              </a:solidFill>
            </a:endParaRPr>
          </a:p>
        </p:txBody>
      </p:sp>
      <p:sp>
        <p:nvSpPr>
          <p:cNvPr id="74" name="正方形/長方形 73"/>
          <p:cNvSpPr/>
          <p:nvPr/>
        </p:nvSpPr>
        <p:spPr>
          <a:xfrm>
            <a:off x="4880902" y="3429000"/>
            <a:ext cx="792000" cy="43204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b="1" dirty="0">
                <a:solidFill>
                  <a:schemeClr val="accent6">
                    <a:lumMod val="50000"/>
                  </a:schemeClr>
                </a:solidFill>
              </a:rPr>
              <a:t>C</a:t>
            </a:r>
            <a:r>
              <a:rPr kumimoji="1" lang="ja-JP" altLang="en-US" sz="900" b="1" dirty="0" smtClean="0">
                <a:solidFill>
                  <a:schemeClr val="accent6">
                    <a:lumMod val="50000"/>
                  </a:schemeClr>
                </a:solidFill>
              </a:rPr>
              <a:t>社</a:t>
            </a:r>
            <a:endParaRPr kumimoji="1" lang="en-US" altLang="ja-JP" sz="900" b="1" dirty="0" smtClean="0">
              <a:solidFill>
                <a:schemeClr val="accent6">
                  <a:lumMod val="50000"/>
                </a:schemeClr>
              </a:solidFill>
            </a:endParaRPr>
          </a:p>
          <a:p>
            <a:pPr algn="ctr"/>
            <a:r>
              <a:rPr lang="en-US" altLang="ja-JP" sz="900" b="1" dirty="0">
                <a:solidFill>
                  <a:schemeClr val="accent6">
                    <a:lumMod val="50000"/>
                  </a:schemeClr>
                </a:solidFill>
              </a:rPr>
              <a:t>uT-Kernel</a:t>
            </a:r>
            <a:endParaRPr kumimoji="1" lang="ja-JP" altLang="en-US" sz="900" b="1" dirty="0">
              <a:solidFill>
                <a:schemeClr val="accent6">
                  <a:lumMod val="50000"/>
                </a:schemeClr>
              </a:solidFill>
            </a:endParaRPr>
          </a:p>
        </p:txBody>
      </p:sp>
      <p:sp>
        <p:nvSpPr>
          <p:cNvPr id="75" name="正方形/長方形 74"/>
          <p:cNvSpPr/>
          <p:nvPr/>
        </p:nvSpPr>
        <p:spPr>
          <a:xfrm>
            <a:off x="5713825" y="2924944"/>
            <a:ext cx="792000" cy="43204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chemeClr val="accent6">
                    <a:lumMod val="75000"/>
                  </a:schemeClr>
                </a:solidFill>
              </a:rPr>
              <a:t>APP_D</a:t>
            </a:r>
            <a:endParaRPr kumimoji="1" lang="ja-JP" altLang="en-US" sz="900" b="1" dirty="0">
              <a:solidFill>
                <a:schemeClr val="accent6">
                  <a:lumMod val="75000"/>
                </a:schemeClr>
              </a:solidFill>
            </a:endParaRPr>
          </a:p>
        </p:txBody>
      </p:sp>
      <p:sp>
        <p:nvSpPr>
          <p:cNvPr id="76" name="正方形/長方形 75"/>
          <p:cNvSpPr/>
          <p:nvPr/>
        </p:nvSpPr>
        <p:spPr>
          <a:xfrm>
            <a:off x="5713825" y="3429000"/>
            <a:ext cx="792000" cy="43204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chemeClr val="accent6">
                    <a:lumMod val="50000"/>
                  </a:schemeClr>
                </a:solidFill>
              </a:rPr>
              <a:t>D</a:t>
            </a:r>
            <a:r>
              <a:rPr kumimoji="1" lang="ja-JP" altLang="en-US" sz="900" b="1" dirty="0" smtClean="0">
                <a:solidFill>
                  <a:schemeClr val="accent6">
                    <a:lumMod val="50000"/>
                  </a:schemeClr>
                </a:solidFill>
              </a:rPr>
              <a:t>社</a:t>
            </a:r>
            <a:endParaRPr kumimoji="1" lang="en-US" altLang="ja-JP" sz="900" b="1" dirty="0" smtClean="0">
              <a:solidFill>
                <a:schemeClr val="accent6">
                  <a:lumMod val="50000"/>
                </a:schemeClr>
              </a:solidFill>
            </a:endParaRPr>
          </a:p>
          <a:p>
            <a:pPr algn="ctr"/>
            <a:r>
              <a:rPr lang="en-US" altLang="ja-JP" sz="900" b="1" dirty="0">
                <a:solidFill>
                  <a:schemeClr val="accent6">
                    <a:lumMod val="50000"/>
                  </a:schemeClr>
                </a:solidFill>
              </a:rPr>
              <a:t>uT-Kernel</a:t>
            </a:r>
            <a:endParaRPr kumimoji="1" lang="ja-JP" altLang="en-US" sz="900" b="1" dirty="0">
              <a:solidFill>
                <a:schemeClr val="accent6">
                  <a:lumMod val="50000"/>
                </a:schemeClr>
              </a:solidFill>
            </a:endParaRPr>
          </a:p>
        </p:txBody>
      </p:sp>
      <p:sp>
        <p:nvSpPr>
          <p:cNvPr id="77" name="正方形/長方形 76"/>
          <p:cNvSpPr/>
          <p:nvPr/>
        </p:nvSpPr>
        <p:spPr>
          <a:xfrm>
            <a:off x="6665328" y="2564904"/>
            <a:ext cx="792000" cy="43204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chemeClr val="accent6">
                    <a:lumMod val="75000"/>
                  </a:schemeClr>
                </a:solidFill>
              </a:rPr>
              <a:t>APP</a:t>
            </a:r>
            <a:endParaRPr kumimoji="1" lang="ja-JP" altLang="en-US" sz="900" b="1" dirty="0">
              <a:solidFill>
                <a:schemeClr val="accent6">
                  <a:lumMod val="75000"/>
                </a:schemeClr>
              </a:solidFill>
            </a:endParaRPr>
          </a:p>
        </p:txBody>
      </p:sp>
      <p:sp>
        <p:nvSpPr>
          <p:cNvPr id="78" name="正方形/長方形 77"/>
          <p:cNvSpPr/>
          <p:nvPr/>
        </p:nvSpPr>
        <p:spPr>
          <a:xfrm>
            <a:off x="6665328" y="3068960"/>
            <a:ext cx="792000" cy="432048"/>
          </a:xfrm>
          <a:prstGeom prst="rect">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b="1" dirty="0" smtClean="0">
                <a:solidFill>
                  <a:schemeClr val="bg1"/>
                </a:solidFill>
              </a:rPr>
              <a:t>T-Kernel</a:t>
            </a:r>
            <a:endParaRPr kumimoji="1" lang="ja-JP" altLang="en-US" sz="900" b="1" dirty="0">
              <a:solidFill>
                <a:schemeClr val="bg1"/>
              </a:solidFill>
            </a:endParaRPr>
          </a:p>
        </p:txBody>
      </p:sp>
      <p:sp>
        <p:nvSpPr>
          <p:cNvPr id="79" name="正方形/長方形 78"/>
          <p:cNvSpPr/>
          <p:nvPr/>
        </p:nvSpPr>
        <p:spPr>
          <a:xfrm>
            <a:off x="7596424" y="2184082"/>
            <a:ext cx="792000" cy="432048"/>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900" b="1" dirty="0" smtClean="0">
                <a:solidFill>
                  <a:schemeClr val="accent6">
                    <a:lumMod val="75000"/>
                  </a:schemeClr>
                </a:solidFill>
              </a:rPr>
              <a:t>APP</a:t>
            </a:r>
            <a:endParaRPr kumimoji="1" lang="ja-JP" altLang="en-US" sz="900" b="1" dirty="0">
              <a:solidFill>
                <a:schemeClr val="accent6">
                  <a:lumMod val="75000"/>
                </a:schemeClr>
              </a:solidFill>
            </a:endParaRPr>
          </a:p>
        </p:txBody>
      </p:sp>
      <p:sp>
        <p:nvSpPr>
          <p:cNvPr id="80" name="正方形/長方形 79"/>
          <p:cNvSpPr/>
          <p:nvPr/>
        </p:nvSpPr>
        <p:spPr>
          <a:xfrm>
            <a:off x="7596424" y="2688138"/>
            <a:ext cx="792000" cy="432048"/>
          </a:xfrm>
          <a:prstGeom prst="rect">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900" b="1" dirty="0" smtClean="0">
                <a:solidFill>
                  <a:schemeClr val="bg1"/>
                </a:solidFill>
              </a:rPr>
              <a:t>MP </a:t>
            </a:r>
          </a:p>
          <a:p>
            <a:pPr algn="ctr"/>
            <a:r>
              <a:rPr lang="en-US" altLang="ja-JP" sz="900" b="1" dirty="0" smtClean="0">
                <a:solidFill>
                  <a:schemeClr val="bg1"/>
                </a:solidFill>
              </a:rPr>
              <a:t>T-Kernel</a:t>
            </a:r>
            <a:endParaRPr kumimoji="1" lang="ja-JP" altLang="en-US" sz="900" b="1" dirty="0">
              <a:solidFill>
                <a:schemeClr val="bg1"/>
              </a:solidFill>
            </a:endParaRPr>
          </a:p>
        </p:txBody>
      </p:sp>
      <p:sp>
        <p:nvSpPr>
          <p:cNvPr id="81" name="正方形/長方形 80"/>
          <p:cNvSpPr/>
          <p:nvPr/>
        </p:nvSpPr>
        <p:spPr>
          <a:xfrm>
            <a:off x="3152622" y="2924944"/>
            <a:ext cx="884149" cy="432048"/>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b="1" dirty="0">
              <a:solidFill>
                <a:schemeClr val="accent6">
                  <a:lumMod val="75000"/>
                </a:schemeClr>
              </a:solidFill>
            </a:endParaRPr>
          </a:p>
        </p:txBody>
      </p:sp>
      <p:sp>
        <p:nvSpPr>
          <p:cNvPr id="83" name="Freeform 79"/>
          <p:cNvSpPr>
            <a:spLocks/>
          </p:cNvSpPr>
          <p:nvPr/>
        </p:nvSpPr>
        <p:spPr bwMode="auto">
          <a:xfrm>
            <a:off x="1862973" y="2721744"/>
            <a:ext cx="658812" cy="203200"/>
          </a:xfrm>
          <a:custGeom>
            <a:avLst/>
            <a:gdLst>
              <a:gd name="T0" fmla="*/ 0 w 590"/>
              <a:gd name="T1" fmla="*/ 2147483647 h 318"/>
              <a:gd name="T2" fmla="*/ 2147483647 w 590"/>
              <a:gd name="T3" fmla="*/ 0 h 318"/>
              <a:gd name="T4" fmla="*/ 2147483647 w 590"/>
              <a:gd name="T5" fmla="*/ 2147483647 h 318"/>
              <a:gd name="T6" fmla="*/ 0 60000 65536"/>
              <a:gd name="T7" fmla="*/ 0 60000 65536"/>
              <a:gd name="T8" fmla="*/ 0 60000 65536"/>
              <a:gd name="T9" fmla="*/ 0 w 590"/>
              <a:gd name="T10" fmla="*/ 0 h 318"/>
              <a:gd name="T11" fmla="*/ 590 w 590"/>
              <a:gd name="T12" fmla="*/ 318 h 318"/>
            </a:gdLst>
            <a:ahLst/>
            <a:cxnLst>
              <a:cxn ang="T6">
                <a:pos x="T0" y="T1"/>
              </a:cxn>
              <a:cxn ang="T7">
                <a:pos x="T2" y="T3"/>
              </a:cxn>
              <a:cxn ang="T8">
                <a:pos x="T4" y="T5"/>
              </a:cxn>
            </a:cxnLst>
            <a:rect l="T9" t="T10" r="T11" b="T12"/>
            <a:pathLst>
              <a:path w="590" h="318">
                <a:moveTo>
                  <a:pt x="0" y="318"/>
                </a:moveTo>
                <a:cubicBezTo>
                  <a:pt x="109" y="159"/>
                  <a:pt x="219" y="0"/>
                  <a:pt x="317" y="0"/>
                </a:cubicBezTo>
                <a:cubicBezTo>
                  <a:pt x="415" y="0"/>
                  <a:pt x="545" y="265"/>
                  <a:pt x="590" y="318"/>
                </a:cubicBezTo>
              </a:path>
            </a:pathLst>
          </a:custGeom>
          <a:noFill/>
          <a:ln w="28575" cap="flat" cmpd="sng">
            <a:solidFill>
              <a:srgbClr val="0000FF"/>
            </a:solidFill>
            <a:prstDash val="solid"/>
            <a:round/>
            <a:headEnd type="triangle" w="lg" len="lg"/>
            <a:tailEnd type="triangle" w="lg" len="lg"/>
          </a:ln>
        </p:spPr>
        <p:txBody>
          <a:bodyPr/>
          <a:lstStyle/>
          <a:p>
            <a:endParaRPr lang="ja-JP" altLang="en-US"/>
          </a:p>
        </p:txBody>
      </p:sp>
      <p:sp>
        <p:nvSpPr>
          <p:cNvPr id="84" name="Freeform 79"/>
          <p:cNvSpPr>
            <a:spLocks/>
          </p:cNvSpPr>
          <p:nvPr/>
        </p:nvSpPr>
        <p:spPr bwMode="auto">
          <a:xfrm>
            <a:off x="1124929" y="2721744"/>
            <a:ext cx="658812" cy="203200"/>
          </a:xfrm>
          <a:custGeom>
            <a:avLst/>
            <a:gdLst>
              <a:gd name="T0" fmla="*/ 0 w 590"/>
              <a:gd name="T1" fmla="*/ 2147483647 h 318"/>
              <a:gd name="T2" fmla="*/ 2147483647 w 590"/>
              <a:gd name="T3" fmla="*/ 0 h 318"/>
              <a:gd name="T4" fmla="*/ 2147483647 w 590"/>
              <a:gd name="T5" fmla="*/ 2147483647 h 318"/>
              <a:gd name="T6" fmla="*/ 0 60000 65536"/>
              <a:gd name="T7" fmla="*/ 0 60000 65536"/>
              <a:gd name="T8" fmla="*/ 0 60000 65536"/>
              <a:gd name="T9" fmla="*/ 0 w 590"/>
              <a:gd name="T10" fmla="*/ 0 h 318"/>
              <a:gd name="T11" fmla="*/ 590 w 590"/>
              <a:gd name="T12" fmla="*/ 318 h 318"/>
            </a:gdLst>
            <a:ahLst/>
            <a:cxnLst>
              <a:cxn ang="T6">
                <a:pos x="T0" y="T1"/>
              </a:cxn>
              <a:cxn ang="T7">
                <a:pos x="T2" y="T3"/>
              </a:cxn>
              <a:cxn ang="T8">
                <a:pos x="T4" y="T5"/>
              </a:cxn>
            </a:cxnLst>
            <a:rect l="T9" t="T10" r="T11" b="T12"/>
            <a:pathLst>
              <a:path w="590" h="318">
                <a:moveTo>
                  <a:pt x="0" y="318"/>
                </a:moveTo>
                <a:cubicBezTo>
                  <a:pt x="109" y="159"/>
                  <a:pt x="219" y="0"/>
                  <a:pt x="317" y="0"/>
                </a:cubicBezTo>
                <a:cubicBezTo>
                  <a:pt x="415" y="0"/>
                  <a:pt x="545" y="265"/>
                  <a:pt x="590" y="318"/>
                </a:cubicBezTo>
              </a:path>
            </a:pathLst>
          </a:custGeom>
          <a:noFill/>
          <a:ln w="28575" cap="flat" cmpd="sng">
            <a:solidFill>
              <a:srgbClr val="0000FF"/>
            </a:solidFill>
            <a:prstDash val="solid"/>
            <a:round/>
            <a:headEnd type="triangle" w="lg" len="lg"/>
            <a:tailEnd type="triangle" w="lg" len="lg"/>
          </a:ln>
        </p:spPr>
        <p:txBody>
          <a:bodyPr/>
          <a:lstStyle/>
          <a:p>
            <a:endParaRPr lang="ja-JP" altLang="en-US"/>
          </a:p>
        </p:txBody>
      </p:sp>
      <p:sp>
        <p:nvSpPr>
          <p:cNvPr id="85" name="Freeform 79"/>
          <p:cNvSpPr>
            <a:spLocks/>
          </p:cNvSpPr>
          <p:nvPr/>
        </p:nvSpPr>
        <p:spPr bwMode="auto">
          <a:xfrm>
            <a:off x="3707555" y="2708920"/>
            <a:ext cx="658812" cy="203200"/>
          </a:xfrm>
          <a:custGeom>
            <a:avLst/>
            <a:gdLst>
              <a:gd name="T0" fmla="*/ 0 w 590"/>
              <a:gd name="T1" fmla="*/ 2147483647 h 318"/>
              <a:gd name="T2" fmla="*/ 2147483647 w 590"/>
              <a:gd name="T3" fmla="*/ 0 h 318"/>
              <a:gd name="T4" fmla="*/ 2147483647 w 590"/>
              <a:gd name="T5" fmla="*/ 2147483647 h 318"/>
              <a:gd name="T6" fmla="*/ 0 60000 65536"/>
              <a:gd name="T7" fmla="*/ 0 60000 65536"/>
              <a:gd name="T8" fmla="*/ 0 60000 65536"/>
              <a:gd name="T9" fmla="*/ 0 w 590"/>
              <a:gd name="T10" fmla="*/ 0 h 318"/>
              <a:gd name="T11" fmla="*/ 590 w 590"/>
              <a:gd name="T12" fmla="*/ 318 h 318"/>
            </a:gdLst>
            <a:ahLst/>
            <a:cxnLst>
              <a:cxn ang="T6">
                <a:pos x="T0" y="T1"/>
              </a:cxn>
              <a:cxn ang="T7">
                <a:pos x="T2" y="T3"/>
              </a:cxn>
              <a:cxn ang="T8">
                <a:pos x="T4" y="T5"/>
              </a:cxn>
            </a:cxnLst>
            <a:rect l="T9" t="T10" r="T11" b="T12"/>
            <a:pathLst>
              <a:path w="590" h="318">
                <a:moveTo>
                  <a:pt x="0" y="318"/>
                </a:moveTo>
                <a:cubicBezTo>
                  <a:pt x="109" y="159"/>
                  <a:pt x="219" y="0"/>
                  <a:pt x="317" y="0"/>
                </a:cubicBezTo>
                <a:cubicBezTo>
                  <a:pt x="415" y="0"/>
                  <a:pt x="545" y="265"/>
                  <a:pt x="590" y="318"/>
                </a:cubicBezTo>
              </a:path>
            </a:pathLst>
          </a:custGeom>
          <a:noFill/>
          <a:ln w="28575" cap="flat" cmpd="sng">
            <a:solidFill>
              <a:schemeClr val="accent6"/>
            </a:solidFill>
            <a:prstDash val="solid"/>
            <a:round/>
            <a:headEnd type="triangle" w="lg" len="lg"/>
            <a:tailEnd type="triangle" w="lg" len="lg"/>
          </a:ln>
        </p:spPr>
        <p:txBody>
          <a:bodyPr/>
          <a:lstStyle/>
          <a:p>
            <a:endParaRPr lang="ja-JP" altLang="en-US"/>
          </a:p>
        </p:txBody>
      </p:sp>
      <p:sp>
        <p:nvSpPr>
          <p:cNvPr id="86" name="Freeform 79"/>
          <p:cNvSpPr>
            <a:spLocks/>
          </p:cNvSpPr>
          <p:nvPr/>
        </p:nvSpPr>
        <p:spPr bwMode="auto">
          <a:xfrm>
            <a:off x="4540478" y="2708920"/>
            <a:ext cx="658812" cy="203200"/>
          </a:xfrm>
          <a:custGeom>
            <a:avLst/>
            <a:gdLst>
              <a:gd name="T0" fmla="*/ 0 w 590"/>
              <a:gd name="T1" fmla="*/ 2147483647 h 318"/>
              <a:gd name="T2" fmla="*/ 2147483647 w 590"/>
              <a:gd name="T3" fmla="*/ 0 h 318"/>
              <a:gd name="T4" fmla="*/ 2147483647 w 590"/>
              <a:gd name="T5" fmla="*/ 2147483647 h 318"/>
              <a:gd name="T6" fmla="*/ 0 60000 65536"/>
              <a:gd name="T7" fmla="*/ 0 60000 65536"/>
              <a:gd name="T8" fmla="*/ 0 60000 65536"/>
              <a:gd name="T9" fmla="*/ 0 w 590"/>
              <a:gd name="T10" fmla="*/ 0 h 318"/>
              <a:gd name="T11" fmla="*/ 590 w 590"/>
              <a:gd name="T12" fmla="*/ 318 h 318"/>
            </a:gdLst>
            <a:ahLst/>
            <a:cxnLst>
              <a:cxn ang="T6">
                <a:pos x="T0" y="T1"/>
              </a:cxn>
              <a:cxn ang="T7">
                <a:pos x="T2" y="T3"/>
              </a:cxn>
              <a:cxn ang="T8">
                <a:pos x="T4" y="T5"/>
              </a:cxn>
            </a:cxnLst>
            <a:rect l="T9" t="T10" r="T11" b="T12"/>
            <a:pathLst>
              <a:path w="590" h="318">
                <a:moveTo>
                  <a:pt x="0" y="318"/>
                </a:moveTo>
                <a:cubicBezTo>
                  <a:pt x="109" y="159"/>
                  <a:pt x="219" y="0"/>
                  <a:pt x="317" y="0"/>
                </a:cubicBezTo>
                <a:cubicBezTo>
                  <a:pt x="415" y="0"/>
                  <a:pt x="545" y="265"/>
                  <a:pt x="590" y="318"/>
                </a:cubicBezTo>
              </a:path>
            </a:pathLst>
          </a:custGeom>
          <a:noFill/>
          <a:ln w="28575" cap="flat" cmpd="sng">
            <a:solidFill>
              <a:schemeClr val="accent6"/>
            </a:solidFill>
            <a:prstDash val="solid"/>
            <a:round/>
            <a:headEnd type="triangle" w="lg" len="lg"/>
            <a:tailEnd type="triangle" w="lg" len="lg"/>
          </a:ln>
        </p:spPr>
        <p:txBody>
          <a:bodyPr/>
          <a:lstStyle/>
          <a:p>
            <a:endParaRPr lang="ja-JP" altLang="en-US"/>
          </a:p>
        </p:txBody>
      </p:sp>
      <p:sp>
        <p:nvSpPr>
          <p:cNvPr id="87" name="Freeform 79"/>
          <p:cNvSpPr>
            <a:spLocks/>
          </p:cNvSpPr>
          <p:nvPr/>
        </p:nvSpPr>
        <p:spPr bwMode="auto">
          <a:xfrm>
            <a:off x="5363739" y="2708920"/>
            <a:ext cx="658812" cy="203200"/>
          </a:xfrm>
          <a:custGeom>
            <a:avLst/>
            <a:gdLst>
              <a:gd name="T0" fmla="*/ 0 w 590"/>
              <a:gd name="T1" fmla="*/ 2147483647 h 318"/>
              <a:gd name="T2" fmla="*/ 2147483647 w 590"/>
              <a:gd name="T3" fmla="*/ 0 h 318"/>
              <a:gd name="T4" fmla="*/ 2147483647 w 590"/>
              <a:gd name="T5" fmla="*/ 2147483647 h 318"/>
              <a:gd name="T6" fmla="*/ 0 60000 65536"/>
              <a:gd name="T7" fmla="*/ 0 60000 65536"/>
              <a:gd name="T8" fmla="*/ 0 60000 65536"/>
              <a:gd name="T9" fmla="*/ 0 w 590"/>
              <a:gd name="T10" fmla="*/ 0 h 318"/>
              <a:gd name="T11" fmla="*/ 590 w 590"/>
              <a:gd name="T12" fmla="*/ 318 h 318"/>
            </a:gdLst>
            <a:ahLst/>
            <a:cxnLst>
              <a:cxn ang="T6">
                <a:pos x="T0" y="T1"/>
              </a:cxn>
              <a:cxn ang="T7">
                <a:pos x="T2" y="T3"/>
              </a:cxn>
              <a:cxn ang="T8">
                <a:pos x="T4" y="T5"/>
              </a:cxn>
            </a:cxnLst>
            <a:rect l="T9" t="T10" r="T11" b="T12"/>
            <a:pathLst>
              <a:path w="590" h="318">
                <a:moveTo>
                  <a:pt x="0" y="318"/>
                </a:moveTo>
                <a:cubicBezTo>
                  <a:pt x="109" y="159"/>
                  <a:pt x="219" y="0"/>
                  <a:pt x="317" y="0"/>
                </a:cubicBezTo>
                <a:cubicBezTo>
                  <a:pt x="415" y="0"/>
                  <a:pt x="545" y="265"/>
                  <a:pt x="590" y="318"/>
                </a:cubicBezTo>
              </a:path>
            </a:pathLst>
          </a:custGeom>
          <a:noFill/>
          <a:ln w="28575" cap="flat" cmpd="sng">
            <a:solidFill>
              <a:schemeClr val="accent6"/>
            </a:solidFill>
            <a:prstDash val="solid"/>
            <a:round/>
            <a:headEnd type="triangle" w="lg" len="lg"/>
            <a:tailEnd type="triangle" w="lg" len="lg"/>
          </a:ln>
        </p:spPr>
        <p:txBody>
          <a:bodyPr/>
          <a:lstStyle/>
          <a:p>
            <a:endParaRPr lang="ja-JP" altLang="en-US"/>
          </a:p>
        </p:txBody>
      </p:sp>
      <p:sp>
        <p:nvSpPr>
          <p:cNvPr id="88" name="Freeform 79"/>
          <p:cNvSpPr>
            <a:spLocks/>
          </p:cNvSpPr>
          <p:nvPr/>
        </p:nvSpPr>
        <p:spPr bwMode="auto">
          <a:xfrm rot="20437174">
            <a:off x="6145665" y="2608929"/>
            <a:ext cx="499717" cy="259165"/>
          </a:xfrm>
          <a:custGeom>
            <a:avLst/>
            <a:gdLst>
              <a:gd name="T0" fmla="*/ 0 w 590"/>
              <a:gd name="T1" fmla="*/ 2147483647 h 318"/>
              <a:gd name="T2" fmla="*/ 2147483647 w 590"/>
              <a:gd name="T3" fmla="*/ 0 h 318"/>
              <a:gd name="T4" fmla="*/ 2147483647 w 590"/>
              <a:gd name="T5" fmla="*/ 2147483647 h 318"/>
              <a:gd name="T6" fmla="*/ 0 60000 65536"/>
              <a:gd name="T7" fmla="*/ 0 60000 65536"/>
              <a:gd name="T8" fmla="*/ 0 60000 65536"/>
              <a:gd name="T9" fmla="*/ 0 w 590"/>
              <a:gd name="T10" fmla="*/ 0 h 318"/>
              <a:gd name="T11" fmla="*/ 590 w 590"/>
              <a:gd name="T12" fmla="*/ 318 h 318"/>
            </a:gdLst>
            <a:ahLst/>
            <a:cxnLst>
              <a:cxn ang="T6">
                <a:pos x="T0" y="T1"/>
              </a:cxn>
              <a:cxn ang="T7">
                <a:pos x="T2" y="T3"/>
              </a:cxn>
              <a:cxn ang="T8">
                <a:pos x="T4" y="T5"/>
              </a:cxn>
            </a:cxnLst>
            <a:rect l="T9" t="T10" r="T11" b="T12"/>
            <a:pathLst>
              <a:path w="590" h="318">
                <a:moveTo>
                  <a:pt x="0" y="318"/>
                </a:moveTo>
                <a:cubicBezTo>
                  <a:pt x="109" y="159"/>
                  <a:pt x="219" y="0"/>
                  <a:pt x="317" y="0"/>
                </a:cubicBezTo>
                <a:cubicBezTo>
                  <a:pt x="415" y="0"/>
                  <a:pt x="545" y="265"/>
                  <a:pt x="590" y="318"/>
                </a:cubicBezTo>
              </a:path>
            </a:pathLst>
          </a:custGeom>
          <a:noFill/>
          <a:ln w="28575" cap="flat" cmpd="sng">
            <a:solidFill>
              <a:schemeClr val="accent6"/>
            </a:solidFill>
            <a:prstDash val="solid"/>
            <a:round/>
            <a:headEnd type="triangle" w="lg" len="lg"/>
            <a:tailEnd type="triangle" w="lg" len="lg"/>
          </a:ln>
        </p:spPr>
        <p:txBody>
          <a:bodyPr/>
          <a:lstStyle/>
          <a:p>
            <a:endParaRPr lang="ja-JP" altLang="en-US"/>
          </a:p>
        </p:txBody>
      </p:sp>
      <p:sp>
        <p:nvSpPr>
          <p:cNvPr id="89" name="Freeform 79"/>
          <p:cNvSpPr>
            <a:spLocks/>
          </p:cNvSpPr>
          <p:nvPr/>
        </p:nvSpPr>
        <p:spPr bwMode="auto">
          <a:xfrm rot="20437174">
            <a:off x="7078167" y="2229209"/>
            <a:ext cx="499717" cy="259165"/>
          </a:xfrm>
          <a:custGeom>
            <a:avLst/>
            <a:gdLst>
              <a:gd name="T0" fmla="*/ 0 w 590"/>
              <a:gd name="T1" fmla="*/ 2147483647 h 318"/>
              <a:gd name="T2" fmla="*/ 2147483647 w 590"/>
              <a:gd name="T3" fmla="*/ 0 h 318"/>
              <a:gd name="T4" fmla="*/ 2147483647 w 590"/>
              <a:gd name="T5" fmla="*/ 2147483647 h 318"/>
              <a:gd name="T6" fmla="*/ 0 60000 65536"/>
              <a:gd name="T7" fmla="*/ 0 60000 65536"/>
              <a:gd name="T8" fmla="*/ 0 60000 65536"/>
              <a:gd name="T9" fmla="*/ 0 w 590"/>
              <a:gd name="T10" fmla="*/ 0 h 318"/>
              <a:gd name="T11" fmla="*/ 590 w 590"/>
              <a:gd name="T12" fmla="*/ 318 h 318"/>
            </a:gdLst>
            <a:ahLst/>
            <a:cxnLst>
              <a:cxn ang="T6">
                <a:pos x="T0" y="T1"/>
              </a:cxn>
              <a:cxn ang="T7">
                <a:pos x="T2" y="T3"/>
              </a:cxn>
              <a:cxn ang="T8">
                <a:pos x="T4" y="T5"/>
              </a:cxn>
            </a:cxnLst>
            <a:rect l="T9" t="T10" r="T11" b="T12"/>
            <a:pathLst>
              <a:path w="590" h="318">
                <a:moveTo>
                  <a:pt x="0" y="318"/>
                </a:moveTo>
                <a:cubicBezTo>
                  <a:pt x="109" y="159"/>
                  <a:pt x="219" y="0"/>
                  <a:pt x="317" y="0"/>
                </a:cubicBezTo>
                <a:cubicBezTo>
                  <a:pt x="415" y="0"/>
                  <a:pt x="545" y="265"/>
                  <a:pt x="590" y="318"/>
                </a:cubicBezTo>
              </a:path>
            </a:pathLst>
          </a:custGeom>
          <a:noFill/>
          <a:ln w="28575" cap="flat" cmpd="sng">
            <a:solidFill>
              <a:schemeClr val="accent6"/>
            </a:solidFill>
            <a:prstDash val="solid"/>
            <a:round/>
            <a:headEnd type="triangle" w="lg" len="lg"/>
            <a:tailEnd type="triangle" w="lg" len="lg"/>
          </a:ln>
        </p:spPr>
        <p:txBody>
          <a:bodyPr/>
          <a:lstStyle/>
          <a:p>
            <a:endParaRPr lang="ja-JP" altLang="en-US"/>
          </a:p>
        </p:txBody>
      </p:sp>
      <p:sp>
        <p:nvSpPr>
          <p:cNvPr id="91" name="二等辺三角形 90"/>
          <p:cNvSpPr/>
          <p:nvPr/>
        </p:nvSpPr>
        <p:spPr>
          <a:xfrm>
            <a:off x="1309233" y="2348880"/>
            <a:ext cx="302695" cy="288032"/>
          </a:xfrm>
          <a:prstGeom prst="triangle">
            <a:avLst/>
          </a:prstGeom>
          <a:noFill/>
          <a:ln w="3492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二等辺三角形 91"/>
          <p:cNvSpPr/>
          <p:nvPr/>
        </p:nvSpPr>
        <p:spPr>
          <a:xfrm>
            <a:off x="2030938" y="2348880"/>
            <a:ext cx="302695" cy="288032"/>
          </a:xfrm>
          <a:prstGeom prst="triangle">
            <a:avLst/>
          </a:prstGeom>
          <a:noFill/>
          <a:ln w="3492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円/楕円 93"/>
          <p:cNvSpPr/>
          <p:nvPr/>
        </p:nvSpPr>
        <p:spPr>
          <a:xfrm>
            <a:off x="3908734" y="2400106"/>
            <a:ext cx="252000" cy="252000"/>
          </a:xfrm>
          <a:prstGeom prst="ellipse">
            <a:avLst/>
          </a:prstGeom>
          <a:noFill/>
          <a:ln w="3492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円/楕円 94"/>
          <p:cNvSpPr/>
          <p:nvPr/>
        </p:nvSpPr>
        <p:spPr>
          <a:xfrm>
            <a:off x="4752048" y="2400106"/>
            <a:ext cx="252000" cy="252000"/>
          </a:xfrm>
          <a:prstGeom prst="ellipse">
            <a:avLst/>
          </a:prstGeom>
          <a:noFill/>
          <a:ln w="3492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p:nvSpPr>
        <p:spPr>
          <a:xfrm>
            <a:off x="5580112" y="2395303"/>
            <a:ext cx="252000" cy="252000"/>
          </a:xfrm>
          <a:prstGeom prst="ellipse">
            <a:avLst/>
          </a:prstGeom>
          <a:noFill/>
          <a:ln w="3492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円/楕円 96"/>
          <p:cNvSpPr/>
          <p:nvPr/>
        </p:nvSpPr>
        <p:spPr>
          <a:xfrm>
            <a:off x="6233043" y="2276872"/>
            <a:ext cx="252000" cy="252000"/>
          </a:xfrm>
          <a:prstGeom prst="ellipse">
            <a:avLst/>
          </a:prstGeom>
          <a:noFill/>
          <a:ln w="3492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円/楕円 97"/>
          <p:cNvSpPr/>
          <p:nvPr/>
        </p:nvSpPr>
        <p:spPr>
          <a:xfrm>
            <a:off x="7164288" y="1916832"/>
            <a:ext cx="252000" cy="252000"/>
          </a:xfrm>
          <a:prstGeom prst="ellipse">
            <a:avLst/>
          </a:prstGeom>
          <a:noFill/>
          <a:ln w="3492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正方形/長方形 98"/>
          <p:cNvSpPr/>
          <p:nvPr/>
        </p:nvSpPr>
        <p:spPr>
          <a:xfrm>
            <a:off x="5706112" y="3429000"/>
            <a:ext cx="799713" cy="432048"/>
          </a:xfrm>
          <a:prstGeom prst="rect">
            <a:avLst/>
          </a:prstGeom>
          <a:noFill/>
          <a:ln w="666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メモ 99"/>
          <p:cNvSpPr/>
          <p:nvPr/>
        </p:nvSpPr>
        <p:spPr>
          <a:xfrm>
            <a:off x="1309233" y="4653136"/>
            <a:ext cx="1024400" cy="504056"/>
          </a:xfrm>
          <a:prstGeom prst="foldedCorner">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solidFill>
                  <a:srgbClr val="3333FF"/>
                </a:solidFill>
              </a:rPr>
              <a:t>uITRON</a:t>
            </a:r>
          </a:p>
          <a:p>
            <a:pPr algn="ctr"/>
            <a:r>
              <a:rPr lang="ja-JP" altLang="en-US" sz="1200" dirty="0">
                <a:solidFill>
                  <a:srgbClr val="3333FF"/>
                </a:solidFill>
              </a:rPr>
              <a:t>仕様書</a:t>
            </a:r>
            <a:endParaRPr kumimoji="1" lang="ja-JP" altLang="en-US" sz="1200" dirty="0">
              <a:solidFill>
                <a:srgbClr val="3333FF"/>
              </a:solidFill>
            </a:endParaRPr>
          </a:p>
        </p:txBody>
      </p:sp>
      <p:sp>
        <p:nvSpPr>
          <p:cNvPr id="101" name="メモ 100"/>
          <p:cNvSpPr/>
          <p:nvPr/>
        </p:nvSpPr>
        <p:spPr>
          <a:xfrm>
            <a:off x="3115552" y="4653136"/>
            <a:ext cx="1024400" cy="504056"/>
          </a:xfrm>
          <a:prstGeom prst="foldedCorner">
            <a:avLst/>
          </a:prstGeom>
          <a:solidFill>
            <a:schemeClr val="accent6">
              <a:lumMod val="20000"/>
              <a:lumOff val="8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dirty="0" smtClean="0">
                <a:solidFill>
                  <a:schemeClr val="accent6">
                    <a:lumMod val="50000"/>
                  </a:schemeClr>
                </a:solidFill>
              </a:rPr>
              <a:t>uT-Kernel</a:t>
            </a:r>
            <a:r>
              <a:rPr lang="ja-JP" altLang="en-US" sz="1200" dirty="0" smtClean="0">
                <a:solidFill>
                  <a:schemeClr val="accent6">
                    <a:lumMod val="50000"/>
                  </a:schemeClr>
                </a:solidFill>
              </a:rPr>
              <a:t>仕様書</a:t>
            </a:r>
            <a:endParaRPr kumimoji="1" lang="ja-JP" altLang="en-US" sz="1200" dirty="0">
              <a:solidFill>
                <a:schemeClr val="accent6">
                  <a:lumMod val="50000"/>
                </a:schemeClr>
              </a:solidFill>
            </a:endParaRPr>
          </a:p>
        </p:txBody>
      </p:sp>
      <p:sp>
        <p:nvSpPr>
          <p:cNvPr id="102" name="メモ 101"/>
          <p:cNvSpPr/>
          <p:nvPr/>
        </p:nvSpPr>
        <p:spPr>
          <a:xfrm>
            <a:off x="4750954" y="5733256"/>
            <a:ext cx="1024400" cy="504056"/>
          </a:xfrm>
          <a:prstGeom prst="foldedCorner">
            <a:avLst/>
          </a:prstGeom>
          <a:solidFill>
            <a:schemeClr val="accent6">
              <a:lumMod val="20000"/>
              <a:lumOff val="8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dirty="0" smtClean="0">
                <a:solidFill>
                  <a:schemeClr val="accent6">
                    <a:lumMod val="50000"/>
                  </a:schemeClr>
                </a:solidFill>
              </a:rPr>
              <a:t>uT-Kernel</a:t>
            </a:r>
            <a:r>
              <a:rPr lang="ja-JP" altLang="en-US" sz="1200" dirty="0" smtClean="0">
                <a:solidFill>
                  <a:schemeClr val="accent6">
                    <a:lumMod val="50000"/>
                  </a:schemeClr>
                </a:solidFill>
              </a:rPr>
              <a:t>仕様書</a:t>
            </a:r>
            <a:endParaRPr kumimoji="1" lang="ja-JP" altLang="en-US" sz="1200" dirty="0">
              <a:solidFill>
                <a:schemeClr val="accent6">
                  <a:lumMod val="50000"/>
                </a:schemeClr>
              </a:solidFill>
            </a:endParaRPr>
          </a:p>
        </p:txBody>
      </p:sp>
      <p:grpSp>
        <p:nvGrpSpPr>
          <p:cNvPr id="105" name="グループ化 104"/>
          <p:cNvGrpSpPr/>
          <p:nvPr/>
        </p:nvGrpSpPr>
        <p:grpSpPr>
          <a:xfrm>
            <a:off x="4499992" y="4545124"/>
            <a:ext cx="1517779" cy="900100"/>
            <a:chOff x="4588188" y="4401108"/>
            <a:chExt cx="1517779" cy="900100"/>
          </a:xfrm>
        </p:grpSpPr>
        <p:sp>
          <p:nvSpPr>
            <p:cNvPr id="103" name="フローチャート : 磁気ディスク 102"/>
            <p:cNvSpPr/>
            <p:nvPr/>
          </p:nvSpPr>
          <p:spPr>
            <a:xfrm>
              <a:off x="4594514" y="4401108"/>
              <a:ext cx="1511453" cy="900100"/>
            </a:xfrm>
            <a:prstGeom prst="flowChartMagneticDisk">
              <a:avLst/>
            </a:prstGeom>
            <a:solidFill>
              <a:srgbClr val="FFFF99"/>
            </a:solidFill>
            <a:ln>
              <a:solidFill>
                <a:srgbClr val="CC33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200" dirty="0">
                <a:solidFill>
                  <a:schemeClr val="accent6">
                    <a:lumMod val="50000"/>
                  </a:schemeClr>
                </a:solidFill>
              </a:endParaRPr>
            </a:p>
          </p:txBody>
        </p:sp>
        <p:sp>
          <p:nvSpPr>
            <p:cNvPr id="104" name="テキスト ボックス 103"/>
            <p:cNvSpPr txBox="1"/>
            <p:nvPr/>
          </p:nvSpPr>
          <p:spPr>
            <a:xfrm>
              <a:off x="4588188" y="4738005"/>
              <a:ext cx="1516762" cy="461665"/>
            </a:xfrm>
            <a:prstGeom prst="rect">
              <a:avLst/>
            </a:prstGeom>
            <a:noFill/>
          </p:spPr>
          <p:txBody>
            <a:bodyPr wrap="none" rtlCol="0">
              <a:spAutoFit/>
            </a:bodyPr>
            <a:lstStyle/>
            <a:p>
              <a:pPr algn="ctr"/>
              <a:r>
                <a:rPr lang="en-US" altLang="ja-JP" sz="1200" dirty="0">
                  <a:solidFill>
                    <a:schemeClr val="accent6">
                      <a:lumMod val="50000"/>
                    </a:schemeClr>
                  </a:solidFill>
                </a:rPr>
                <a:t>uT-Kernel</a:t>
              </a:r>
            </a:p>
            <a:p>
              <a:pPr algn="ctr"/>
              <a:r>
                <a:rPr lang="ja-JP" altLang="en-US" sz="1200" dirty="0" smtClean="0">
                  <a:solidFill>
                    <a:schemeClr val="accent6">
                      <a:lumMod val="50000"/>
                    </a:schemeClr>
                  </a:solidFill>
                </a:rPr>
                <a:t>リファレンスソースコード</a:t>
              </a:r>
              <a:endParaRPr lang="ja-JP" altLang="en-US" sz="1200" dirty="0">
                <a:solidFill>
                  <a:schemeClr val="accent6">
                    <a:lumMod val="50000"/>
                  </a:schemeClr>
                </a:solidFill>
              </a:endParaRPr>
            </a:p>
          </p:txBody>
        </p:sp>
      </p:grpSp>
      <p:sp>
        <p:nvSpPr>
          <p:cNvPr id="106" name="Freeform 84"/>
          <p:cNvSpPr>
            <a:spLocks/>
          </p:cNvSpPr>
          <p:nvPr/>
        </p:nvSpPr>
        <p:spPr bwMode="auto">
          <a:xfrm rot="20160916" flipV="1">
            <a:off x="6434474" y="3736283"/>
            <a:ext cx="2335328" cy="336770"/>
          </a:xfrm>
          <a:custGeom>
            <a:avLst/>
            <a:gdLst>
              <a:gd name="T0" fmla="*/ 0 w 590"/>
              <a:gd name="T1" fmla="*/ 2147483647 h 318"/>
              <a:gd name="T2" fmla="*/ 2147483647 w 590"/>
              <a:gd name="T3" fmla="*/ 0 h 318"/>
              <a:gd name="T4" fmla="*/ 2147483647 w 590"/>
              <a:gd name="T5" fmla="*/ 2147483647 h 318"/>
              <a:gd name="T6" fmla="*/ 0 60000 65536"/>
              <a:gd name="T7" fmla="*/ 0 60000 65536"/>
              <a:gd name="T8" fmla="*/ 0 60000 65536"/>
              <a:gd name="T9" fmla="*/ 0 w 590"/>
              <a:gd name="T10" fmla="*/ 0 h 318"/>
              <a:gd name="T11" fmla="*/ 590 w 590"/>
              <a:gd name="T12" fmla="*/ 318 h 318"/>
            </a:gdLst>
            <a:ahLst/>
            <a:cxnLst>
              <a:cxn ang="T6">
                <a:pos x="T0" y="T1"/>
              </a:cxn>
              <a:cxn ang="T7">
                <a:pos x="T2" y="T3"/>
              </a:cxn>
              <a:cxn ang="T8">
                <a:pos x="T4" y="T5"/>
              </a:cxn>
            </a:cxnLst>
            <a:rect l="T9" t="T10" r="T11" b="T12"/>
            <a:pathLst>
              <a:path w="590" h="318">
                <a:moveTo>
                  <a:pt x="0" y="318"/>
                </a:moveTo>
                <a:cubicBezTo>
                  <a:pt x="109" y="159"/>
                  <a:pt x="219" y="0"/>
                  <a:pt x="317" y="0"/>
                </a:cubicBezTo>
                <a:cubicBezTo>
                  <a:pt x="415" y="0"/>
                  <a:pt x="545" y="265"/>
                  <a:pt x="590" y="318"/>
                </a:cubicBezTo>
              </a:path>
            </a:pathLst>
          </a:custGeom>
          <a:noFill/>
          <a:ln w="28575" cap="flat" cmpd="sng">
            <a:solidFill>
              <a:srgbClr val="FF6600"/>
            </a:solidFill>
            <a:prstDash val="sysDash"/>
            <a:round/>
            <a:headEnd type="triangle" w="lg" len="lg"/>
            <a:tailEnd type="triangle" w="lg" len="lg"/>
          </a:ln>
        </p:spPr>
        <p:txBody>
          <a:bodyPr/>
          <a:lstStyle/>
          <a:p>
            <a:endParaRPr lang="ja-JP" altLang="en-US"/>
          </a:p>
        </p:txBody>
      </p:sp>
      <p:sp>
        <p:nvSpPr>
          <p:cNvPr id="107" name="テキスト ボックス 106"/>
          <p:cNvSpPr txBox="1"/>
          <p:nvPr/>
        </p:nvSpPr>
        <p:spPr>
          <a:xfrm>
            <a:off x="7574148" y="4119463"/>
            <a:ext cx="1383712" cy="461665"/>
          </a:xfrm>
          <a:prstGeom prst="rect">
            <a:avLst/>
          </a:prstGeom>
          <a:noFill/>
        </p:spPr>
        <p:txBody>
          <a:bodyPr wrap="none" rtlCol="0">
            <a:spAutoFit/>
          </a:bodyPr>
          <a:lstStyle/>
          <a:p>
            <a:r>
              <a:rPr kumimoji="1" lang="ja-JP" altLang="en-US" sz="1200" dirty="0" smtClean="0"/>
              <a:t>大規模システムへの</a:t>
            </a:r>
            <a:endParaRPr kumimoji="1" lang="en-US" altLang="ja-JP" sz="1200" dirty="0" smtClean="0"/>
          </a:p>
          <a:p>
            <a:r>
              <a:rPr lang="ja-JP" altLang="en-US" sz="1200" dirty="0"/>
              <a:t>スケーラビリティ</a:t>
            </a:r>
            <a:endParaRPr kumimoji="1" lang="ja-JP" altLang="en-US" sz="1200" dirty="0"/>
          </a:p>
        </p:txBody>
      </p:sp>
      <p:cxnSp>
        <p:nvCxnSpPr>
          <p:cNvPr id="109" name="直線矢印コネクタ 108"/>
          <p:cNvCxnSpPr>
            <a:stCxn id="100" idx="0"/>
            <a:endCxn id="68" idx="2"/>
          </p:cNvCxnSpPr>
          <p:nvPr/>
        </p:nvCxnSpPr>
        <p:spPr>
          <a:xfrm flipH="1" flipV="1">
            <a:off x="1817732" y="3861048"/>
            <a:ext cx="3701" cy="792088"/>
          </a:xfrm>
          <a:prstGeom prst="straightConnector1">
            <a:avLst/>
          </a:prstGeom>
          <a:ln w="127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11" name="直線矢印コネクタ 110"/>
          <p:cNvCxnSpPr>
            <a:endCxn id="70" idx="2"/>
          </p:cNvCxnSpPr>
          <p:nvPr/>
        </p:nvCxnSpPr>
        <p:spPr>
          <a:xfrm flipV="1">
            <a:off x="2159732" y="3861048"/>
            <a:ext cx="382835" cy="792088"/>
          </a:xfrm>
          <a:prstGeom prst="straightConnector1">
            <a:avLst/>
          </a:prstGeom>
          <a:ln w="127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13" name="直線矢印コネクタ 112"/>
          <p:cNvCxnSpPr>
            <a:endCxn id="63" idx="2"/>
          </p:cNvCxnSpPr>
          <p:nvPr/>
        </p:nvCxnSpPr>
        <p:spPr>
          <a:xfrm flipH="1" flipV="1">
            <a:off x="1097576" y="3861048"/>
            <a:ext cx="378156" cy="792088"/>
          </a:xfrm>
          <a:prstGeom prst="straightConnector1">
            <a:avLst/>
          </a:prstGeom>
          <a:ln w="12700">
            <a:solidFill>
              <a:schemeClr val="accent5"/>
            </a:solidFill>
            <a:tailEnd type="arrow"/>
          </a:ln>
        </p:spPr>
        <p:style>
          <a:lnRef idx="1">
            <a:schemeClr val="accent1"/>
          </a:lnRef>
          <a:fillRef idx="0">
            <a:schemeClr val="accent1"/>
          </a:fillRef>
          <a:effectRef idx="0">
            <a:schemeClr val="accent1"/>
          </a:effectRef>
          <a:fontRef idx="minor">
            <a:schemeClr val="tx1"/>
          </a:fontRef>
        </p:style>
      </p:cxnSp>
      <p:cxnSp>
        <p:nvCxnSpPr>
          <p:cNvPr id="115" name="直線矢印コネクタ 114"/>
          <p:cNvCxnSpPr>
            <a:stCxn id="103" idx="1"/>
            <a:endCxn id="74" idx="2"/>
          </p:cNvCxnSpPr>
          <p:nvPr/>
        </p:nvCxnSpPr>
        <p:spPr>
          <a:xfrm flipV="1">
            <a:off x="5262045" y="3861048"/>
            <a:ext cx="14857" cy="684076"/>
          </a:xfrm>
          <a:prstGeom prst="straightConnector1">
            <a:avLst/>
          </a:prstGeom>
          <a:ln w="127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17" name="直線矢印コネクタ 116"/>
          <p:cNvCxnSpPr>
            <a:endCxn id="72" idx="2"/>
          </p:cNvCxnSpPr>
          <p:nvPr/>
        </p:nvCxnSpPr>
        <p:spPr>
          <a:xfrm flipH="1" flipV="1">
            <a:off x="4453641" y="3861048"/>
            <a:ext cx="550407" cy="672114"/>
          </a:xfrm>
          <a:prstGeom prst="straightConnector1">
            <a:avLst/>
          </a:prstGeom>
          <a:ln w="127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24" name="直線矢印コネクタ 123"/>
          <p:cNvCxnSpPr>
            <a:endCxn id="99" idx="2"/>
          </p:cNvCxnSpPr>
          <p:nvPr/>
        </p:nvCxnSpPr>
        <p:spPr>
          <a:xfrm flipV="1">
            <a:off x="5508104" y="3861048"/>
            <a:ext cx="597865" cy="672114"/>
          </a:xfrm>
          <a:prstGeom prst="straightConnector1">
            <a:avLst/>
          </a:prstGeom>
          <a:ln w="127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26" name="直線矢印コネクタ 125"/>
          <p:cNvCxnSpPr>
            <a:stCxn id="101" idx="0"/>
          </p:cNvCxnSpPr>
          <p:nvPr/>
        </p:nvCxnSpPr>
        <p:spPr>
          <a:xfrm flipV="1">
            <a:off x="3627752" y="3861048"/>
            <a:ext cx="22665" cy="792088"/>
          </a:xfrm>
          <a:prstGeom prst="straightConnector1">
            <a:avLst/>
          </a:prstGeom>
          <a:ln w="127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129" name="テキスト ボックス 128"/>
          <p:cNvSpPr txBox="1"/>
          <p:nvPr/>
        </p:nvSpPr>
        <p:spPr>
          <a:xfrm>
            <a:off x="1176370" y="4026259"/>
            <a:ext cx="1282723" cy="461665"/>
          </a:xfrm>
          <a:prstGeom prst="rect">
            <a:avLst/>
          </a:prstGeom>
          <a:noFill/>
        </p:spPr>
        <p:txBody>
          <a:bodyPr wrap="none" rtlCol="0">
            <a:spAutoFit/>
          </a:bodyPr>
          <a:lstStyle/>
          <a:p>
            <a:pPr algn="ctr"/>
            <a:r>
              <a:rPr kumimoji="1" lang="ja-JP" altLang="en-US" sz="1200" dirty="0" smtClean="0"/>
              <a:t>仕様書をベースに</a:t>
            </a:r>
            <a:endParaRPr kumimoji="1" lang="en-US" altLang="ja-JP" sz="1200" dirty="0" smtClean="0"/>
          </a:p>
          <a:p>
            <a:pPr algn="ctr"/>
            <a:r>
              <a:rPr lang="ja-JP" altLang="en-US" sz="1200" dirty="0" smtClean="0"/>
              <a:t>各社で実装</a:t>
            </a:r>
            <a:endParaRPr kumimoji="1" lang="ja-JP" altLang="en-US" sz="1200" dirty="0"/>
          </a:p>
        </p:txBody>
      </p:sp>
      <p:sp>
        <p:nvSpPr>
          <p:cNvPr id="130" name="テキスト ボックス 129"/>
          <p:cNvSpPr txBox="1"/>
          <p:nvPr/>
        </p:nvSpPr>
        <p:spPr>
          <a:xfrm>
            <a:off x="3001245" y="4025846"/>
            <a:ext cx="1282723" cy="461665"/>
          </a:xfrm>
          <a:prstGeom prst="rect">
            <a:avLst/>
          </a:prstGeom>
          <a:noFill/>
        </p:spPr>
        <p:txBody>
          <a:bodyPr wrap="none" rtlCol="0">
            <a:spAutoFit/>
          </a:bodyPr>
          <a:lstStyle/>
          <a:p>
            <a:pPr algn="ctr"/>
            <a:r>
              <a:rPr kumimoji="1" lang="ja-JP" altLang="en-US" sz="1200" dirty="0" smtClean="0"/>
              <a:t>仕様書をベースに</a:t>
            </a:r>
            <a:endParaRPr kumimoji="1" lang="en-US" altLang="ja-JP" sz="1200" dirty="0" smtClean="0"/>
          </a:p>
          <a:p>
            <a:pPr algn="ctr"/>
            <a:r>
              <a:rPr lang="ja-JP" altLang="en-US" sz="1200" dirty="0" smtClean="0"/>
              <a:t>実装</a:t>
            </a:r>
            <a:endParaRPr kumimoji="1" lang="ja-JP" altLang="en-US" sz="1200" dirty="0"/>
          </a:p>
        </p:txBody>
      </p:sp>
      <p:sp>
        <p:nvSpPr>
          <p:cNvPr id="131" name="テキスト ボックス 130"/>
          <p:cNvSpPr txBox="1"/>
          <p:nvPr/>
        </p:nvSpPr>
        <p:spPr>
          <a:xfrm>
            <a:off x="4484050" y="4047455"/>
            <a:ext cx="1600118" cy="276999"/>
          </a:xfrm>
          <a:prstGeom prst="rect">
            <a:avLst/>
          </a:prstGeom>
          <a:noFill/>
        </p:spPr>
        <p:txBody>
          <a:bodyPr wrap="none" rtlCol="0">
            <a:spAutoFit/>
          </a:bodyPr>
          <a:lstStyle/>
          <a:p>
            <a:pPr algn="ctr"/>
            <a:r>
              <a:rPr kumimoji="1" lang="ja-JP" altLang="en-US" sz="1200" dirty="0" smtClean="0"/>
              <a:t>リファレンスソースを移植</a:t>
            </a:r>
            <a:endParaRPr kumimoji="1" lang="ja-JP" altLang="en-US" sz="1200" dirty="0"/>
          </a:p>
        </p:txBody>
      </p:sp>
      <p:sp>
        <p:nvSpPr>
          <p:cNvPr id="132" name="正方形/長方形 131"/>
          <p:cNvSpPr/>
          <p:nvPr/>
        </p:nvSpPr>
        <p:spPr>
          <a:xfrm>
            <a:off x="3183795" y="3429000"/>
            <a:ext cx="884149" cy="576064"/>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b="1" dirty="0">
              <a:solidFill>
                <a:schemeClr val="accent6">
                  <a:lumMod val="75000"/>
                </a:schemeClr>
              </a:solidFill>
            </a:endParaRPr>
          </a:p>
        </p:txBody>
      </p:sp>
      <p:sp>
        <p:nvSpPr>
          <p:cNvPr id="133" name="正方形/長方形 132"/>
          <p:cNvSpPr/>
          <p:nvPr/>
        </p:nvSpPr>
        <p:spPr>
          <a:xfrm>
            <a:off x="3050170" y="4005064"/>
            <a:ext cx="1172910" cy="1296144"/>
          </a:xfrm>
          <a:prstGeom prst="rect">
            <a:avLst/>
          </a:prstGeom>
          <a:solidFill>
            <a:schemeClr val="bg1">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900" b="1" dirty="0">
              <a:solidFill>
                <a:schemeClr val="accent6">
                  <a:lumMod val="75000"/>
                </a:schemeClr>
              </a:solidFill>
            </a:endParaRPr>
          </a:p>
        </p:txBody>
      </p:sp>
      <p:cxnSp>
        <p:nvCxnSpPr>
          <p:cNvPr id="134" name="直線矢印コネクタ 133"/>
          <p:cNvCxnSpPr>
            <a:stCxn id="102" idx="0"/>
            <a:endCxn id="103" idx="3"/>
          </p:cNvCxnSpPr>
          <p:nvPr/>
        </p:nvCxnSpPr>
        <p:spPr>
          <a:xfrm flipH="1" flipV="1">
            <a:off x="5262045" y="5445224"/>
            <a:ext cx="1109" cy="288032"/>
          </a:xfrm>
          <a:prstGeom prst="straightConnector1">
            <a:avLst/>
          </a:prstGeom>
          <a:ln w="127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64"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38362971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
        <p:nvSpPr>
          <p:cNvPr id="35843" name="Rectangle 3"/>
          <p:cNvSpPr>
            <a:spLocks noGrp="1" noChangeArrowheads="1"/>
          </p:cNvSpPr>
          <p:nvPr>
            <p:ph type="body" idx="4294967295"/>
          </p:nvPr>
        </p:nvSpPr>
        <p:spPr>
          <a:xfrm>
            <a:off x="0" y="1233488"/>
            <a:ext cx="9144000" cy="3481387"/>
          </a:xfrm>
        </p:spPr>
        <p:txBody>
          <a:bodyPr>
            <a:normAutofit lnSpcReduction="10000"/>
          </a:bodyPr>
          <a:lstStyle/>
          <a:p>
            <a:r>
              <a:rPr lang="ja-JP" altLang="en-US" u="sng" dirty="0" smtClean="0">
                <a:latin typeface="Arial" charset="0"/>
                <a:ea typeface="ＭＳ Ｐゴシック" charset="-128"/>
              </a:rPr>
              <a:t>オープンソース</a:t>
            </a:r>
          </a:p>
          <a:p>
            <a:pPr>
              <a:buFont typeface="ＤＦ平成ゴシック体W7"/>
              <a:buNone/>
            </a:pPr>
            <a:endParaRPr lang="ja-JP" altLang="en-US" sz="1100" dirty="0">
              <a:latin typeface="Arial" charset="0"/>
              <a:ea typeface="ＭＳ Ｐゴシック" charset="-128"/>
            </a:endParaRPr>
          </a:p>
          <a:p>
            <a:pPr lvl="1" indent="-274500">
              <a:buClr>
                <a:schemeClr val="tx1"/>
              </a:buClr>
            </a:pPr>
            <a:r>
              <a:rPr lang="en-US" altLang="ja-JP" sz="2000" dirty="0">
                <a:latin typeface="HGS創英角ｺﾞｼｯｸUB" pitchFamily="50" charset="-128"/>
                <a:ea typeface="HGS創英角ｺﾞｼｯｸUB" pitchFamily="50" charset="-128"/>
              </a:rPr>
              <a:t>TRON Forum </a:t>
            </a:r>
            <a:r>
              <a:rPr lang="ja-JP" altLang="en-US" sz="2000" dirty="0">
                <a:latin typeface="Arial" charset="0"/>
                <a:ea typeface="ＭＳ Ｐゴシック" charset="-128"/>
              </a:rPr>
              <a:t>より、カーネル仕様とソースコードが一般公開されている</a:t>
            </a:r>
          </a:p>
          <a:p>
            <a:pPr lvl="1" indent="-274500">
              <a:buClr>
                <a:schemeClr val="tx1"/>
              </a:buClr>
              <a:buNone/>
            </a:pPr>
            <a:r>
              <a:rPr lang="ja-JP" altLang="en-US" sz="2000" dirty="0">
                <a:latin typeface="Arial" charset="0"/>
                <a:ea typeface="ＭＳ Ｐゴシック" charset="-128"/>
              </a:rPr>
              <a:t>	</a:t>
            </a:r>
            <a:r>
              <a:rPr lang="ja-JP" altLang="en-US" sz="2000" i="1" dirty="0">
                <a:solidFill>
                  <a:srgbClr val="FF0000"/>
                </a:solidFill>
                <a:latin typeface="Arial" charset="0"/>
                <a:ea typeface="HGS創英角ｺﾞｼｯｸUB" pitchFamily="50" charset="-128"/>
              </a:rPr>
              <a:t>（透明性）</a:t>
            </a:r>
          </a:p>
          <a:p>
            <a:pPr lvl="1" indent="-274500">
              <a:buClr>
                <a:schemeClr val="tx1"/>
              </a:buClr>
            </a:pPr>
            <a:r>
              <a:rPr lang="en-US" altLang="ja-JP" sz="2000" dirty="0">
                <a:latin typeface="HGS創英角ｺﾞｼｯｸUB" pitchFamily="50" charset="-128"/>
                <a:ea typeface="HGS創英角ｺﾞｼｯｸUB" pitchFamily="50" charset="-128"/>
              </a:rPr>
              <a:t>TRON Forum </a:t>
            </a:r>
            <a:r>
              <a:rPr lang="ja-JP" altLang="en-US" sz="2000" dirty="0">
                <a:latin typeface="Arial" charset="0"/>
                <a:ea typeface="ＭＳ Ｐゴシック" charset="-128"/>
              </a:rPr>
              <a:t>において、カーネルソースコードの一元管理を行っている</a:t>
            </a:r>
          </a:p>
          <a:p>
            <a:pPr lvl="1" indent="-274500">
              <a:buClr>
                <a:schemeClr val="tx1"/>
              </a:buClr>
              <a:buNone/>
            </a:pPr>
            <a:r>
              <a:rPr lang="ja-JP" altLang="en-US" sz="2000" dirty="0">
                <a:latin typeface="Arial" charset="0"/>
                <a:ea typeface="ＭＳ Ｐゴシック" charset="-128"/>
              </a:rPr>
              <a:t>	</a:t>
            </a:r>
            <a:r>
              <a:rPr lang="ja-JP" altLang="en-US" sz="2000" i="1" dirty="0">
                <a:solidFill>
                  <a:srgbClr val="FF0000"/>
                </a:solidFill>
                <a:latin typeface="Arial" charset="0"/>
                <a:ea typeface="HGS創英角ｺﾞｼｯｸUB" pitchFamily="50" charset="-128"/>
              </a:rPr>
              <a:t>（一元性）</a:t>
            </a:r>
          </a:p>
          <a:p>
            <a:pPr lvl="1" indent="-274500">
              <a:buClr>
                <a:schemeClr val="tx1"/>
              </a:buClr>
              <a:buNone/>
            </a:pPr>
            <a:r>
              <a:rPr lang="ja-JP" altLang="en-US" sz="2000" dirty="0">
                <a:latin typeface="Arial" charset="0"/>
                <a:ea typeface="ＭＳ Ｐゴシック" charset="-128"/>
              </a:rPr>
              <a:t>		</a:t>
            </a:r>
            <a:r>
              <a:rPr lang="ja-JP" altLang="en-US" sz="2000" dirty="0" smtClean="0">
                <a:latin typeface="Arial" charset="0"/>
                <a:ea typeface="ＭＳ Ｐゴシック" charset="-128"/>
              </a:rPr>
              <a:t>           従来</a:t>
            </a:r>
            <a:r>
              <a:rPr lang="ja-JP" altLang="en-US" sz="2000" dirty="0">
                <a:latin typeface="Arial" charset="0"/>
                <a:ea typeface="ＭＳ Ｐゴシック" charset="-128"/>
              </a:rPr>
              <a:t>のオープンソースとは違い、第三者の著作権物が混入して</a:t>
            </a:r>
          </a:p>
          <a:p>
            <a:pPr lvl="1" indent="-274500">
              <a:buClr>
                <a:schemeClr val="tx1"/>
              </a:buClr>
              <a:buNone/>
            </a:pPr>
            <a:r>
              <a:rPr lang="ja-JP" altLang="en-US" sz="2000" dirty="0">
                <a:latin typeface="Arial" charset="0"/>
                <a:ea typeface="ＭＳ Ｐゴシック" charset="-128"/>
              </a:rPr>
              <a:t>		</a:t>
            </a:r>
            <a:r>
              <a:rPr lang="ja-JP" altLang="en-US" sz="2000" dirty="0" smtClean="0">
                <a:latin typeface="Arial" charset="0"/>
                <a:ea typeface="ＭＳ Ｐゴシック" charset="-128"/>
              </a:rPr>
              <a:t>           いない</a:t>
            </a:r>
            <a:r>
              <a:rPr lang="ja-JP" altLang="en-US" sz="2000" dirty="0">
                <a:latin typeface="Arial" charset="0"/>
                <a:ea typeface="ＭＳ Ｐゴシック" charset="-128"/>
              </a:rPr>
              <a:t>ことを </a:t>
            </a:r>
            <a:r>
              <a:rPr lang="en-US" altLang="ja-JP" sz="2000" dirty="0">
                <a:latin typeface="HGS創英角ｺﾞｼｯｸUB" pitchFamily="50" charset="-128"/>
                <a:ea typeface="HGS創英角ｺﾞｼｯｸUB" pitchFamily="50" charset="-128"/>
              </a:rPr>
              <a:t>TRON Forum </a:t>
            </a:r>
            <a:r>
              <a:rPr lang="ja-JP" altLang="en-US" sz="2000" dirty="0" err="1">
                <a:latin typeface="Arial" charset="0"/>
                <a:ea typeface="ＭＳ Ｐゴシック" charset="-128"/>
              </a:rPr>
              <a:t>が保</a:t>
            </a:r>
            <a:r>
              <a:rPr lang="ja-JP" altLang="en-US" sz="2000" dirty="0">
                <a:latin typeface="Arial" charset="0"/>
                <a:ea typeface="ＭＳ Ｐゴシック" charset="-128"/>
              </a:rPr>
              <a:t>証している。</a:t>
            </a:r>
          </a:p>
          <a:p>
            <a:pPr lvl="1" indent="-274500">
              <a:buClr>
                <a:schemeClr val="tx1"/>
              </a:buClr>
            </a:pPr>
            <a:r>
              <a:rPr lang="en-US" altLang="ja-JP" sz="2000" dirty="0">
                <a:latin typeface="HGS創英角ｺﾞｼｯｸUB" pitchFamily="50" charset="-128"/>
                <a:ea typeface="HGS創英角ｺﾞｼｯｸUB" pitchFamily="50" charset="-128"/>
              </a:rPr>
              <a:t>TRON Forum </a:t>
            </a:r>
            <a:r>
              <a:rPr lang="ja-JP" altLang="en-US" sz="2000" dirty="0">
                <a:latin typeface="Arial" charset="0"/>
                <a:ea typeface="ＭＳ Ｐゴシック" charset="-128"/>
              </a:rPr>
              <a:t>および会員企業で、</a:t>
            </a:r>
            <a:r>
              <a:rPr lang="en-US" altLang="ja-JP" sz="2000" dirty="0">
                <a:latin typeface="Arial" charset="0"/>
                <a:ea typeface="ＭＳ Ｐゴシック" charset="-128"/>
              </a:rPr>
              <a:t>μT-Kernel</a:t>
            </a:r>
            <a:r>
              <a:rPr lang="ja-JP" altLang="en-US" sz="2000" dirty="0">
                <a:latin typeface="Arial" charset="0"/>
                <a:ea typeface="ＭＳ Ｐゴシック" charset="-128"/>
              </a:rPr>
              <a:t>仕様を</a:t>
            </a:r>
            <a:r>
              <a:rPr lang="ja-JP" altLang="en-US" sz="2000" u="sng" dirty="0">
                <a:latin typeface="Arial" charset="0"/>
                <a:ea typeface="ＭＳ Ｐゴシック" charset="-128"/>
              </a:rPr>
              <a:t>改善</a:t>
            </a:r>
            <a:r>
              <a:rPr lang="ja-JP" altLang="en-US" sz="2000" dirty="0">
                <a:latin typeface="Arial" charset="0"/>
                <a:ea typeface="ＭＳ Ｐゴシック" charset="-128"/>
              </a:rPr>
              <a:t>している</a:t>
            </a:r>
          </a:p>
          <a:p>
            <a:pPr lvl="1" indent="-274500">
              <a:buClr>
                <a:schemeClr val="tx1"/>
              </a:buClr>
              <a:buNone/>
            </a:pPr>
            <a:r>
              <a:rPr lang="ja-JP" altLang="en-US" sz="2000" dirty="0">
                <a:latin typeface="Arial" charset="0"/>
                <a:ea typeface="ＭＳ Ｐゴシック" charset="-128"/>
              </a:rPr>
              <a:t>	</a:t>
            </a:r>
            <a:r>
              <a:rPr lang="ja-JP" altLang="en-US" sz="2000" i="1" dirty="0">
                <a:solidFill>
                  <a:srgbClr val="FF0000"/>
                </a:solidFill>
                <a:latin typeface="Arial" charset="0"/>
                <a:ea typeface="HGS創英角ｺﾞｼｯｸUB" pitchFamily="50" charset="-128"/>
              </a:rPr>
              <a:t>（先進性）</a:t>
            </a:r>
          </a:p>
          <a:p>
            <a:pPr lvl="1" indent="-274500"/>
            <a:endParaRPr lang="ja-JP" altLang="en-US" sz="2000" dirty="0">
              <a:latin typeface="Arial" charset="0"/>
              <a:ea typeface="ＭＳ Ｐゴシック" charset="-128"/>
            </a:endParaRPr>
          </a:p>
        </p:txBody>
      </p:sp>
      <p:sp>
        <p:nvSpPr>
          <p:cNvPr id="35844" name="AutoShape 4"/>
          <p:cNvSpPr>
            <a:spLocks noChangeArrowheads="1"/>
          </p:cNvSpPr>
          <p:nvPr/>
        </p:nvSpPr>
        <p:spPr bwMode="auto">
          <a:xfrm flipV="1">
            <a:off x="929577" y="3206855"/>
            <a:ext cx="647244" cy="798209"/>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6207 h 21600"/>
              <a:gd name="T14" fmla="*/ 18100 w 21600"/>
              <a:gd name="T15" fmla="*/ 15393 h 21600"/>
            </a:gdLst>
            <a:ahLst/>
            <a:cxnLst>
              <a:cxn ang="T8">
                <a:pos x="T0" y="T1"/>
              </a:cxn>
              <a:cxn ang="T9">
                <a:pos x="T2" y="T3"/>
              </a:cxn>
              <a:cxn ang="T10">
                <a:pos x="T4" y="T5"/>
              </a:cxn>
              <a:cxn ang="T11">
                <a:pos x="T6" y="T7"/>
              </a:cxn>
            </a:cxnLst>
            <a:rect l="T12" t="T13" r="T14" b="T15"/>
            <a:pathLst>
              <a:path w="21600" h="21600">
                <a:moveTo>
                  <a:pt x="13369" y="0"/>
                </a:moveTo>
                <a:lnTo>
                  <a:pt x="13369" y="6207"/>
                </a:lnTo>
                <a:lnTo>
                  <a:pt x="3375" y="6207"/>
                </a:lnTo>
                <a:lnTo>
                  <a:pt x="3375" y="15393"/>
                </a:lnTo>
                <a:lnTo>
                  <a:pt x="13369" y="15393"/>
                </a:lnTo>
                <a:lnTo>
                  <a:pt x="13369" y="21600"/>
                </a:lnTo>
                <a:lnTo>
                  <a:pt x="21600" y="10800"/>
                </a:lnTo>
                <a:close/>
              </a:path>
              <a:path w="21600" h="21600">
                <a:moveTo>
                  <a:pt x="1350" y="6207"/>
                </a:moveTo>
                <a:lnTo>
                  <a:pt x="1350" y="15393"/>
                </a:lnTo>
                <a:lnTo>
                  <a:pt x="2700" y="15393"/>
                </a:lnTo>
                <a:lnTo>
                  <a:pt x="2700" y="6207"/>
                </a:lnTo>
                <a:close/>
              </a:path>
              <a:path w="21600" h="21600">
                <a:moveTo>
                  <a:pt x="0" y="6207"/>
                </a:moveTo>
                <a:lnTo>
                  <a:pt x="0" y="15393"/>
                </a:lnTo>
                <a:lnTo>
                  <a:pt x="675" y="15393"/>
                </a:lnTo>
                <a:lnTo>
                  <a:pt x="675" y="6207"/>
                </a:lnTo>
                <a:close/>
              </a:path>
            </a:pathLst>
          </a:custGeom>
          <a:solidFill>
            <a:srgbClr val="FF0000">
              <a:alpha val="52156"/>
            </a:srgbClr>
          </a:solidFill>
          <a:ln w="9525">
            <a:noFill/>
            <a:miter lim="800000"/>
            <a:headEnd/>
            <a:tailEnd/>
          </a:ln>
        </p:spPr>
        <p:txBody>
          <a:bodyPr lIns="64273" tIns="32137" rIns="64273" bIns="32137" anchor="ctr">
            <a:spAutoFit/>
          </a:bodyPr>
          <a:lstStyle/>
          <a:p>
            <a:endParaRPr lang="ja-JP" altLang="en-US"/>
          </a:p>
        </p:txBody>
      </p:sp>
      <p:sp>
        <p:nvSpPr>
          <p:cNvPr id="35848" name="AutoShape 25"/>
          <p:cNvSpPr>
            <a:spLocks noChangeArrowheads="1"/>
          </p:cNvSpPr>
          <p:nvPr/>
        </p:nvSpPr>
        <p:spPr bwMode="gray">
          <a:xfrm>
            <a:off x="7624092" y="4344481"/>
            <a:ext cx="1197402" cy="856971"/>
          </a:xfrm>
          <a:prstGeom prst="wedgeRoundRectCallout">
            <a:avLst>
              <a:gd name="adj1" fmla="val -72741"/>
              <a:gd name="adj2" fmla="val -68097"/>
              <a:gd name="adj3" fmla="val 16667"/>
            </a:avLst>
          </a:prstGeom>
          <a:gradFill rotWithShape="1">
            <a:gsLst>
              <a:gs pos="0">
                <a:srgbClr val="FFEDA6"/>
              </a:gs>
              <a:gs pos="100000">
                <a:srgbClr val="FFCC00"/>
              </a:gs>
            </a:gsLst>
            <a:path path="rect">
              <a:fillToRect l="50000" t="50000" r="50000" b="50000"/>
            </a:path>
          </a:gradFill>
          <a:ln w="9525" algn="ctr">
            <a:solidFill>
              <a:srgbClr val="505050"/>
            </a:solidFill>
            <a:miter lim="800000"/>
            <a:headEnd/>
            <a:tailEnd/>
          </a:ln>
        </p:spPr>
        <p:txBody>
          <a:bodyPr lIns="64273" tIns="32137" rIns="64273" bIns="32137" anchor="ctr"/>
          <a:lstStyle/>
          <a:p>
            <a:pPr algn="ctr" fontAlgn="ctr"/>
            <a:r>
              <a:rPr lang="ja-JP" altLang="en-US" sz="1300">
                <a:solidFill>
                  <a:srgbClr val="000000"/>
                </a:solidFill>
                <a:latin typeface="ＭＳ Ｐゴシック" charset="-128"/>
                <a:ea typeface="ＭＳ Ｐゴシック" charset="-128"/>
              </a:rPr>
              <a:t>機能改善</a:t>
            </a:r>
          </a:p>
          <a:p>
            <a:pPr algn="ctr" fontAlgn="ctr"/>
            <a:r>
              <a:rPr lang="ja-JP" altLang="en-US" sz="1300">
                <a:solidFill>
                  <a:srgbClr val="000000"/>
                </a:solidFill>
                <a:latin typeface="ＭＳ Ｐゴシック" charset="-128"/>
                <a:ea typeface="ＭＳ Ｐゴシック" charset="-128"/>
              </a:rPr>
              <a:t>品質改善</a:t>
            </a:r>
          </a:p>
          <a:p>
            <a:pPr algn="ctr" fontAlgn="ctr"/>
            <a:r>
              <a:rPr lang="ja-JP" altLang="en-US" sz="1300">
                <a:solidFill>
                  <a:srgbClr val="000000"/>
                </a:solidFill>
                <a:latin typeface="ＭＳ Ｐゴシック" charset="-128"/>
                <a:ea typeface="ＭＳ Ｐゴシック" charset="-128"/>
              </a:rPr>
              <a:t>普及促進</a:t>
            </a:r>
          </a:p>
          <a:p>
            <a:pPr algn="ctr" fontAlgn="ctr"/>
            <a:r>
              <a:rPr lang="ja-JP" altLang="en-US" sz="1300">
                <a:solidFill>
                  <a:srgbClr val="000000"/>
                </a:solidFill>
                <a:latin typeface="ＭＳ Ｐゴシック" charset="-128"/>
                <a:ea typeface="ＭＳ Ｐゴシック" charset="-128"/>
              </a:rPr>
              <a:t>など</a:t>
            </a:r>
          </a:p>
        </p:txBody>
      </p:sp>
      <p:sp>
        <p:nvSpPr>
          <p:cNvPr id="22541" name="Rectangle 2"/>
          <p:cNvSpPr>
            <a:spLocks noChangeArrowheads="1"/>
          </p:cNvSpPr>
          <p:nvPr/>
        </p:nvSpPr>
        <p:spPr bwMode="auto">
          <a:xfrm>
            <a:off x="0" y="0"/>
            <a:ext cx="9144000" cy="1056708"/>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μITRON </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と</a:t>
            </a:r>
            <a:r>
              <a:rPr lang="en-US" altLang="ja-JP"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μT-Kernel </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の差異 </a:t>
            </a: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(2)</a:t>
            </a:r>
          </a:p>
        </p:txBody>
      </p:sp>
      <p:sp>
        <p:nvSpPr>
          <p:cNvPr id="47110" name="Text Box 11"/>
          <p:cNvSpPr txBox="1">
            <a:spLocks noChangeArrowheads="1"/>
          </p:cNvSpPr>
          <p:nvPr/>
        </p:nvSpPr>
        <p:spPr bwMode="gray">
          <a:xfrm>
            <a:off x="3377946" y="4339532"/>
            <a:ext cx="1569010" cy="341901"/>
          </a:xfrm>
          <a:prstGeom prst="rect">
            <a:avLst/>
          </a:prstGeom>
          <a:noFill/>
          <a:ln w="9525" algn="ctr">
            <a:noFill/>
            <a:miter lim="800000"/>
            <a:headEnd/>
            <a:tailEnd/>
          </a:ln>
        </p:spPr>
        <p:txBody>
          <a:bodyPr lIns="64273" tIns="32137" rIns="64273" bIns="32137">
            <a:spAutoFit/>
          </a:bodyPr>
          <a:lstStyle/>
          <a:p>
            <a:pPr fontAlgn="ctr">
              <a:spcBef>
                <a:spcPct val="50000"/>
              </a:spcBef>
            </a:pPr>
            <a:r>
              <a:rPr lang="en-US" altLang="ja-JP" b="1" dirty="0" smtClean="0">
                <a:solidFill>
                  <a:srgbClr val="000000"/>
                </a:solidFill>
                <a:latin typeface="Impact" pitchFamily="34" charset="0"/>
                <a:ea typeface="ＭＳ Ｐゴシック" charset="-128"/>
              </a:rPr>
              <a:t>TRON</a:t>
            </a:r>
            <a:r>
              <a:rPr lang="ja-JP" altLang="en-US" b="1" dirty="0">
                <a:solidFill>
                  <a:srgbClr val="000000"/>
                </a:solidFill>
                <a:latin typeface="Impact" panose="020B0806030902050204" pitchFamily="34" charset="0"/>
                <a:ea typeface="ＭＳ Ｐゴシック" charset="-128"/>
              </a:rPr>
              <a:t> </a:t>
            </a:r>
            <a:r>
              <a:rPr lang="en-US" altLang="ja-JP" b="1" dirty="0" smtClean="0">
                <a:solidFill>
                  <a:srgbClr val="000000"/>
                </a:solidFill>
                <a:latin typeface="Impact" pitchFamily="34" charset="0"/>
                <a:ea typeface="ＭＳ Ｐゴシック" charset="-128"/>
              </a:rPr>
              <a:t>Forum</a:t>
            </a:r>
          </a:p>
        </p:txBody>
      </p:sp>
      <p:sp>
        <p:nvSpPr>
          <p:cNvPr id="47111" name="Line 12"/>
          <p:cNvSpPr>
            <a:spLocks noChangeShapeType="1"/>
          </p:cNvSpPr>
          <p:nvPr/>
        </p:nvSpPr>
        <p:spPr bwMode="gray">
          <a:xfrm flipV="1">
            <a:off x="4946956" y="4549797"/>
            <a:ext cx="374955" cy="1116"/>
          </a:xfrm>
          <a:prstGeom prst="line">
            <a:avLst/>
          </a:prstGeom>
          <a:noFill/>
          <a:ln w="38100">
            <a:solidFill>
              <a:srgbClr val="505050"/>
            </a:solidFill>
            <a:round/>
            <a:headEnd/>
            <a:tailEnd/>
          </a:ln>
        </p:spPr>
        <p:txBody>
          <a:bodyPr wrap="none" lIns="64273" tIns="32137" rIns="64273" bIns="32137" anchor="ctr"/>
          <a:lstStyle/>
          <a:p>
            <a:endParaRPr lang="ja-JP" altLang="en-US"/>
          </a:p>
        </p:txBody>
      </p:sp>
      <p:sp>
        <p:nvSpPr>
          <p:cNvPr id="47112" name="Rectangle 13"/>
          <p:cNvSpPr>
            <a:spLocks noChangeArrowheads="1"/>
          </p:cNvSpPr>
          <p:nvPr/>
        </p:nvSpPr>
        <p:spPr bwMode="gray">
          <a:xfrm>
            <a:off x="5321911" y="4398042"/>
            <a:ext cx="1088040" cy="253298"/>
          </a:xfrm>
          <a:prstGeom prst="rect">
            <a:avLst/>
          </a:prstGeom>
          <a:solidFill>
            <a:srgbClr val="99CCFF"/>
          </a:solidFill>
          <a:ln w="38100" algn="ctr">
            <a:solidFill>
              <a:srgbClr val="0000FF"/>
            </a:solidFill>
            <a:miter lim="800000"/>
            <a:headEnd/>
            <a:tailEnd/>
          </a:ln>
        </p:spPr>
        <p:txBody>
          <a:bodyPr wrap="none" lIns="64273" tIns="32137" rIns="64273" bIns="32137" anchor="ctr"/>
          <a:lstStyle/>
          <a:p>
            <a:pPr algn="ctr" fontAlgn="ctr"/>
            <a:r>
              <a:rPr lang="ja-JP" altLang="en-US" sz="1300">
                <a:solidFill>
                  <a:srgbClr val="000000"/>
                </a:solidFill>
                <a:latin typeface="HGS創英角ｺﾞｼｯｸUB" pitchFamily="50" charset="-128"/>
                <a:ea typeface="HGS創英角ｺﾞｼｯｸUB" pitchFamily="50" charset="-128"/>
              </a:rPr>
              <a:t>幹事会員</a:t>
            </a:r>
          </a:p>
        </p:txBody>
      </p:sp>
      <p:sp>
        <p:nvSpPr>
          <p:cNvPr id="47113" name="Rectangle 14"/>
          <p:cNvSpPr>
            <a:spLocks noChangeArrowheads="1"/>
          </p:cNvSpPr>
          <p:nvPr/>
        </p:nvSpPr>
        <p:spPr bwMode="gray">
          <a:xfrm>
            <a:off x="5321911" y="4702669"/>
            <a:ext cx="1088040" cy="253297"/>
          </a:xfrm>
          <a:prstGeom prst="rect">
            <a:avLst/>
          </a:prstGeom>
          <a:gradFill rotWithShape="1">
            <a:gsLst>
              <a:gs pos="0">
                <a:srgbClr val="FFFFFF"/>
              </a:gs>
              <a:gs pos="100000">
                <a:srgbClr val="C8C8C8"/>
              </a:gs>
            </a:gsLst>
            <a:lin ang="5400000" scaled="1"/>
          </a:gradFill>
          <a:ln w="9525" algn="ctr">
            <a:solidFill>
              <a:srgbClr val="505050"/>
            </a:solidFill>
            <a:miter lim="800000"/>
            <a:headEnd/>
            <a:tailEnd/>
          </a:ln>
        </p:spPr>
        <p:txBody>
          <a:bodyPr wrap="none" lIns="64273" tIns="32137" rIns="64273" bIns="32137" anchor="ctr"/>
          <a:lstStyle/>
          <a:p>
            <a:pPr algn="ctr" fontAlgn="ctr"/>
            <a:r>
              <a:rPr lang="en-US" altLang="ja-JP" sz="1300">
                <a:solidFill>
                  <a:srgbClr val="000000"/>
                </a:solidFill>
                <a:latin typeface="HGS創英角ｺﾞｼｯｸUB" pitchFamily="50" charset="-128"/>
                <a:ea typeface="HGS創英角ｺﾞｼｯｸUB" pitchFamily="50" charset="-128"/>
              </a:rPr>
              <a:t>A</a:t>
            </a:r>
            <a:r>
              <a:rPr lang="ja-JP" altLang="en-US" sz="1300">
                <a:solidFill>
                  <a:srgbClr val="000000"/>
                </a:solidFill>
                <a:latin typeface="HGS創英角ｺﾞｼｯｸUB" pitchFamily="50" charset="-128"/>
                <a:ea typeface="HGS創英角ｺﾞｼｯｸUB" pitchFamily="50" charset="-128"/>
              </a:rPr>
              <a:t>会員</a:t>
            </a:r>
          </a:p>
        </p:txBody>
      </p:sp>
      <p:sp>
        <p:nvSpPr>
          <p:cNvPr id="47114" name="Rectangle 15"/>
          <p:cNvSpPr>
            <a:spLocks noChangeArrowheads="1"/>
          </p:cNvSpPr>
          <p:nvPr/>
        </p:nvSpPr>
        <p:spPr bwMode="gray">
          <a:xfrm>
            <a:off x="5321911" y="5006179"/>
            <a:ext cx="1088040" cy="253297"/>
          </a:xfrm>
          <a:prstGeom prst="rect">
            <a:avLst/>
          </a:prstGeom>
          <a:gradFill rotWithShape="1">
            <a:gsLst>
              <a:gs pos="0">
                <a:srgbClr val="FFFFFF"/>
              </a:gs>
              <a:gs pos="100000">
                <a:srgbClr val="C8C8C8"/>
              </a:gs>
            </a:gsLst>
            <a:lin ang="5400000" scaled="1"/>
          </a:gradFill>
          <a:ln w="9525" algn="ctr">
            <a:solidFill>
              <a:srgbClr val="505050"/>
            </a:solidFill>
            <a:miter lim="800000"/>
            <a:headEnd/>
            <a:tailEnd/>
          </a:ln>
        </p:spPr>
        <p:txBody>
          <a:bodyPr wrap="none" lIns="64273" tIns="32137" rIns="64273" bIns="32137" anchor="ctr"/>
          <a:lstStyle/>
          <a:p>
            <a:pPr algn="ctr" fontAlgn="ctr"/>
            <a:r>
              <a:rPr lang="en-US" altLang="ja-JP" sz="1300" dirty="0" err="1">
                <a:solidFill>
                  <a:srgbClr val="000000"/>
                </a:solidFill>
                <a:latin typeface="HGS創英角ｺﾞｼｯｸUB" pitchFamily="50" charset="-128"/>
                <a:ea typeface="HGS創英角ｺﾞｼｯｸUB" pitchFamily="50" charset="-128"/>
              </a:rPr>
              <a:t>i</a:t>
            </a:r>
            <a:r>
              <a:rPr lang="ja-JP" altLang="en-US" sz="1300" dirty="0">
                <a:solidFill>
                  <a:srgbClr val="000000"/>
                </a:solidFill>
                <a:latin typeface="HGS創英角ｺﾞｼｯｸUB" pitchFamily="50" charset="-128"/>
                <a:ea typeface="HGS創英角ｺﾞｼｯｸUB" pitchFamily="50" charset="-128"/>
              </a:rPr>
              <a:t>会員</a:t>
            </a:r>
          </a:p>
        </p:txBody>
      </p:sp>
      <p:sp>
        <p:nvSpPr>
          <p:cNvPr id="47115" name="Rectangle 16"/>
          <p:cNvSpPr>
            <a:spLocks noChangeArrowheads="1"/>
          </p:cNvSpPr>
          <p:nvPr/>
        </p:nvSpPr>
        <p:spPr bwMode="gray">
          <a:xfrm>
            <a:off x="5321911" y="5309690"/>
            <a:ext cx="1088040" cy="253297"/>
          </a:xfrm>
          <a:prstGeom prst="rect">
            <a:avLst/>
          </a:prstGeom>
          <a:gradFill rotWithShape="1">
            <a:gsLst>
              <a:gs pos="0">
                <a:srgbClr val="FFFFFF"/>
              </a:gs>
              <a:gs pos="100000">
                <a:srgbClr val="C8C8C8"/>
              </a:gs>
            </a:gsLst>
            <a:lin ang="5400000" scaled="1"/>
          </a:gradFill>
          <a:ln w="9525" algn="ctr">
            <a:solidFill>
              <a:srgbClr val="505050"/>
            </a:solidFill>
            <a:miter lim="800000"/>
            <a:headEnd/>
            <a:tailEnd/>
          </a:ln>
        </p:spPr>
        <p:txBody>
          <a:bodyPr wrap="none" lIns="64273" tIns="32137" rIns="64273" bIns="32137" anchor="ctr"/>
          <a:lstStyle/>
          <a:p>
            <a:pPr algn="ctr" fontAlgn="ctr"/>
            <a:r>
              <a:rPr lang="en-US" altLang="ja-JP" sz="1300" dirty="0">
                <a:solidFill>
                  <a:srgbClr val="000000"/>
                </a:solidFill>
                <a:latin typeface="HGS創英角ｺﾞｼｯｸUB" pitchFamily="50" charset="-128"/>
                <a:ea typeface="HGS創英角ｺﾞｼｯｸUB" pitchFamily="50" charset="-128"/>
              </a:rPr>
              <a:t>B</a:t>
            </a:r>
            <a:r>
              <a:rPr lang="ja-JP" altLang="en-US" sz="1300" dirty="0">
                <a:solidFill>
                  <a:srgbClr val="000000"/>
                </a:solidFill>
                <a:latin typeface="HGS創英角ｺﾞｼｯｸUB" pitchFamily="50" charset="-128"/>
                <a:ea typeface="HGS創英角ｺﾞｼｯｸUB" pitchFamily="50" charset="-128"/>
              </a:rPr>
              <a:t>会員</a:t>
            </a:r>
          </a:p>
        </p:txBody>
      </p:sp>
      <p:sp>
        <p:nvSpPr>
          <p:cNvPr id="47116" name="Rectangle 17"/>
          <p:cNvSpPr>
            <a:spLocks noChangeArrowheads="1"/>
          </p:cNvSpPr>
          <p:nvPr/>
        </p:nvSpPr>
        <p:spPr bwMode="gray">
          <a:xfrm>
            <a:off x="5321911" y="5613200"/>
            <a:ext cx="1088040" cy="253297"/>
          </a:xfrm>
          <a:prstGeom prst="rect">
            <a:avLst/>
          </a:prstGeom>
          <a:gradFill rotWithShape="1">
            <a:gsLst>
              <a:gs pos="0">
                <a:srgbClr val="FFFFFF"/>
              </a:gs>
              <a:gs pos="100000">
                <a:srgbClr val="C8C8C8"/>
              </a:gs>
            </a:gsLst>
            <a:lin ang="5400000" scaled="1"/>
          </a:gradFill>
          <a:ln w="9525" algn="ctr">
            <a:solidFill>
              <a:srgbClr val="505050"/>
            </a:solidFill>
            <a:miter lim="800000"/>
            <a:headEnd/>
            <a:tailEnd/>
          </a:ln>
        </p:spPr>
        <p:txBody>
          <a:bodyPr wrap="none" lIns="64273" tIns="32137" rIns="64273" bIns="32137" anchor="ctr"/>
          <a:lstStyle/>
          <a:p>
            <a:pPr algn="ctr" fontAlgn="ctr"/>
            <a:r>
              <a:rPr lang="en-US" altLang="ja-JP" sz="1300" dirty="0">
                <a:solidFill>
                  <a:srgbClr val="000000"/>
                </a:solidFill>
                <a:latin typeface="HGS創英角ｺﾞｼｯｸUB" pitchFamily="50" charset="-128"/>
                <a:ea typeface="HGS創英角ｺﾞｼｯｸUB" pitchFamily="50" charset="-128"/>
              </a:rPr>
              <a:t>e</a:t>
            </a:r>
            <a:r>
              <a:rPr lang="ja-JP" altLang="en-US" sz="1300" dirty="0">
                <a:solidFill>
                  <a:srgbClr val="000000"/>
                </a:solidFill>
                <a:latin typeface="HGS創英角ｺﾞｼｯｸUB" pitchFamily="50" charset="-128"/>
                <a:ea typeface="HGS創英角ｺﾞｼｯｸUB" pitchFamily="50" charset="-128"/>
              </a:rPr>
              <a:t>会員</a:t>
            </a:r>
          </a:p>
        </p:txBody>
      </p:sp>
      <p:sp>
        <p:nvSpPr>
          <p:cNvPr id="47117" name="AutoShape 18"/>
          <p:cNvSpPr>
            <a:spLocks/>
          </p:cNvSpPr>
          <p:nvPr/>
        </p:nvSpPr>
        <p:spPr bwMode="gray">
          <a:xfrm>
            <a:off x="6536053" y="4399158"/>
            <a:ext cx="32138" cy="2067791"/>
          </a:xfrm>
          <a:prstGeom prst="rightBrace">
            <a:avLst>
              <a:gd name="adj1" fmla="val 252039"/>
              <a:gd name="adj2" fmla="val 50000"/>
            </a:avLst>
          </a:prstGeom>
          <a:noFill/>
          <a:ln w="9525">
            <a:solidFill>
              <a:srgbClr val="505050"/>
            </a:solidFill>
            <a:round/>
            <a:headEnd/>
            <a:tailEnd/>
          </a:ln>
        </p:spPr>
        <p:txBody>
          <a:bodyPr wrap="none" lIns="64273" tIns="32137" rIns="64273" bIns="32137" anchor="ctr"/>
          <a:lstStyle/>
          <a:p>
            <a:endParaRPr lang="ja-JP" altLang="en-US" sz="6700">
              <a:latin typeface="Times" pitchFamily="18" charset="0"/>
            </a:endParaRPr>
          </a:p>
        </p:txBody>
      </p:sp>
      <p:sp>
        <p:nvSpPr>
          <p:cNvPr id="47119" name="Line 20"/>
          <p:cNvSpPr>
            <a:spLocks noChangeShapeType="1"/>
          </p:cNvSpPr>
          <p:nvPr/>
        </p:nvSpPr>
        <p:spPr bwMode="gray">
          <a:xfrm>
            <a:off x="5068593" y="4550914"/>
            <a:ext cx="3599" cy="1815610"/>
          </a:xfrm>
          <a:prstGeom prst="line">
            <a:avLst/>
          </a:prstGeom>
          <a:noFill/>
          <a:ln w="38100">
            <a:solidFill>
              <a:srgbClr val="505050"/>
            </a:solidFill>
            <a:round/>
            <a:headEnd/>
            <a:tailEnd/>
          </a:ln>
        </p:spPr>
        <p:txBody>
          <a:bodyPr wrap="none" lIns="64273" tIns="32137" rIns="64273" bIns="32137" anchor="ctr"/>
          <a:lstStyle/>
          <a:p>
            <a:endParaRPr lang="ja-JP" altLang="en-US"/>
          </a:p>
        </p:txBody>
      </p:sp>
      <p:sp>
        <p:nvSpPr>
          <p:cNvPr id="47120" name="Line 21"/>
          <p:cNvSpPr>
            <a:spLocks noChangeShapeType="1"/>
          </p:cNvSpPr>
          <p:nvPr/>
        </p:nvSpPr>
        <p:spPr bwMode="gray">
          <a:xfrm>
            <a:off x="5068593" y="4854424"/>
            <a:ext cx="253318" cy="0"/>
          </a:xfrm>
          <a:prstGeom prst="line">
            <a:avLst/>
          </a:prstGeom>
          <a:noFill/>
          <a:ln w="38100">
            <a:solidFill>
              <a:srgbClr val="505050"/>
            </a:solidFill>
            <a:round/>
            <a:headEnd/>
            <a:tailEnd/>
          </a:ln>
        </p:spPr>
        <p:txBody>
          <a:bodyPr wrap="none" lIns="64273" tIns="32137" rIns="64273" bIns="32137" anchor="ctr"/>
          <a:lstStyle/>
          <a:p>
            <a:endParaRPr lang="ja-JP" altLang="en-US"/>
          </a:p>
        </p:txBody>
      </p:sp>
      <p:sp>
        <p:nvSpPr>
          <p:cNvPr id="47121" name="Line 22"/>
          <p:cNvSpPr>
            <a:spLocks noChangeShapeType="1"/>
          </p:cNvSpPr>
          <p:nvPr/>
        </p:nvSpPr>
        <p:spPr bwMode="gray">
          <a:xfrm>
            <a:off x="5068593" y="5157935"/>
            <a:ext cx="253318" cy="0"/>
          </a:xfrm>
          <a:prstGeom prst="line">
            <a:avLst/>
          </a:prstGeom>
          <a:noFill/>
          <a:ln w="38100">
            <a:solidFill>
              <a:srgbClr val="505050"/>
            </a:solidFill>
            <a:round/>
            <a:headEnd/>
            <a:tailEnd/>
          </a:ln>
        </p:spPr>
        <p:txBody>
          <a:bodyPr wrap="none" lIns="64273" tIns="32137" rIns="64273" bIns="32137" anchor="ctr"/>
          <a:lstStyle/>
          <a:p>
            <a:endParaRPr lang="ja-JP" altLang="en-US"/>
          </a:p>
        </p:txBody>
      </p:sp>
      <p:sp>
        <p:nvSpPr>
          <p:cNvPr id="47122" name="Line 23"/>
          <p:cNvSpPr>
            <a:spLocks noChangeShapeType="1"/>
          </p:cNvSpPr>
          <p:nvPr/>
        </p:nvSpPr>
        <p:spPr bwMode="gray">
          <a:xfrm>
            <a:off x="5068593" y="5462561"/>
            <a:ext cx="253318" cy="0"/>
          </a:xfrm>
          <a:prstGeom prst="line">
            <a:avLst/>
          </a:prstGeom>
          <a:noFill/>
          <a:ln w="38100">
            <a:solidFill>
              <a:srgbClr val="505050"/>
            </a:solidFill>
            <a:round/>
            <a:headEnd/>
            <a:tailEnd/>
          </a:ln>
        </p:spPr>
        <p:txBody>
          <a:bodyPr wrap="none" lIns="64273" tIns="32137" rIns="64273" bIns="32137" anchor="ctr"/>
          <a:lstStyle/>
          <a:p>
            <a:endParaRPr lang="ja-JP" altLang="en-US"/>
          </a:p>
        </p:txBody>
      </p:sp>
      <p:sp>
        <p:nvSpPr>
          <p:cNvPr id="47123" name="Line 24"/>
          <p:cNvSpPr>
            <a:spLocks noChangeShapeType="1"/>
          </p:cNvSpPr>
          <p:nvPr/>
        </p:nvSpPr>
        <p:spPr bwMode="gray">
          <a:xfrm>
            <a:off x="5068593" y="5766071"/>
            <a:ext cx="253318" cy="0"/>
          </a:xfrm>
          <a:prstGeom prst="line">
            <a:avLst/>
          </a:prstGeom>
          <a:noFill/>
          <a:ln w="38100">
            <a:solidFill>
              <a:srgbClr val="505050"/>
            </a:solidFill>
            <a:round/>
            <a:headEnd/>
            <a:tailEnd/>
          </a:ln>
        </p:spPr>
        <p:txBody>
          <a:bodyPr wrap="none" lIns="64273" tIns="32137" rIns="64273" bIns="32137" anchor="ctr"/>
          <a:lstStyle/>
          <a:p>
            <a:endParaRPr lang="ja-JP" altLang="en-US"/>
          </a:p>
        </p:txBody>
      </p:sp>
      <p:sp>
        <p:nvSpPr>
          <p:cNvPr id="47124" name="AutoShape 25"/>
          <p:cNvSpPr>
            <a:spLocks noChangeArrowheads="1"/>
          </p:cNvSpPr>
          <p:nvPr/>
        </p:nvSpPr>
        <p:spPr bwMode="gray">
          <a:xfrm>
            <a:off x="3539756" y="4917541"/>
            <a:ext cx="1139374" cy="253297"/>
          </a:xfrm>
          <a:prstGeom prst="roundRect">
            <a:avLst>
              <a:gd name="adj" fmla="val 16667"/>
            </a:avLst>
          </a:prstGeom>
          <a:solidFill>
            <a:srgbClr val="FFCC00"/>
          </a:solidFill>
          <a:ln w="38100" algn="ctr">
            <a:solidFill>
              <a:srgbClr val="FF6600"/>
            </a:solidFill>
            <a:round/>
            <a:headEnd/>
            <a:tailEnd/>
          </a:ln>
        </p:spPr>
        <p:txBody>
          <a:bodyPr wrap="none" lIns="64273" tIns="32137" rIns="64273" bIns="32137" anchor="ctr"/>
          <a:lstStyle/>
          <a:p>
            <a:pPr algn="ctr" fontAlgn="ctr"/>
            <a:r>
              <a:rPr lang="ja-JP" altLang="en-US" sz="1300">
                <a:solidFill>
                  <a:srgbClr val="000000"/>
                </a:solidFill>
                <a:latin typeface="HGS創英角ｺﾞｼｯｸUB" pitchFamily="50" charset="-128"/>
                <a:ea typeface="HGS創英角ｺﾞｼｯｸUB" pitchFamily="50" charset="-128"/>
              </a:rPr>
              <a:t>各種</a:t>
            </a:r>
            <a:r>
              <a:rPr lang="en-US" altLang="ja-JP" sz="1300">
                <a:solidFill>
                  <a:srgbClr val="000000"/>
                </a:solidFill>
                <a:latin typeface="HGS創英角ｺﾞｼｯｸUB" pitchFamily="50" charset="-128"/>
                <a:ea typeface="HGS創英角ｺﾞｼｯｸUB" pitchFamily="50" charset="-128"/>
              </a:rPr>
              <a:t>WG</a:t>
            </a:r>
          </a:p>
        </p:txBody>
      </p:sp>
      <p:sp>
        <p:nvSpPr>
          <p:cNvPr id="47125" name="Line 26"/>
          <p:cNvSpPr>
            <a:spLocks noChangeShapeType="1"/>
          </p:cNvSpPr>
          <p:nvPr/>
        </p:nvSpPr>
        <p:spPr bwMode="gray">
          <a:xfrm>
            <a:off x="4096610" y="4714457"/>
            <a:ext cx="0" cy="203084"/>
          </a:xfrm>
          <a:prstGeom prst="line">
            <a:avLst/>
          </a:prstGeom>
          <a:noFill/>
          <a:ln w="38100">
            <a:solidFill>
              <a:srgbClr val="505050"/>
            </a:solidFill>
            <a:round/>
            <a:headEnd/>
            <a:tailEnd/>
          </a:ln>
        </p:spPr>
        <p:txBody>
          <a:bodyPr wrap="none" lIns="64273" tIns="32137" rIns="64273" bIns="32137" anchor="ctr"/>
          <a:lstStyle/>
          <a:p>
            <a:endParaRPr lang="ja-JP" altLang="en-US"/>
          </a:p>
        </p:txBody>
      </p:sp>
      <p:sp>
        <p:nvSpPr>
          <p:cNvPr id="47126" name="AutoShape 27"/>
          <p:cNvSpPr>
            <a:spLocks noChangeArrowheads="1"/>
          </p:cNvSpPr>
          <p:nvPr/>
        </p:nvSpPr>
        <p:spPr bwMode="auto">
          <a:xfrm rot="7715124" flipV="1">
            <a:off x="1691463" y="4711663"/>
            <a:ext cx="649423" cy="804822"/>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6249 h 21600"/>
              <a:gd name="T14" fmla="*/ 18132 w 21600"/>
              <a:gd name="T15" fmla="*/ 15351 h 21600"/>
            </a:gdLst>
            <a:ahLst/>
            <a:cxnLst>
              <a:cxn ang="T8">
                <a:pos x="T0" y="T1"/>
              </a:cxn>
              <a:cxn ang="T9">
                <a:pos x="T2" y="T3"/>
              </a:cxn>
              <a:cxn ang="T10">
                <a:pos x="T4" y="T5"/>
              </a:cxn>
              <a:cxn ang="T11">
                <a:pos x="T6" y="T7"/>
              </a:cxn>
            </a:cxnLst>
            <a:rect l="T12" t="T13" r="T14" b="T15"/>
            <a:pathLst>
              <a:path w="21600" h="21600">
                <a:moveTo>
                  <a:pt x="13371" y="0"/>
                </a:moveTo>
                <a:lnTo>
                  <a:pt x="13371" y="6249"/>
                </a:lnTo>
                <a:lnTo>
                  <a:pt x="3375" y="6249"/>
                </a:lnTo>
                <a:lnTo>
                  <a:pt x="3375" y="15351"/>
                </a:lnTo>
                <a:lnTo>
                  <a:pt x="13371" y="15351"/>
                </a:lnTo>
                <a:lnTo>
                  <a:pt x="13371" y="21600"/>
                </a:lnTo>
                <a:lnTo>
                  <a:pt x="21600" y="10800"/>
                </a:lnTo>
                <a:close/>
              </a:path>
              <a:path w="21600" h="21600">
                <a:moveTo>
                  <a:pt x="1350" y="6249"/>
                </a:moveTo>
                <a:lnTo>
                  <a:pt x="1350" y="15351"/>
                </a:lnTo>
                <a:lnTo>
                  <a:pt x="2700" y="15351"/>
                </a:lnTo>
                <a:lnTo>
                  <a:pt x="2700" y="6249"/>
                </a:lnTo>
                <a:close/>
              </a:path>
              <a:path w="21600" h="21600">
                <a:moveTo>
                  <a:pt x="0" y="6249"/>
                </a:moveTo>
                <a:lnTo>
                  <a:pt x="0" y="15351"/>
                </a:lnTo>
                <a:lnTo>
                  <a:pt x="675" y="15351"/>
                </a:lnTo>
                <a:lnTo>
                  <a:pt x="675" y="6249"/>
                </a:lnTo>
                <a:close/>
              </a:path>
            </a:pathLst>
          </a:custGeom>
          <a:solidFill>
            <a:srgbClr val="FF7C80"/>
          </a:solidFill>
          <a:ln w="9525">
            <a:noFill/>
            <a:miter lim="800000"/>
            <a:headEnd/>
            <a:tailEnd/>
          </a:ln>
        </p:spPr>
        <p:txBody>
          <a:bodyPr lIns="64273" tIns="32137" rIns="64273" bIns="32137" anchor="ctr">
            <a:spAutoFit/>
          </a:bodyPr>
          <a:lstStyle/>
          <a:p>
            <a:endParaRPr lang="ja-JP" altLang="en-US"/>
          </a:p>
        </p:txBody>
      </p:sp>
      <p:sp>
        <p:nvSpPr>
          <p:cNvPr id="47127" name="Oval 28"/>
          <p:cNvSpPr>
            <a:spLocks noChangeArrowheads="1"/>
          </p:cNvSpPr>
          <p:nvPr/>
        </p:nvSpPr>
        <p:spPr bwMode="gray">
          <a:xfrm>
            <a:off x="501057" y="5401189"/>
            <a:ext cx="1822327" cy="607021"/>
          </a:xfrm>
          <a:prstGeom prst="ellipse">
            <a:avLst/>
          </a:prstGeom>
          <a:solidFill>
            <a:srgbClr val="FFCC00"/>
          </a:solidFill>
          <a:ln w="9525" algn="ctr">
            <a:noFill/>
            <a:round/>
            <a:headEnd/>
            <a:tailEnd/>
          </a:ln>
        </p:spPr>
        <p:txBody>
          <a:bodyPr wrap="none" lIns="64273" tIns="32137" rIns="64273" bIns="32137" anchor="ctr"/>
          <a:lstStyle/>
          <a:p>
            <a:pPr algn="ctr" fontAlgn="ctr"/>
            <a:r>
              <a:rPr lang="ja-JP" altLang="en-US" sz="1300" u="sng">
                <a:latin typeface="HGS創英角ｺﾞｼｯｸUB" pitchFamily="50" charset="-128"/>
                <a:ea typeface="HGS創英角ｺﾞｼｯｸUB" pitchFamily="50" charset="-128"/>
              </a:rPr>
              <a:t>カーネル仕様、ソースコードの</a:t>
            </a:r>
          </a:p>
          <a:p>
            <a:pPr algn="ctr" fontAlgn="ctr"/>
            <a:r>
              <a:rPr lang="ja-JP" altLang="en-US" sz="1300" u="sng">
                <a:latin typeface="HGS創英角ｺﾞｼｯｸUB" pitchFamily="50" charset="-128"/>
                <a:ea typeface="HGS創英角ｺﾞｼｯｸUB" pitchFamily="50" charset="-128"/>
              </a:rPr>
              <a:t>メンテナンス、公開</a:t>
            </a:r>
          </a:p>
        </p:txBody>
      </p:sp>
      <p:sp>
        <p:nvSpPr>
          <p:cNvPr id="27" name="Rectangle 16"/>
          <p:cNvSpPr>
            <a:spLocks noChangeArrowheads="1"/>
          </p:cNvSpPr>
          <p:nvPr/>
        </p:nvSpPr>
        <p:spPr bwMode="gray">
          <a:xfrm>
            <a:off x="5325510" y="5910142"/>
            <a:ext cx="1088040" cy="253297"/>
          </a:xfrm>
          <a:prstGeom prst="rect">
            <a:avLst/>
          </a:prstGeom>
          <a:gradFill rotWithShape="1">
            <a:gsLst>
              <a:gs pos="0">
                <a:srgbClr val="FFFFFF"/>
              </a:gs>
              <a:gs pos="100000">
                <a:srgbClr val="C8C8C8"/>
              </a:gs>
            </a:gsLst>
            <a:lin ang="5400000" scaled="1"/>
          </a:gradFill>
          <a:ln w="9525" algn="ctr">
            <a:solidFill>
              <a:srgbClr val="505050"/>
            </a:solidFill>
            <a:miter lim="800000"/>
            <a:headEnd/>
            <a:tailEnd/>
          </a:ln>
        </p:spPr>
        <p:txBody>
          <a:bodyPr wrap="none" lIns="64273" tIns="32137" rIns="64273" bIns="32137" anchor="ctr"/>
          <a:lstStyle/>
          <a:p>
            <a:pPr algn="ctr" fontAlgn="ctr"/>
            <a:r>
              <a:rPr lang="ja-JP" altLang="en-US" sz="1300" dirty="0">
                <a:solidFill>
                  <a:srgbClr val="000000"/>
                </a:solidFill>
                <a:latin typeface="HGS創英角ｺﾞｼｯｸUB" pitchFamily="50" charset="-128"/>
                <a:ea typeface="HGS創英角ｺﾞｼｯｸUB" pitchFamily="50" charset="-128"/>
              </a:rPr>
              <a:t>学術会員</a:t>
            </a:r>
          </a:p>
        </p:txBody>
      </p:sp>
      <p:sp>
        <p:nvSpPr>
          <p:cNvPr id="28" name="Rectangle 17"/>
          <p:cNvSpPr>
            <a:spLocks noChangeArrowheads="1"/>
          </p:cNvSpPr>
          <p:nvPr/>
        </p:nvSpPr>
        <p:spPr bwMode="gray">
          <a:xfrm>
            <a:off x="5325510" y="6213652"/>
            <a:ext cx="1088040" cy="253297"/>
          </a:xfrm>
          <a:prstGeom prst="rect">
            <a:avLst/>
          </a:prstGeom>
          <a:gradFill rotWithShape="1">
            <a:gsLst>
              <a:gs pos="0">
                <a:srgbClr val="FFFFFF"/>
              </a:gs>
              <a:gs pos="100000">
                <a:srgbClr val="C8C8C8"/>
              </a:gs>
            </a:gsLst>
            <a:lin ang="5400000" scaled="1"/>
          </a:gradFill>
          <a:ln w="9525" algn="ctr">
            <a:solidFill>
              <a:srgbClr val="505050"/>
            </a:solidFill>
            <a:miter lim="800000"/>
            <a:headEnd/>
            <a:tailEnd/>
          </a:ln>
        </p:spPr>
        <p:txBody>
          <a:bodyPr wrap="none" lIns="64273" tIns="32137" rIns="64273" bIns="32137" anchor="ctr"/>
          <a:lstStyle/>
          <a:p>
            <a:pPr algn="ctr" fontAlgn="ctr"/>
            <a:r>
              <a:rPr lang="ja-JP" altLang="en-US" sz="1300" dirty="0">
                <a:solidFill>
                  <a:srgbClr val="000000"/>
                </a:solidFill>
                <a:latin typeface="HGS創英角ｺﾞｼｯｸUB" pitchFamily="50" charset="-128"/>
                <a:ea typeface="HGS創英角ｺﾞｼｯｸUB" pitchFamily="50" charset="-128"/>
              </a:rPr>
              <a:t>リエゾン会員</a:t>
            </a:r>
          </a:p>
        </p:txBody>
      </p:sp>
      <p:sp>
        <p:nvSpPr>
          <p:cNvPr id="29" name="Line 23"/>
          <p:cNvSpPr>
            <a:spLocks noChangeShapeType="1"/>
          </p:cNvSpPr>
          <p:nvPr/>
        </p:nvSpPr>
        <p:spPr bwMode="gray">
          <a:xfrm>
            <a:off x="5072192" y="6063012"/>
            <a:ext cx="253318" cy="0"/>
          </a:xfrm>
          <a:prstGeom prst="line">
            <a:avLst/>
          </a:prstGeom>
          <a:noFill/>
          <a:ln w="38100">
            <a:solidFill>
              <a:srgbClr val="505050"/>
            </a:solidFill>
            <a:round/>
            <a:headEnd/>
            <a:tailEnd/>
          </a:ln>
        </p:spPr>
        <p:txBody>
          <a:bodyPr wrap="none" lIns="64273" tIns="32137" rIns="64273" bIns="32137" anchor="ctr"/>
          <a:lstStyle/>
          <a:p>
            <a:endParaRPr lang="ja-JP" altLang="en-US"/>
          </a:p>
        </p:txBody>
      </p:sp>
      <p:sp>
        <p:nvSpPr>
          <p:cNvPr id="30" name="Line 24"/>
          <p:cNvSpPr>
            <a:spLocks noChangeShapeType="1"/>
          </p:cNvSpPr>
          <p:nvPr/>
        </p:nvSpPr>
        <p:spPr bwMode="gray">
          <a:xfrm>
            <a:off x="5072192" y="6366523"/>
            <a:ext cx="253318" cy="0"/>
          </a:xfrm>
          <a:prstGeom prst="line">
            <a:avLst/>
          </a:prstGeom>
          <a:noFill/>
          <a:ln w="38100">
            <a:solidFill>
              <a:srgbClr val="505050"/>
            </a:solidFill>
            <a:round/>
            <a:headEnd/>
            <a:tailEnd/>
          </a:ln>
        </p:spPr>
        <p:txBody>
          <a:bodyPr wrap="none" lIns="64273" tIns="32137" rIns="64273" bIns="32137" anchor="ctr"/>
          <a:lstStyle/>
          <a:p>
            <a:endParaRPr lang="ja-JP" altLang="en-US"/>
          </a:p>
        </p:txBody>
      </p:sp>
      <p:sp>
        <p:nvSpPr>
          <p:cNvPr id="31" name="Text Box 19"/>
          <p:cNvSpPr txBox="1">
            <a:spLocks noChangeArrowheads="1"/>
          </p:cNvSpPr>
          <p:nvPr/>
        </p:nvSpPr>
        <p:spPr bwMode="gray">
          <a:xfrm>
            <a:off x="6611936" y="5243746"/>
            <a:ext cx="1012156" cy="366688"/>
          </a:xfrm>
          <a:prstGeom prst="rect">
            <a:avLst/>
          </a:prstGeom>
          <a:noFill/>
          <a:ln w="9525" algn="ctr">
            <a:noFill/>
            <a:miter lim="800000"/>
            <a:headEnd/>
            <a:tailEnd/>
          </a:ln>
        </p:spPr>
        <p:txBody>
          <a:bodyPr lIns="64273" tIns="32137" rIns="64273" bIns="32137">
            <a:spAutoFit/>
          </a:bodyPr>
          <a:lstStyle/>
          <a:p>
            <a:pPr fontAlgn="ctr">
              <a:lnSpc>
                <a:spcPct val="70000"/>
              </a:lnSpc>
              <a:spcBef>
                <a:spcPct val="50000"/>
              </a:spcBef>
            </a:pPr>
            <a:r>
              <a:rPr lang="en-US" altLang="ja-JP" sz="1300" dirty="0" smtClean="0">
                <a:solidFill>
                  <a:srgbClr val="000000"/>
                </a:solidFill>
                <a:latin typeface="ＭＳ Ｐゴシック" charset="-128"/>
                <a:ea typeface="ＭＳ Ｐゴシック" charset="-128"/>
              </a:rPr>
              <a:t>205</a:t>
            </a:r>
            <a:r>
              <a:rPr lang="ja-JP" altLang="en-US" sz="1300" dirty="0" smtClean="0">
                <a:solidFill>
                  <a:srgbClr val="000000"/>
                </a:solidFill>
                <a:latin typeface="ＭＳ Ｐゴシック" charset="-128"/>
                <a:ea typeface="ＭＳ Ｐゴシック" charset="-128"/>
              </a:rPr>
              <a:t>団体</a:t>
            </a:r>
            <a:endParaRPr lang="ja-JP" altLang="en-US" sz="1300" dirty="0">
              <a:solidFill>
                <a:srgbClr val="000000"/>
              </a:solidFill>
              <a:latin typeface="ＭＳ Ｐゴシック" charset="-128"/>
              <a:ea typeface="ＭＳ Ｐゴシック" charset="-128"/>
            </a:endParaRPr>
          </a:p>
          <a:p>
            <a:pPr fontAlgn="ctr">
              <a:lnSpc>
                <a:spcPct val="70000"/>
              </a:lnSpc>
              <a:spcBef>
                <a:spcPct val="50000"/>
              </a:spcBef>
            </a:pPr>
            <a:r>
              <a:rPr lang="ja-JP" altLang="en-US" sz="800" dirty="0">
                <a:solidFill>
                  <a:srgbClr val="000000"/>
                </a:solidFill>
                <a:latin typeface="ＭＳ Ｐゴシック" charset="-128"/>
                <a:ea typeface="ＭＳ Ｐゴシック" charset="-128"/>
              </a:rPr>
              <a:t>（</a:t>
            </a:r>
            <a:r>
              <a:rPr lang="en-US" altLang="ja-JP" sz="800" dirty="0" smtClean="0">
                <a:solidFill>
                  <a:srgbClr val="000000"/>
                </a:solidFill>
                <a:latin typeface="ＭＳ Ｐゴシック" charset="-128"/>
                <a:ea typeface="ＭＳ Ｐゴシック" charset="-128"/>
              </a:rPr>
              <a:t>2016/07/01</a:t>
            </a:r>
            <a:r>
              <a:rPr lang="ja-JP" altLang="en-US" sz="800" dirty="0" smtClean="0">
                <a:solidFill>
                  <a:srgbClr val="000000"/>
                </a:solidFill>
                <a:latin typeface="ＭＳ Ｐゴシック" charset="-128"/>
                <a:ea typeface="ＭＳ Ｐゴシック" charset="-128"/>
              </a:rPr>
              <a:t>現在</a:t>
            </a:r>
            <a:r>
              <a:rPr lang="ja-JP" altLang="en-US" sz="800" dirty="0">
                <a:solidFill>
                  <a:srgbClr val="000000"/>
                </a:solidFill>
                <a:latin typeface="ＭＳ Ｐゴシック" charset="-128"/>
                <a:ea typeface="ＭＳ Ｐゴシック" charset="-128"/>
              </a:rPr>
              <a: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093" y="4399787"/>
            <a:ext cx="790084" cy="10645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23579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ja-JP" altLang="en-US" sz="4800" u="sng" dirty="0">
                <a:solidFill>
                  <a:prstClr val="black"/>
                </a:solidFill>
                <a:cs typeface="ＤＦＧ平成ゴシック体W7"/>
              </a:rPr>
              <a:t>目次</a:t>
            </a:r>
          </a:p>
        </p:txBody>
      </p:sp>
      <p:sp>
        <p:nvSpPr>
          <p:cNvPr id="4" name="テキスト ボックス 3"/>
          <p:cNvSpPr txBox="1"/>
          <p:nvPr/>
        </p:nvSpPr>
        <p:spPr>
          <a:xfrm>
            <a:off x="1979712" y="1279491"/>
            <a:ext cx="5112568" cy="5677901"/>
          </a:xfrm>
          <a:prstGeom prst="rect">
            <a:avLst/>
          </a:prstGeom>
          <a:noFill/>
        </p:spPr>
        <p:txBody>
          <a:bodyPr wrap="square" rtlCol="0">
            <a:spAutoFit/>
          </a:bodyPr>
          <a:lstStyle/>
          <a:p>
            <a:pPr marL="457200" indent="-457200">
              <a:lnSpc>
                <a:spcPts val="4000"/>
              </a:lnSpc>
              <a:buFont typeface="Wingdings" panose="05000000000000000000" pitchFamily="2" charset="2"/>
              <a:buChar char="n"/>
            </a:pPr>
            <a:r>
              <a:rPr lang="en-US" altLang="ja-JP" sz="2800" dirty="0" smtClean="0">
                <a:solidFill>
                  <a:prstClr val="black"/>
                </a:solidFill>
                <a:cs typeface="Meiryo UI" pitchFamily="50" charset="-128"/>
              </a:rPr>
              <a:t>μT-Kernel</a:t>
            </a:r>
            <a:r>
              <a:rPr lang="ja-JP" altLang="en-US" sz="2800" dirty="0">
                <a:solidFill>
                  <a:prstClr val="black"/>
                </a:solidFill>
                <a:cs typeface="Meiryo UI" pitchFamily="50" charset="-128"/>
              </a:rPr>
              <a:t>概要</a:t>
            </a:r>
            <a:endParaRPr lang="en-US" altLang="ja-JP" sz="2800" dirty="0" smtClean="0">
              <a:solidFill>
                <a:prstClr val="black"/>
              </a:solidFill>
              <a:cs typeface="Meiryo UI" pitchFamily="50" charset="-128"/>
            </a:endParaRPr>
          </a:p>
          <a:p>
            <a:pPr marL="457200" indent="-457200">
              <a:lnSpc>
                <a:spcPts val="4000"/>
              </a:lnSpc>
              <a:buFont typeface="Wingdings" panose="05000000000000000000" pitchFamily="2" charset="2"/>
              <a:buChar char="n"/>
            </a:pPr>
            <a:r>
              <a:rPr lang="en-US" altLang="ja-JP" sz="2800" dirty="0" smtClean="0">
                <a:solidFill>
                  <a:prstClr val="black"/>
                </a:solidFill>
                <a:cs typeface="Meiryo UI" pitchFamily="50" charset="-128"/>
              </a:rPr>
              <a:t>μT-Kernel</a:t>
            </a:r>
            <a:r>
              <a:rPr lang="ja-JP" altLang="en-US" sz="2800" dirty="0">
                <a:solidFill>
                  <a:prstClr val="black"/>
                </a:solidFill>
                <a:cs typeface="Meiryo UI" pitchFamily="50" charset="-128"/>
              </a:rPr>
              <a:t>とは</a:t>
            </a:r>
            <a:endParaRPr lang="en-US" altLang="ja-JP" sz="2800" dirty="0" smtClean="0">
              <a:solidFill>
                <a:prstClr val="black"/>
              </a:solidFill>
              <a:cs typeface="Meiryo UI" pitchFamily="50" charset="-128"/>
            </a:endParaRPr>
          </a:p>
          <a:p>
            <a:pPr marL="457200" indent="-457200">
              <a:lnSpc>
                <a:spcPts val="4000"/>
              </a:lnSpc>
              <a:buFont typeface="Wingdings" panose="05000000000000000000" pitchFamily="2" charset="2"/>
              <a:buChar char="n"/>
            </a:pPr>
            <a:r>
              <a:rPr lang="en-US" altLang="ja-JP" sz="2800" dirty="0">
                <a:solidFill>
                  <a:prstClr val="black"/>
                </a:solidFill>
                <a:cs typeface="Meiryo UI" pitchFamily="50" charset="-128"/>
              </a:rPr>
              <a:t>μT-Kernel</a:t>
            </a:r>
            <a:r>
              <a:rPr lang="ja-JP" altLang="en-US" sz="2800" dirty="0">
                <a:solidFill>
                  <a:prstClr val="black"/>
                </a:solidFill>
                <a:cs typeface="Meiryo UI" pitchFamily="50" charset="-128"/>
              </a:rPr>
              <a:t>の特長</a:t>
            </a:r>
            <a:endParaRPr lang="en-US" altLang="ja-JP" sz="2800" dirty="0">
              <a:solidFill>
                <a:prstClr val="black"/>
              </a:solidFill>
              <a:cs typeface="Meiryo UI" pitchFamily="50" charset="-128"/>
            </a:endParaRPr>
          </a:p>
          <a:p>
            <a:pPr marL="457200" indent="-457200">
              <a:lnSpc>
                <a:spcPts val="4000"/>
              </a:lnSpc>
              <a:buFont typeface="Wingdings" panose="05000000000000000000" pitchFamily="2" charset="2"/>
              <a:buChar char="n"/>
            </a:pPr>
            <a:r>
              <a:rPr lang="ja-JP" altLang="en-US" sz="2800" dirty="0" smtClean="0">
                <a:solidFill>
                  <a:prstClr val="black"/>
                </a:solidFill>
                <a:cs typeface="Meiryo UI" pitchFamily="50" charset="-128"/>
              </a:rPr>
              <a:t>現状</a:t>
            </a:r>
            <a:r>
              <a:rPr lang="ja-JP" altLang="en-US" sz="2800" dirty="0">
                <a:solidFill>
                  <a:prstClr val="black"/>
                </a:solidFill>
                <a:cs typeface="Meiryo UI" pitchFamily="50" charset="-128"/>
              </a:rPr>
              <a:t>の取り組み</a:t>
            </a:r>
            <a:endParaRPr lang="en-US" altLang="ja-JP" sz="2800" dirty="0">
              <a:solidFill>
                <a:prstClr val="black"/>
              </a:solidFill>
              <a:cs typeface="Meiryo UI" pitchFamily="50" charset="-128"/>
            </a:endParaRPr>
          </a:p>
          <a:p>
            <a:pPr marL="457200" indent="-457200">
              <a:lnSpc>
                <a:spcPts val="4000"/>
              </a:lnSpc>
              <a:buFont typeface="Wingdings" panose="05000000000000000000" pitchFamily="2" charset="2"/>
              <a:buChar char="n"/>
            </a:pPr>
            <a:r>
              <a:rPr lang="ja-JP" altLang="en-US" sz="2800" dirty="0" smtClean="0">
                <a:solidFill>
                  <a:prstClr val="black"/>
                </a:solidFill>
                <a:cs typeface="Meiryo UI" pitchFamily="50" charset="-128"/>
              </a:rPr>
              <a:t>試行環境について</a:t>
            </a:r>
            <a:endParaRPr lang="en-US" altLang="ja-JP" sz="2800" dirty="0">
              <a:solidFill>
                <a:prstClr val="black"/>
              </a:solidFill>
              <a:cs typeface="Meiryo UI" pitchFamily="50" charset="-128"/>
            </a:endParaRPr>
          </a:p>
          <a:p>
            <a:pPr marL="457200" indent="-457200">
              <a:lnSpc>
                <a:spcPts val="4000"/>
              </a:lnSpc>
              <a:buFont typeface="Wingdings" panose="05000000000000000000" pitchFamily="2" charset="2"/>
              <a:buChar char="n"/>
            </a:pPr>
            <a:r>
              <a:rPr lang="ja-JP" altLang="en-US" sz="2800" dirty="0" smtClean="0">
                <a:solidFill>
                  <a:prstClr val="black"/>
                </a:solidFill>
                <a:cs typeface="Meiryo UI" pitchFamily="50" charset="-128"/>
              </a:rPr>
              <a:t>演習環境</a:t>
            </a:r>
            <a:endParaRPr lang="en-US" altLang="ja-JP" sz="2800" dirty="0" smtClean="0">
              <a:solidFill>
                <a:prstClr val="black"/>
              </a:solidFill>
              <a:cs typeface="Meiryo UI" pitchFamily="50" charset="-128"/>
            </a:endParaRPr>
          </a:p>
          <a:p>
            <a:pPr marL="457200" indent="-457200">
              <a:lnSpc>
                <a:spcPts val="4000"/>
              </a:lnSpc>
              <a:buFont typeface="Wingdings" panose="05000000000000000000" pitchFamily="2" charset="2"/>
              <a:buChar char="n"/>
            </a:pPr>
            <a:r>
              <a:rPr lang="ja-JP" altLang="en-US" sz="2800" dirty="0" smtClean="0">
                <a:solidFill>
                  <a:prstClr val="black"/>
                </a:solidFill>
                <a:cs typeface="Meiryo UI" pitchFamily="50" charset="-128"/>
              </a:rPr>
              <a:t>演習の進め方</a:t>
            </a:r>
            <a:endParaRPr lang="en-US" altLang="ja-JP" sz="2800" dirty="0" smtClean="0">
              <a:solidFill>
                <a:prstClr val="black"/>
              </a:solidFill>
              <a:cs typeface="Meiryo UI" pitchFamily="50" charset="-128"/>
            </a:endParaRPr>
          </a:p>
          <a:p>
            <a:pPr marL="457200" indent="-457200">
              <a:lnSpc>
                <a:spcPts val="4000"/>
              </a:lnSpc>
              <a:buFont typeface="Wingdings" panose="05000000000000000000" pitchFamily="2" charset="2"/>
              <a:buChar char="n"/>
            </a:pPr>
            <a:r>
              <a:rPr lang="ja-JP" altLang="en-US" sz="2800" dirty="0" smtClean="0">
                <a:solidFill>
                  <a:prstClr val="black"/>
                </a:solidFill>
                <a:cs typeface="Meiryo UI" pitchFamily="50" charset="-128"/>
              </a:rPr>
              <a:t>タスクスケジューリング</a:t>
            </a:r>
            <a:endParaRPr lang="en-US" altLang="ja-JP" sz="2800" dirty="0">
              <a:solidFill>
                <a:prstClr val="black"/>
              </a:solidFill>
              <a:cs typeface="Meiryo UI" pitchFamily="50" charset="-128"/>
            </a:endParaRPr>
          </a:p>
          <a:p>
            <a:pPr marL="457200" indent="-457200">
              <a:lnSpc>
                <a:spcPts val="4000"/>
              </a:lnSpc>
              <a:buFont typeface="Wingdings" panose="05000000000000000000" pitchFamily="2" charset="2"/>
              <a:buChar char="n"/>
            </a:pPr>
            <a:r>
              <a:rPr lang="en-US" altLang="ja-JP" sz="2800" dirty="0">
                <a:solidFill>
                  <a:prstClr val="black"/>
                </a:solidFill>
                <a:cs typeface="Meiryo UI" pitchFamily="50" charset="-128"/>
              </a:rPr>
              <a:t>μT-Kernel</a:t>
            </a:r>
            <a:r>
              <a:rPr lang="ja-JP" altLang="en-US" sz="2800" dirty="0">
                <a:solidFill>
                  <a:prstClr val="black"/>
                </a:solidFill>
                <a:cs typeface="Meiryo UI" pitchFamily="50" charset="-128"/>
              </a:rPr>
              <a:t>の機能</a:t>
            </a:r>
            <a:endParaRPr lang="en-US" altLang="ja-JP" sz="2800" dirty="0">
              <a:solidFill>
                <a:prstClr val="black"/>
              </a:solidFill>
              <a:cs typeface="Meiryo UI" pitchFamily="50" charset="-128"/>
            </a:endParaRPr>
          </a:p>
          <a:p>
            <a:pPr marL="457200" indent="-457200">
              <a:lnSpc>
                <a:spcPts val="4000"/>
              </a:lnSpc>
              <a:buFont typeface="Wingdings" panose="05000000000000000000" pitchFamily="2" charset="2"/>
              <a:buChar char="n"/>
            </a:pPr>
            <a:r>
              <a:rPr lang="ja-JP" altLang="en-US" sz="2800" dirty="0">
                <a:solidFill>
                  <a:prstClr val="black"/>
                </a:solidFill>
                <a:cs typeface="Meiryo UI" pitchFamily="50" charset="-128"/>
              </a:rPr>
              <a:t>今後の展開</a:t>
            </a:r>
          </a:p>
          <a:p>
            <a:pPr marL="457200" indent="-457200">
              <a:lnSpc>
                <a:spcPts val="4000"/>
              </a:lnSpc>
              <a:buFont typeface="Wingdings" panose="05000000000000000000" pitchFamily="2" charset="2"/>
              <a:buChar char="n"/>
            </a:pPr>
            <a:endParaRPr lang="en-US" altLang="ja-JP" sz="2800" dirty="0">
              <a:solidFill>
                <a:prstClr val="black"/>
              </a:solidFill>
              <a:cs typeface="Meiryo UI" pitchFamily="50" charset="-128"/>
            </a:endParaRPr>
          </a:p>
        </p:txBody>
      </p:sp>
    </p:spTree>
    <p:extLst>
      <p:ext uri="{BB962C8B-B14F-4D97-AF65-F5344CB8AC3E}">
        <p14:creationId xmlns:p14="http://schemas.microsoft.com/office/powerpoint/2010/main" val="28761833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017" name="Group 57"/>
          <p:cNvGraphicFramePr>
            <a:graphicFrameLocks noGrp="1"/>
          </p:cNvGraphicFramePr>
          <p:nvPr>
            <p:extLst>
              <p:ext uri="{D42A27DB-BD31-4B8C-83A1-F6EECF244321}">
                <p14:modId xmlns:p14="http://schemas.microsoft.com/office/powerpoint/2010/main" val="592697641"/>
              </p:ext>
            </p:extLst>
          </p:nvPr>
        </p:nvGraphicFramePr>
        <p:xfrm>
          <a:off x="233231" y="1179452"/>
          <a:ext cx="8677537" cy="4306020"/>
        </p:xfrm>
        <a:graphic>
          <a:graphicData uri="http://schemas.openxmlformats.org/drawingml/2006/table">
            <a:tbl>
              <a:tblPr/>
              <a:tblGrid>
                <a:gridCol w="3856683"/>
                <a:gridCol w="1660516"/>
                <a:gridCol w="1392691"/>
                <a:gridCol w="1767647"/>
              </a:tblGrid>
              <a:tr h="434332">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200" b="0" i="0" u="none" strike="noStrike" cap="none" normalizeH="0" baseline="0" dirty="0" smtClean="0">
                          <a:ln>
                            <a:noFill/>
                          </a:ln>
                          <a:solidFill>
                            <a:schemeClr val="tx1"/>
                          </a:solidFill>
                          <a:effectLst/>
                          <a:latin typeface="Arial" charset="0"/>
                          <a:ea typeface="ＭＳ Ｐゴシック" charset="-128"/>
                          <a:cs typeface="ＤＦＧ平成ゴシック体W7"/>
                        </a:rPr>
                        <a:t>項目</a:t>
                      </a:r>
                    </a:p>
                  </a:txBody>
                  <a:tcPr marL="91551" marR="91551" marT="45772" marB="45772"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en-US" altLang="ja-JP" sz="2200" b="0" i="0" u="none" strike="noStrike" cap="none" normalizeH="0" baseline="0" dirty="0" smtClean="0">
                          <a:ln>
                            <a:noFill/>
                          </a:ln>
                          <a:solidFill>
                            <a:schemeClr val="bg1"/>
                          </a:solidFill>
                          <a:effectLst/>
                          <a:latin typeface="Impact" pitchFamily="34" charset="0"/>
                          <a:ea typeface="HGS創英角ｺﾞｼｯｸUB" pitchFamily="50" charset="-128"/>
                          <a:cs typeface="ＤＦＧ平成ゴシック体W7"/>
                        </a:rPr>
                        <a:t>μT-Kernel</a:t>
                      </a:r>
                    </a:p>
                  </a:txBody>
                  <a:tcPr marL="91551" marR="91551" marT="45772" marB="45772"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en-US" altLang="ja-JP" sz="2200" b="0" i="0" u="none" strike="noStrike" cap="none" normalizeH="0" baseline="0" smtClean="0">
                          <a:ln>
                            <a:noFill/>
                          </a:ln>
                          <a:solidFill>
                            <a:schemeClr val="tx1"/>
                          </a:solidFill>
                          <a:effectLst/>
                          <a:latin typeface="Impact" pitchFamily="34" charset="0"/>
                          <a:ea typeface="ＭＳ Ｐゴシック" charset="-128"/>
                          <a:cs typeface="ＤＦＧ平成ゴシック体W7"/>
                        </a:rPr>
                        <a:t>T-Kernel</a:t>
                      </a:r>
                    </a:p>
                  </a:txBody>
                  <a:tcPr marL="91551" marR="91551" marT="45772" marB="45772"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en-US" altLang="ja-JP" sz="2200" b="0" i="0" u="none" strike="noStrike" cap="none" normalizeH="0" baseline="0" smtClean="0">
                          <a:ln>
                            <a:noFill/>
                          </a:ln>
                          <a:solidFill>
                            <a:schemeClr val="tx1"/>
                          </a:solidFill>
                          <a:effectLst/>
                          <a:latin typeface="Impact" pitchFamily="34" charset="0"/>
                          <a:ea typeface="ＭＳ Ｐゴシック" charset="-128"/>
                          <a:cs typeface="ＤＦＧ平成ゴシック体W7"/>
                        </a:rPr>
                        <a:t>μITRON4.0</a:t>
                      </a:r>
                    </a:p>
                  </a:txBody>
                  <a:tcPr marL="91551" marR="91551" marT="45772" marB="4577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r>
              <a:tr h="391484">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リファレンスコード</a:t>
                      </a:r>
                    </a:p>
                  </a:txBody>
                  <a:tcPr marL="91551" marR="91551" marT="45772" marB="45772"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あり</a:t>
                      </a:r>
                    </a:p>
                  </a:txBody>
                  <a:tcPr marL="91551" marR="91551" marT="45772" marB="45772"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あり</a:t>
                      </a:r>
                    </a:p>
                  </a:txBody>
                  <a:tcPr marL="91551" marR="91551" marT="45772" marB="45772"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なし</a:t>
                      </a:r>
                    </a:p>
                  </a:txBody>
                  <a:tcPr marL="91551" marR="91551" marT="45772" marB="4577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91484">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メモリ保護機能</a:t>
                      </a:r>
                    </a:p>
                  </a:txBody>
                  <a:tcPr marL="91551" marR="91551" marT="45772" marB="45772"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なし</a:t>
                      </a:r>
                    </a:p>
                  </a:txBody>
                  <a:tcPr marL="91551" marR="91551" marT="45772" marB="45772"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あり</a:t>
                      </a:r>
                    </a:p>
                  </a:txBody>
                  <a:tcPr marL="91551" marR="91551" marT="45772" marB="45772"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あり </a:t>
                      </a:r>
                      <a:r>
                        <a:rPr lang="ja-JP" altLang="en-US" sz="2000" baseline="30000" dirty="0" smtClean="0">
                          <a:latin typeface="ＭＳ Ｐゴシック" charset="-128"/>
                          <a:ea typeface="ＭＳ Ｐゴシック" charset="-128"/>
                        </a:rPr>
                        <a:t>*</a:t>
                      </a:r>
                      <a:r>
                        <a:rPr lang="en-US" altLang="ja-JP" sz="2000" baseline="30000" dirty="0" smtClean="0">
                          <a:latin typeface="ＭＳ Ｐゴシック" charset="-128"/>
                          <a:ea typeface="ＭＳ Ｐゴシック" charset="-128"/>
                        </a:rPr>
                        <a:t>1</a:t>
                      </a:r>
                      <a:r>
                        <a:rPr lang="en-US" altLang="ja-JP" sz="2000" dirty="0" smtClean="0">
                          <a:latin typeface="ＭＳ Ｐゴシック" charset="-128"/>
                          <a:ea typeface="ＭＳ Ｐゴシック" charset="-128"/>
                        </a:rPr>
                        <a:t> </a:t>
                      </a:r>
                      <a:endParaRPr kumimoji="1" lang="en-US" altLang="ja-JP" sz="2000" b="0" i="0" u="none" strike="noStrike" cap="none" normalizeH="0" baseline="0" dirty="0" smtClean="0">
                        <a:ln>
                          <a:noFill/>
                        </a:ln>
                        <a:solidFill>
                          <a:schemeClr val="tx1"/>
                        </a:solidFill>
                        <a:effectLst/>
                        <a:latin typeface="Arial" charset="0"/>
                        <a:ea typeface="ＭＳ Ｐゴシック" charset="-128"/>
                        <a:cs typeface="ＤＦＧ平成ゴシック体W7"/>
                      </a:endParaRPr>
                    </a:p>
                  </a:txBody>
                  <a:tcPr marL="91551" marR="91551" marT="45772" marB="4577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r h="391484">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デバイスドライバインターフェイス</a:t>
                      </a:r>
                    </a:p>
                  </a:txBody>
                  <a:tcPr marL="91551" marR="91551" marT="45772" marB="45772"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あり</a:t>
                      </a:r>
                    </a:p>
                  </a:txBody>
                  <a:tcPr marL="91551" marR="91551" marT="45772" marB="45772"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あり</a:t>
                      </a:r>
                    </a:p>
                  </a:txBody>
                  <a:tcPr marL="91551" marR="91551" marT="45772" marB="45772"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なし</a:t>
                      </a:r>
                    </a:p>
                  </a:txBody>
                  <a:tcPr marL="91551" marR="91551" marT="45772" marB="4577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91484">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サブシステム</a:t>
                      </a:r>
                    </a:p>
                  </a:txBody>
                  <a:tcPr marL="91551" marR="91551" marT="45772" marB="45772"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なし </a:t>
                      </a:r>
                      <a:r>
                        <a:rPr lang="ja-JP" altLang="en-US" sz="2000" b="1" baseline="30000" dirty="0" smtClean="0">
                          <a:solidFill>
                            <a:srgbClr val="FF0000"/>
                          </a:solidFill>
                          <a:latin typeface="ＭＳ Ｐゴシック" charset="-128"/>
                          <a:ea typeface="ＭＳ Ｐゴシック" charset="-128"/>
                        </a:rPr>
                        <a:t>*</a:t>
                      </a:r>
                      <a:r>
                        <a:rPr lang="en-US" altLang="ja-JP" sz="2000" b="1" baseline="30000" dirty="0" smtClean="0">
                          <a:solidFill>
                            <a:srgbClr val="FF0000"/>
                          </a:solidFill>
                          <a:latin typeface="ＭＳ Ｐゴシック" charset="-128"/>
                          <a:ea typeface="ＭＳ Ｐゴシック" charset="-128"/>
                        </a:rPr>
                        <a:t>2</a:t>
                      </a:r>
                      <a:r>
                        <a:rPr lang="ja-JP" altLang="en-US" sz="2000" baseline="30000" dirty="0" smtClean="0">
                          <a:latin typeface="ＭＳ Ｐゴシック" charset="-128"/>
                          <a:ea typeface="ＭＳ Ｐゴシック" charset="-128"/>
                        </a:rPr>
                        <a:t> </a:t>
                      </a:r>
                      <a:endParaRPr kumimoji="1" lang="en-US" altLang="ja-JP" sz="2000" b="1" i="0" u="none" strike="noStrike" cap="none" normalizeH="0" baseline="30000" dirty="0" smtClean="0">
                        <a:ln>
                          <a:noFill/>
                        </a:ln>
                        <a:solidFill>
                          <a:srgbClr val="FF0000"/>
                        </a:solidFill>
                        <a:effectLst/>
                        <a:latin typeface="Arial" charset="0"/>
                        <a:ea typeface="ＭＳ Ｐゴシック" charset="-128"/>
                        <a:cs typeface="ＤＦＧ平成ゴシック体W7"/>
                      </a:endParaRPr>
                    </a:p>
                  </a:txBody>
                  <a:tcPr marL="91551" marR="91551" marT="45772" marB="45772"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あり</a:t>
                      </a:r>
                      <a:endParaRPr kumimoji="1" lang="en-US" altLang="ja-JP" sz="2000" b="0" i="0" u="none" strike="noStrike" cap="none" normalizeH="0" baseline="0" dirty="0" smtClean="0">
                        <a:ln>
                          <a:noFill/>
                        </a:ln>
                        <a:solidFill>
                          <a:schemeClr val="tx1"/>
                        </a:solidFill>
                        <a:effectLst/>
                        <a:latin typeface="Arial" charset="0"/>
                        <a:ea typeface="ＭＳ Ｐゴシック" charset="-128"/>
                        <a:cs typeface="ＤＦＧ平成ゴシック体W7"/>
                      </a:endParaRPr>
                    </a:p>
                  </a:txBody>
                  <a:tcPr marL="91551" marR="91551" marT="45772" marB="45772"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あり</a:t>
                      </a:r>
                    </a:p>
                  </a:txBody>
                  <a:tcPr marL="91551" marR="91551" marT="45772" marB="4577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751411">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オブジェクト生成</a:t>
                      </a:r>
                    </a:p>
                  </a:txBody>
                  <a:tcPr marL="91551" marR="91551" marT="45772" marB="45772"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動的</a:t>
                      </a:r>
                    </a:p>
                  </a:txBody>
                  <a:tcPr marL="91551" marR="91551" marT="45772" marB="45772"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動的</a:t>
                      </a:r>
                    </a:p>
                  </a:txBody>
                  <a:tcPr marL="91551" marR="91551" marT="45772" marB="45772"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静的および</a:t>
                      </a: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動的</a:t>
                      </a:r>
                    </a:p>
                  </a:txBody>
                  <a:tcPr marL="91551" marR="91551" marT="45772" marB="4577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111339">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オブジェクト待ちの永久待ち</a:t>
                      </a:r>
                    </a:p>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、ポーリング、タイムアウト</a:t>
                      </a:r>
                    </a:p>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のシステムコール</a:t>
                      </a:r>
                    </a:p>
                  </a:txBody>
                  <a:tcPr marL="91551" marR="91551" marT="45772" marB="45772"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同一</a:t>
                      </a: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システム</a:t>
                      </a: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コール</a:t>
                      </a:r>
                    </a:p>
                  </a:txBody>
                  <a:tcPr marL="91551" marR="91551" marT="45772" marB="45772"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同一</a:t>
                      </a:r>
                      <a:endParaRPr kumimoji="1" lang="en-US" altLang="ja-JP" sz="2000" b="0" i="0" u="none" strike="noStrike" cap="none" normalizeH="0" baseline="0" dirty="0" smtClean="0">
                        <a:ln>
                          <a:noFill/>
                        </a:ln>
                        <a:solidFill>
                          <a:schemeClr val="tx1"/>
                        </a:solidFill>
                        <a:effectLst/>
                        <a:latin typeface="Arial" charset="0"/>
                        <a:ea typeface="ＭＳ Ｐゴシック" charset="-128"/>
                        <a:cs typeface="ＤＦＧ平成ゴシック体W7"/>
                      </a:endParaRP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システム</a:t>
                      </a:r>
                      <a:endParaRPr kumimoji="1" lang="en-US" altLang="ja-JP" sz="2000" b="0" i="0" u="none" strike="noStrike" cap="none" normalizeH="0" baseline="0" dirty="0" smtClean="0">
                        <a:ln>
                          <a:noFill/>
                        </a:ln>
                        <a:solidFill>
                          <a:schemeClr val="tx1"/>
                        </a:solidFill>
                        <a:effectLst/>
                        <a:latin typeface="Arial" charset="0"/>
                        <a:ea typeface="ＭＳ Ｐゴシック" charset="-128"/>
                        <a:cs typeface="ＤＦＧ平成ゴシック体W7"/>
                      </a:endParaRP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コール</a:t>
                      </a:r>
                    </a:p>
                  </a:txBody>
                  <a:tcPr marL="91551" marR="91551" marT="45772" marB="45772"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別</a:t>
                      </a: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システム</a:t>
                      </a: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コール</a:t>
                      </a:r>
                    </a:p>
                  </a:txBody>
                  <a:tcPr marL="91551" marR="91551" marT="45772" marB="4577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r>
              <a:tr h="391484">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セマフォの資源獲得</a:t>
                      </a:r>
                      <a:r>
                        <a:rPr kumimoji="1" lang="en-US" altLang="ja-JP" sz="2000" b="0" i="0" u="none" strike="noStrike" cap="none" normalizeH="0" baseline="0" smtClean="0">
                          <a:ln>
                            <a:noFill/>
                          </a:ln>
                          <a:solidFill>
                            <a:schemeClr val="tx1"/>
                          </a:solidFill>
                          <a:effectLst/>
                          <a:latin typeface="Arial" charset="0"/>
                          <a:ea typeface="ＭＳ Ｐゴシック" charset="-128"/>
                          <a:cs typeface="ＤＦＧ平成ゴシック体W7"/>
                        </a:rPr>
                        <a:t>/</a:t>
                      </a: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解放単位</a:t>
                      </a:r>
                    </a:p>
                  </a:txBody>
                  <a:tcPr marL="91551" marR="91551" marT="45772" marB="45772"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複数</a:t>
                      </a:r>
                    </a:p>
                  </a:txBody>
                  <a:tcPr marL="91551" marR="91551" marT="45772" marB="45772"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複数</a:t>
                      </a:r>
                    </a:p>
                  </a:txBody>
                  <a:tcPr marL="91551" marR="91551" marT="45772" marB="45772"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en-US" altLang="ja-JP" sz="2000" b="0" i="0" u="none" strike="noStrike" cap="none" normalizeH="0" baseline="0" dirty="0" smtClean="0">
                          <a:ln>
                            <a:noFill/>
                          </a:ln>
                          <a:solidFill>
                            <a:schemeClr val="tx1"/>
                          </a:solidFill>
                          <a:effectLst/>
                          <a:latin typeface="Arial" charset="0"/>
                          <a:ea typeface="ＭＳ Ｐゴシック" charset="-128"/>
                          <a:cs typeface="ＤＦＧ平成ゴシック体W7"/>
                        </a:rPr>
                        <a:t>1</a:t>
                      </a:r>
                    </a:p>
                  </a:txBody>
                  <a:tcPr marL="91551" marR="91551" marT="45772" marB="4577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9751" name="Rectangle 2"/>
          <p:cNvSpPr>
            <a:spLocks noChangeArrowheads="1"/>
          </p:cNvSpPr>
          <p:nvPr/>
        </p:nvSpPr>
        <p:spPr bwMode="auto">
          <a:xfrm>
            <a:off x="0" y="0"/>
            <a:ext cx="9144000" cy="1125891"/>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1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μT-Kernel</a:t>
            </a:r>
            <a:r>
              <a:rPr lang="ja-JP" altLang="en-US" sz="3100" u="sng" dirty="0" err="1">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a:t>
            </a:r>
            <a:r>
              <a:rPr lang="en-US" altLang="ja-JP" sz="31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T-Kernel</a:t>
            </a:r>
            <a:r>
              <a:rPr lang="ja-JP" altLang="en-US" sz="3100" u="sng" dirty="0" err="1">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a:t>
            </a:r>
            <a:r>
              <a:rPr lang="en-US" altLang="ja-JP" sz="31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μITRON</a:t>
            </a:r>
            <a:r>
              <a:rPr lang="ja-JP" altLang="en-US" sz="31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 </a:t>
            </a:r>
            <a:r>
              <a:rPr lang="ja-JP" altLang="en-US" sz="31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の相違点</a:t>
            </a:r>
            <a:r>
              <a:rPr lang="en-US" altLang="ja-JP" sz="31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(1)</a:t>
            </a:r>
          </a:p>
        </p:txBody>
      </p:sp>
      <p:sp>
        <p:nvSpPr>
          <p:cNvPr id="49205" name="Text Box 61"/>
          <p:cNvSpPr txBox="1">
            <a:spLocks noChangeArrowheads="1"/>
          </p:cNvSpPr>
          <p:nvPr/>
        </p:nvSpPr>
        <p:spPr bwMode="auto">
          <a:xfrm>
            <a:off x="233231" y="5571428"/>
            <a:ext cx="6534936" cy="497570"/>
          </a:xfrm>
          <a:prstGeom prst="rect">
            <a:avLst/>
          </a:prstGeom>
          <a:noFill/>
          <a:ln w="9525">
            <a:noFill/>
            <a:miter lim="800000"/>
            <a:headEnd/>
            <a:tailEnd/>
          </a:ln>
        </p:spPr>
        <p:txBody>
          <a:bodyPr lIns="64273" tIns="32137" rIns="64273" bIns="32137">
            <a:spAutoFit/>
          </a:bodyPr>
          <a:lstStyle/>
          <a:p>
            <a:r>
              <a:rPr lang="ja-JP" altLang="en-US" sz="1400" dirty="0">
                <a:latin typeface="ＭＳ Ｐゴシック" charset="-128"/>
                <a:ea typeface="ＭＳ Ｐゴシック" charset="-128"/>
              </a:rPr>
              <a:t>*</a:t>
            </a:r>
            <a:r>
              <a:rPr lang="en-US" altLang="ja-JP" sz="1400" dirty="0">
                <a:latin typeface="ＭＳ Ｐゴシック" charset="-128"/>
                <a:ea typeface="ＭＳ Ｐゴシック" charset="-128"/>
              </a:rPr>
              <a:t>1 </a:t>
            </a:r>
            <a:r>
              <a:rPr lang="ja-JP" altLang="en-US" sz="1400" dirty="0">
                <a:latin typeface="ＭＳ Ｐゴシック" pitchFamily="50" charset="-128"/>
                <a:ea typeface="ＭＳ Ｐゴシック" pitchFamily="50" charset="-128"/>
              </a:rPr>
              <a:t>「</a:t>
            </a:r>
            <a:r>
              <a:rPr lang="en-US" altLang="ja-JP" sz="1400" dirty="0">
                <a:latin typeface="Impact" pitchFamily="34" charset="0"/>
                <a:ea typeface="ＭＳ Ｐゴシック" pitchFamily="50" charset="-128"/>
              </a:rPr>
              <a:t>μITRON4.0</a:t>
            </a:r>
            <a:r>
              <a:rPr lang="ja-JP" altLang="en-US" sz="1400" dirty="0">
                <a:latin typeface="Impact" pitchFamily="34" charset="0"/>
                <a:ea typeface="ＭＳ Ｐゴシック" pitchFamily="50" charset="-128"/>
              </a:rPr>
              <a:t> </a:t>
            </a:r>
            <a:r>
              <a:rPr lang="ja-JP" altLang="en-US" sz="1400" dirty="0">
                <a:latin typeface="ＭＳ Ｐゴシック" pitchFamily="50" charset="-128"/>
                <a:ea typeface="ＭＳ Ｐゴシック" pitchFamily="50" charset="-128"/>
              </a:rPr>
              <a:t>仕様保護機能拡張 </a:t>
            </a:r>
            <a:r>
              <a:rPr lang="en-US" altLang="ja-JP" sz="1400" dirty="0">
                <a:latin typeface="ＭＳ Ｐゴシック" pitchFamily="50" charset="-128"/>
                <a:ea typeface="ＭＳ Ｐゴシック" pitchFamily="50" charset="-128"/>
              </a:rPr>
              <a:t>(</a:t>
            </a:r>
            <a:r>
              <a:rPr lang="en-US" altLang="ja-JP" sz="1400" dirty="0">
                <a:latin typeface="Impact" pitchFamily="34" charset="0"/>
                <a:ea typeface="ＭＳ Ｐゴシック" pitchFamily="50" charset="-128"/>
              </a:rPr>
              <a:t>μITRON4.0/PX</a:t>
            </a:r>
            <a:r>
              <a:rPr lang="ja-JP" altLang="en-US" sz="1400" dirty="0">
                <a:latin typeface="Impact" pitchFamily="34" charset="0"/>
                <a:ea typeface="ＭＳ Ｐゴシック" pitchFamily="50" charset="-128"/>
              </a:rPr>
              <a:t> </a:t>
            </a:r>
            <a:r>
              <a:rPr lang="ja-JP" altLang="en-US" sz="1400" dirty="0">
                <a:latin typeface="ＭＳ Ｐゴシック" pitchFamily="50" charset="-128"/>
                <a:ea typeface="ＭＳ Ｐゴシック" pitchFamily="50" charset="-128"/>
              </a:rPr>
              <a:t>仕様</a:t>
            </a:r>
            <a:r>
              <a:rPr lang="en-US" altLang="ja-JP" sz="1400" dirty="0">
                <a:latin typeface="ＭＳ Ｐゴシック" pitchFamily="50" charset="-128"/>
                <a:ea typeface="ＭＳ Ｐゴシック" pitchFamily="50" charset="-128"/>
              </a:rPr>
              <a:t>)</a:t>
            </a:r>
            <a:r>
              <a:rPr lang="ja-JP" altLang="en-US" sz="1400" dirty="0">
                <a:latin typeface="ＭＳ Ｐゴシック" pitchFamily="50" charset="-128"/>
                <a:ea typeface="ＭＳ Ｐゴシック" pitchFamily="50" charset="-128"/>
              </a:rPr>
              <a:t>」において定義されている</a:t>
            </a:r>
            <a:endParaRPr lang="en-US" altLang="ja-JP" sz="1400" dirty="0">
              <a:latin typeface="ＭＳ Ｐゴシック" pitchFamily="50" charset="-128"/>
              <a:ea typeface="ＭＳ Ｐゴシック" pitchFamily="50" charset="-128"/>
            </a:endParaRPr>
          </a:p>
          <a:p>
            <a:r>
              <a:rPr lang="ja-JP" altLang="en-US" sz="1400" dirty="0">
                <a:latin typeface="ＭＳ Ｐゴシック" charset="-128"/>
                <a:ea typeface="ＭＳ Ｐゴシック" charset="-128"/>
              </a:rPr>
              <a:t>*</a:t>
            </a:r>
            <a:r>
              <a:rPr lang="en-US" altLang="ja-JP" sz="1400" dirty="0">
                <a:latin typeface="ＭＳ Ｐゴシック" charset="-128"/>
                <a:ea typeface="ＭＳ Ｐゴシック" charset="-128"/>
              </a:rPr>
              <a:t>2</a:t>
            </a:r>
            <a:r>
              <a:rPr lang="ja-JP" altLang="en-US" sz="1400" dirty="0">
                <a:latin typeface="ＭＳ Ｐゴシック" charset="-128"/>
                <a:ea typeface="ＭＳ Ｐゴシック" charset="-128"/>
              </a:rPr>
              <a:t> </a:t>
            </a:r>
            <a:r>
              <a:rPr lang="ja-JP" altLang="en-US" sz="1400" dirty="0">
                <a:latin typeface="ＭＳ Ｐゴシック" pitchFamily="50" charset="-128"/>
                <a:ea typeface="ＭＳ Ｐゴシック" pitchFamily="50" charset="-128"/>
              </a:rPr>
              <a:t>定義のみ。</a:t>
            </a:r>
            <a:r>
              <a:rPr lang="en-US" altLang="ja-JP" sz="1400" dirty="0">
                <a:latin typeface="Impact" pitchFamily="34" charset="0"/>
                <a:ea typeface="ＭＳ Ｐゴシック" pitchFamily="50" charset="-128"/>
              </a:rPr>
              <a:t>μITRON4.0</a:t>
            </a:r>
            <a:r>
              <a:rPr lang="ja-JP" altLang="en-US" sz="1400" dirty="0">
                <a:latin typeface="Impact" pitchFamily="34" charset="0"/>
                <a:ea typeface="ＭＳ Ｐゴシック" pitchFamily="50" charset="-128"/>
              </a:rPr>
              <a:t> </a:t>
            </a:r>
            <a:r>
              <a:rPr lang="ja-JP" altLang="en-US" sz="1400" dirty="0">
                <a:latin typeface="ＭＳ Ｐゴシック" pitchFamily="50" charset="-128"/>
                <a:ea typeface="ＭＳ Ｐゴシック" pitchFamily="50" charset="-128"/>
              </a:rPr>
              <a:t>の拡張</a:t>
            </a:r>
            <a:r>
              <a:rPr lang="en-US" altLang="ja-JP" sz="1400" dirty="0">
                <a:latin typeface="ＭＳ Ｐゴシック" pitchFamily="50" charset="-128"/>
                <a:ea typeface="ＭＳ Ｐゴシック" pitchFamily="50" charset="-128"/>
              </a:rPr>
              <a:t>SVC</a:t>
            </a:r>
            <a:r>
              <a:rPr lang="ja-JP" altLang="en-US" sz="1400" dirty="0">
                <a:latin typeface="ＭＳ Ｐゴシック" pitchFamily="50" charset="-128"/>
                <a:ea typeface="ＭＳ Ｐゴシック" pitchFamily="50" charset="-128"/>
              </a:rPr>
              <a:t>機能と同等</a:t>
            </a:r>
          </a:p>
        </p:txBody>
      </p:sp>
      <p:sp>
        <p:nvSpPr>
          <p:cNvPr id="10"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29270589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061" name="Group 53"/>
          <p:cNvGraphicFramePr>
            <a:graphicFrameLocks noGrp="1"/>
          </p:cNvGraphicFramePr>
          <p:nvPr>
            <p:extLst>
              <p:ext uri="{D42A27DB-BD31-4B8C-83A1-F6EECF244321}">
                <p14:modId xmlns:p14="http://schemas.microsoft.com/office/powerpoint/2010/main" val="4102952497"/>
              </p:ext>
            </p:extLst>
          </p:nvPr>
        </p:nvGraphicFramePr>
        <p:xfrm>
          <a:off x="217609" y="1447255"/>
          <a:ext cx="8639595" cy="3914378"/>
        </p:xfrm>
        <a:graphic>
          <a:graphicData uri="http://schemas.openxmlformats.org/drawingml/2006/table">
            <a:tbl>
              <a:tblPr/>
              <a:tblGrid>
                <a:gridCol w="3765176"/>
                <a:gridCol w="1606951"/>
                <a:gridCol w="1499821"/>
                <a:gridCol w="1767647"/>
              </a:tblGrid>
              <a:tr h="434223">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200" b="0" i="0" u="none" strike="noStrike" cap="none" normalizeH="0" baseline="0" dirty="0" smtClean="0">
                          <a:ln>
                            <a:noFill/>
                          </a:ln>
                          <a:solidFill>
                            <a:schemeClr val="tx1"/>
                          </a:solidFill>
                          <a:effectLst/>
                          <a:latin typeface="Arial" charset="0"/>
                          <a:ea typeface="ＭＳ Ｐゴシック" charset="-128"/>
                          <a:cs typeface="ＤＦＧ平成ゴシック体W7"/>
                        </a:rPr>
                        <a:t>項目</a:t>
                      </a:r>
                    </a:p>
                  </a:txBody>
                  <a:tcPr marL="91442" marR="91442" marT="45717" marB="45717"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en-US" altLang="ja-JP" sz="2200" b="0" i="0" u="none" strike="noStrike" cap="none" normalizeH="0" baseline="0" dirty="0" smtClean="0">
                          <a:ln>
                            <a:noFill/>
                          </a:ln>
                          <a:solidFill>
                            <a:schemeClr val="bg1"/>
                          </a:solidFill>
                          <a:effectLst/>
                          <a:latin typeface="Impact" pitchFamily="34" charset="0"/>
                          <a:ea typeface="HGS創英角ｺﾞｼｯｸUB" pitchFamily="50" charset="-128"/>
                          <a:cs typeface="ＤＦＧ平成ゴシック体W7"/>
                        </a:rPr>
                        <a:t>μT-Kernel</a:t>
                      </a:r>
                    </a:p>
                  </a:txBody>
                  <a:tcPr marL="91442" marR="91442" marT="45717" marB="45717"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0000"/>
                    </a:solid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en-US" altLang="ja-JP" sz="2200" b="0" i="0" u="none" strike="noStrike" cap="none" normalizeH="0" baseline="0" smtClean="0">
                          <a:ln>
                            <a:noFill/>
                          </a:ln>
                          <a:solidFill>
                            <a:schemeClr val="tx1"/>
                          </a:solidFill>
                          <a:effectLst/>
                          <a:latin typeface="Impact" pitchFamily="34" charset="0"/>
                          <a:ea typeface="ＭＳ Ｐゴシック" charset="-128"/>
                          <a:cs typeface="ＤＦＧ平成ゴシック体W7"/>
                        </a:rPr>
                        <a:t>T-Kernel</a:t>
                      </a:r>
                    </a:p>
                  </a:txBody>
                  <a:tcPr marL="91442" marR="91442" marT="45717" marB="45717"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en-US" altLang="ja-JP" sz="2200" b="0" i="0" u="none" strike="noStrike" cap="none" normalizeH="0" baseline="0" smtClean="0">
                          <a:ln>
                            <a:noFill/>
                          </a:ln>
                          <a:solidFill>
                            <a:schemeClr val="tx1"/>
                          </a:solidFill>
                          <a:effectLst/>
                          <a:latin typeface="Impact" pitchFamily="34" charset="0"/>
                          <a:ea typeface="ＭＳ Ｐゴシック" charset="-128"/>
                          <a:cs typeface="ＤＦＧ平成ゴシック体W7"/>
                        </a:rPr>
                        <a:t>μITRON4.0</a:t>
                      </a:r>
                    </a:p>
                  </a:txBody>
                  <a:tcPr marL="91442" marR="91442"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r>
              <a:tr h="391374">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タスク例外</a:t>
                      </a:r>
                    </a:p>
                  </a:txBody>
                  <a:tcPr marL="91442" marR="91442" marT="45717" marB="45717"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なし</a:t>
                      </a:r>
                    </a:p>
                  </a:txBody>
                  <a:tcPr marL="91442" marR="91442" marT="45717" marB="45717"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あり</a:t>
                      </a:r>
                    </a:p>
                  </a:txBody>
                  <a:tcPr marL="91442" marR="91442" marT="45717" marB="45717"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あり</a:t>
                      </a:r>
                    </a:p>
                  </a:txBody>
                  <a:tcPr marL="91442" marR="91442"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r h="391374">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オーバーランハンドラ</a:t>
                      </a:r>
                    </a:p>
                  </a:txBody>
                  <a:tcPr marL="91442" marR="91442" marT="45717" marB="45717"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なし</a:t>
                      </a:r>
                    </a:p>
                  </a:txBody>
                  <a:tcPr marL="91442" marR="91442" marT="45717" marB="45717"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あり</a:t>
                      </a:r>
                    </a:p>
                  </a:txBody>
                  <a:tcPr marL="91442" marR="91442" marT="45717" marB="45717"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あり</a:t>
                      </a:r>
                    </a:p>
                  </a:txBody>
                  <a:tcPr marL="91442" marR="91442"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471158">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タスクイベント、時分割実行、</a:t>
                      </a:r>
                    </a:p>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待ち禁止、システムメモリ</a:t>
                      </a:r>
                    </a:p>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管理、アドレス空間管理</a:t>
                      </a:r>
                    </a:p>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en-US" altLang="ja-JP" sz="2000" b="0" i="0" u="none" strike="noStrike" cap="none" normalizeH="0" baseline="0" smtClean="0">
                          <a:ln>
                            <a:noFill/>
                          </a:ln>
                          <a:solidFill>
                            <a:schemeClr val="tx1"/>
                          </a:solidFill>
                          <a:effectLst/>
                          <a:latin typeface="Arial" charset="0"/>
                          <a:ea typeface="ＭＳ Ｐゴシック" charset="-128"/>
                          <a:cs typeface="ＤＦＧ平成ゴシック体W7"/>
                        </a:rPr>
                        <a:t>I/O</a:t>
                      </a: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ポートアクセス</a:t>
                      </a:r>
                    </a:p>
                  </a:txBody>
                  <a:tcPr marL="91442" marR="91442" marT="45717" marB="45717"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endPar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endParaRP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endPar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endParaRP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なし</a:t>
                      </a:r>
                    </a:p>
                  </a:txBody>
                  <a:tcPr marL="91442" marR="91442" marT="45717" marB="45717"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endPar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endParaRP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endPar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endParaRP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あり</a:t>
                      </a:r>
                    </a:p>
                  </a:txBody>
                  <a:tcPr marL="91442" marR="91442" marT="45717" marB="45717"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endPar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endParaRP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endPar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endParaRPr>
                    </a:p>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あり</a:t>
                      </a:r>
                    </a:p>
                  </a:txBody>
                  <a:tcPr marL="91442" marR="91442"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91374">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省電力</a:t>
                      </a:r>
                    </a:p>
                  </a:txBody>
                  <a:tcPr marL="91442" marR="91442" marT="45717" marB="45717"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あり </a:t>
                      </a:r>
                      <a:r>
                        <a:rPr lang="ja-JP" altLang="en-US" sz="2000" b="1" baseline="30000" dirty="0" smtClean="0">
                          <a:solidFill>
                            <a:srgbClr val="FF0000"/>
                          </a:solidFill>
                          <a:latin typeface="ＭＳ Ｐゴシック" charset="-128"/>
                          <a:ea typeface="ＭＳ Ｐゴシック" charset="-128"/>
                        </a:rPr>
                        <a:t>*</a:t>
                      </a:r>
                      <a:r>
                        <a:rPr lang="en-US" altLang="ja-JP" sz="2000" b="1" baseline="30000" dirty="0" smtClean="0">
                          <a:solidFill>
                            <a:srgbClr val="FF0000"/>
                          </a:solidFill>
                          <a:latin typeface="ＭＳ Ｐゴシック" charset="-128"/>
                          <a:ea typeface="ＭＳ Ｐゴシック" charset="-128"/>
                        </a:rPr>
                        <a:t>1</a:t>
                      </a:r>
                      <a:r>
                        <a:rPr lang="en-US" altLang="ja-JP" sz="2000" dirty="0" smtClean="0">
                          <a:latin typeface="ＭＳ Ｐゴシック" charset="-128"/>
                          <a:ea typeface="ＭＳ Ｐゴシック" charset="-128"/>
                        </a:rPr>
                        <a:t> </a:t>
                      </a:r>
                      <a:endParaRPr kumimoji="1" lang="en-US" altLang="ja-JP" sz="2000" b="1" i="0" u="none" strike="noStrike" cap="none" normalizeH="0" baseline="0" dirty="0" smtClean="0">
                        <a:ln>
                          <a:noFill/>
                        </a:ln>
                        <a:solidFill>
                          <a:srgbClr val="FF0000"/>
                        </a:solidFill>
                        <a:effectLst/>
                        <a:latin typeface="Arial" charset="0"/>
                        <a:ea typeface="ＭＳ Ｐゴシック" charset="-128"/>
                        <a:cs typeface="ＤＦＧ平成ゴシック体W7"/>
                      </a:endParaRPr>
                    </a:p>
                  </a:txBody>
                  <a:tcPr marL="91442" marR="91442" marT="45717" marB="45717"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あり</a:t>
                      </a:r>
                    </a:p>
                  </a:txBody>
                  <a:tcPr marL="91442" marR="91442" marT="45717" marB="45717"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なし</a:t>
                      </a:r>
                    </a:p>
                  </a:txBody>
                  <a:tcPr marL="91442" marR="91442"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91374">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デバッガサポート</a:t>
                      </a:r>
                    </a:p>
                  </a:txBody>
                  <a:tcPr marL="91442" marR="91442" marT="45717" marB="45717"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あり</a:t>
                      </a:r>
                    </a:p>
                  </a:txBody>
                  <a:tcPr marL="91442" marR="91442" marT="45717" marB="45717"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あり</a:t>
                      </a:r>
                    </a:p>
                  </a:txBody>
                  <a:tcPr marL="91442" marR="91442" marT="45717" marB="45717"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なし</a:t>
                      </a:r>
                    </a:p>
                  </a:txBody>
                  <a:tcPr marL="91442" marR="91442"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01705">
                <a:tc>
                  <a:txBody>
                    <a:bodyPr/>
                    <a:lstStyle/>
                    <a:p>
                      <a:pPr marL="0" marR="0" lvl="0" indent="0" algn="l"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smtClean="0">
                          <a:ln>
                            <a:noFill/>
                          </a:ln>
                          <a:solidFill>
                            <a:schemeClr val="tx1"/>
                          </a:solidFill>
                          <a:effectLst/>
                          <a:latin typeface="Arial" charset="0"/>
                          <a:ea typeface="ＭＳ Ｐゴシック" charset="-128"/>
                          <a:cs typeface="ＤＦＧ平成ゴシック体W7"/>
                        </a:rPr>
                        <a:t>標準モニタデバッガ</a:t>
                      </a:r>
                    </a:p>
                  </a:txBody>
                  <a:tcPr marL="91442" marR="91442" marT="45717" marB="45717" horzOverflow="overflow">
                    <a:lnL w="12700" cap="flat" cmpd="sng" algn="ctr">
                      <a:solidFill>
                        <a:schemeClr val="tx1"/>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1" i="0" u="none" strike="noStrike" cap="none" normalizeH="0" baseline="0" dirty="0" smtClean="0">
                          <a:ln>
                            <a:noFill/>
                          </a:ln>
                          <a:solidFill>
                            <a:srgbClr val="FF0000"/>
                          </a:solidFill>
                          <a:effectLst/>
                          <a:latin typeface="Arial" charset="0"/>
                          <a:ea typeface="ＭＳ Ｐゴシック" charset="-128"/>
                          <a:cs typeface="ＤＦＧ平成ゴシック体W7"/>
                        </a:rPr>
                        <a:t>なし </a:t>
                      </a:r>
                      <a:r>
                        <a:rPr lang="ja-JP" altLang="en-US" sz="2000" b="1" strike="noStrike" baseline="30000" dirty="0" smtClean="0">
                          <a:solidFill>
                            <a:srgbClr val="FF0000"/>
                          </a:solidFill>
                          <a:latin typeface="ＭＳ Ｐゴシック" charset="-128"/>
                          <a:ea typeface="ＭＳ Ｐゴシック" charset="-128"/>
                        </a:rPr>
                        <a:t>*</a:t>
                      </a:r>
                      <a:r>
                        <a:rPr lang="en-US" altLang="ja-JP" sz="2000" b="1" strike="noStrike" baseline="30000" dirty="0" smtClean="0">
                          <a:solidFill>
                            <a:srgbClr val="FF0000"/>
                          </a:solidFill>
                          <a:latin typeface="ＭＳ Ｐゴシック" charset="-128"/>
                          <a:ea typeface="ＭＳ Ｐゴシック" charset="-128"/>
                        </a:rPr>
                        <a:t>2</a:t>
                      </a:r>
                      <a:endParaRPr kumimoji="1" lang="en-US" altLang="ja-JP" sz="2000" b="1" i="0" u="none" strike="noStrike" cap="none" normalizeH="0" baseline="0" dirty="0" smtClean="0">
                        <a:ln>
                          <a:noFill/>
                        </a:ln>
                        <a:solidFill>
                          <a:srgbClr val="FF0000"/>
                        </a:solidFill>
                        <a:effectLst/>
                        <a:latin typeface="Arial" charset="0"/>
                        <a:ea typeface="ＭＳ Ｐゴシック" charset="-128"/>
                        <a:cs typeface="ＤＦＧ平成ゴシック体W7"/>
                      </a:endParaRPr>
                    </a:p>
                  </a:txBody>
                  <a:tcPr marL="91442" marR="91442" marT="45717" marB="45717" horzOverflow="overflow">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chemeClr val="tx1"/>
                      </a:solidFill>
                      <a:prstDash val="solid"/>
                      <a:round/>
                      <a:headEnd type="none" w="sm" len="sm"/>
                      <a:tailEnd type="none" w="sm" len="sm"/>
                    </a:lnT>
                    <a:lnB w="28575"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en-US" altLang="ja-JP" sz="2000" b="0" i="0" u="none" strike="noStrike" cap="none" normalizeH="0" baseline="0" smtClean="0">
                          <a:ln>
                            <a:noFill/>
                          </a:ln>
                          <a:solidFill>
                            <a:schemeClr val="tx1"/>
                          </a:solidFill>
                          <a:effectLst/>
                          <a:latin typeface="Arial" charset="0"/>
                          <a:ea typeface="ＭＳ Ｐゴシック" charset="-128"/>
                          <a:cs typeface="ＤＦＧ平成ゴシック体W7"/>
                        </a:rPr>
                        <a:t>T-Monitor</a:t>
                      </a:r>
                    </a:p>
                  </a:txBody>
                  <a:tcPr marL="91442" marR="91442" marT="45717" marB="45717" horzOverflow="overflow">
                    <a:lnL w="28575" cap="flat" cmpd="sng" algn="ctr">
                      <a:solidFill>
                        <a:srgbClr val="FF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7F7F7F"/>
                        </a:buClr>
                        <a:buSzTx/>
                        <a:buFont typeface="ＤＦ平成ゴシック体W7"/>
                        <a:buNone/>
                        <a:tabLst/>
                      </a:pPr>
                      <a:r>
                        <a:rPr kumimoji="1" lang="ja-JP" altLang="en-US" sz="2000" b="0" i="0" u="none" strike="noStrike" cap="none" normalizeH="0" baseline="0" dirty="0" smtClean="0">
                          <a:ln>
                            <a:noFill/>
                          </a:ln>
                          <a:solidFill>
                            <a:schemeClr val="tx1"/>
                          </a:solidFill>
                          <a:effectLst/>
                          <a:latin typeface="Arial" charset="0"/>
                          <a:ea typeface="ＭＳ Ｐゴシック" charset="-128"/>
                          <a:cs typeface="ＤＦＧ平成ゴシック体W7"/>
                        </a:rPr>
                        <a:t>なし</a:t>
                      </a:r>
                    </a:p>
                  </a:txBody>
                  <a:tcPr marL="91442" marR="91442" marT="45717" marB="4571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1793" name="Text Box 22"/>
          <p:cNvSpPr txBox="1">
            <a:spLocks noChangeArrowheads="1"/>
          </p:cNvSpPr>
          <p:nvPr/>
        </p:nvSpPr>
        <p:spPr bwMode="auto">
          <a:xfrm>
            <a:off x="179667" y="5453148"/>
            <a:ext cx="7177716" cy="493205"/>
          </a:xfrm>
          <a:prstGeom prst="rect">
            <a:avLst/>
          </a:prstGeom>
          <a:noFill/>
          <a:ln w="9525" algn="ctr">
            <a:noFill/>
            <a:miter lim="800000"/>
            <a:headEnd/>
            <a:tailEnd/>
          </a:ln>
        </p:spPr>
        <p:txBody>
          <a:bodyPr lIns="64273" tIns="32137" rIns="64273" bIns="32137">
            <a:spAutoFit/>
          </a:bodyPr>
          <a:lstStyle/>
          <a:p>
            <a:r>
              <a:rPr lang="ja-JP" altLang="en-US" sz="1400" dirty="0">
                <a:latin typeface="ＭＳ Ｐゴシック" charset="-128"/>
                <a:ea typeface="ＭＳ Ｐゴシック" charset="-128"/>
              </a:rPr>
              <a:t>*</a:t>
            </a:r>
            <a:r>
              <a:rPr lang="en-US" altLang="ja-JP" sz="1400" dirty="0">
                <a:latin typeface="ＭＳ Ｐゴシック" charset="-128"/>
                <a:ea typeface="ＭＳ Ｐゴシック" charset="-128"/>
              </a:rPr>
              <a:t>1 </a:t>
            </a:r>
            <a:r>
              <a:rPr lang="ja-JP" altLang="en-US" sz="1400" dirty="0">
                <a:latin typeface="ＭＳ Ｐゴシック" charset="-128"/>
                <a:ea typeface="ＭＳ Ｐゴシック" charset="-128"/>
              </a:rPr>
              <a:t>「</a:t>
            </a:r>
            <a:r>
              <a:rPr lang="en-US" altLang="ja-JP" sz="1400" dirty="0">
                <a:latin typeface="Impact" pitchFamily="34" charset="0"/>
                <a:ea typeface="ＭＳ Ｐゴシック" charset="-128"/>
              </a:rPr>
              <a:t>μT-Kernel</a:t>
            </a:r>
            <a:r>
              <a:rPr lang="ja-JP" altLang="en-US" sz="1400" dirty="0">
                <a:latin typeface="Impact" pitchFamily="34" charset="0"/>
                <a:ea typeface="ＭＳ Ｐゴシック" charset="-128"/>
              </a:rPr>
              <a:t> </a:t>
            </a:r>
            <a:r>
              <a:rPr lang="ja-JP" altLang="en-US" sz="1400" dirty="0">
                <a:latin typeface="ＭＳ Ｐゴシック" charset="-128"/>
                <a:ea typeface="ＭＳ Ｐゴシック" charset="-128"/>
              </a:rPr>
              <a:t>省電力機能実装ガイドライン」において定義されている</a:t>
            </a:r>
          </a:p>
          <a:p>
            <a:r>
              <a:rPr lang="ja-JP" altLang="en-US" sz="1400" dirty="0">
                <a:latin typeface="ＭＳ Ｐゴシック" charset="-128"/>
                <a:ea typeface="ＭＳ Ｐゴシック" charset="-128"/>
              </a:rPr>
              <a:t>*</a:t>
            </a:r>
            <a:r>
              <a:rPr lang="en-US" altLang="ja-JP" sz="1400" dirty="0">
                <a:latin typeface="ＭＳ Ｐゴシック" charset="-128"/>
                <a:ea typeface="ＭＳ Ｐゴシック" charset="-128"/>
              </a:rPr>
              <a:t>2 </a:t>
            </a:r>
            <a:r>
              <a:rPr lang="ja-JP" altLang="en-US" sz="1400" dirty="0">
                <a:latin typeface="ＭＳ Ｐゴシック" charset="-128"/>
                <a:ea typeface="ＭＳ Ｐゴシック" charset="-128"/>
              </a:rPr>
              <a:t>各社が</a:t>
            </a:r>
            <a:r>
              <a:rPr lang="en-US" altLang="ja-JP" sz="1400" dirty="0">
                <a:latin typeface="ＭＳ Ｐゴシック" charset="-128"/>
                <a:ea typeface="ＭＳ Ｐゴシック" charset="-128"/>
              </a:rPr>
              <a:t>CPU</a:t>
            </a:r>
            <a:r>
              <a:rPr lang="ja-JP" altLang="en-US" sz="1400" dirty="0">
                <a:latin typeface="ＭＳ Ｐゴシック" charset="-128"/>
                <a:ea typeface="ＭＳ Ｐゴシック" charset="-128"/>
              </a:rPr>
              <a:t>毎に別途用意</a:t>
            </a:r>
            <a:endParaRPr lang="ja-JP" altLang="en-US" sz="1400" i="1" u="sng" dirty="0">
              <a:latin typeface="ＭＳ Ｐゴシック" charset="-128"/>
              <a:ea typeface="ＭＳ Ｐゴシック" charset="-128"/>
            </a:endParaRPr>
          </a:p>
        </p:txBody>
      </p:sp>
      <p:sp>
        <p:nvSpPr>
          <p:cNvPr id="29751" name="Rectangle 2"/>
          <p:cNvSpPr>
            <a:spLocks noChangeArrowheads="1"/>
          </p:cNvSpPr>
          <p:nvPr/>
        </p:nvSpPr>
        <p:spPr bwMode="auto">
          <a:xfrm>
            <a:off x="0" y="0"/>
            <a:ext cx="9144000" cy="1233012"/>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1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μT-Kernel </a:t>
            </a:r>
            <a:r>
              <a:rPr lang="ja-JP" altLang="en-US" sz="3100" u="sng" dirty="0" err="1">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a:t>
            </a:r>
            <a:r>
              <a:rPr lang="en-US" altLang="ja-JP" sz="31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T-Kernel</a:t>
            </a:r>
            <a:r>
              <a:rPr lang="ja-JP" altLang="en-US" sz="3100" u="sng" dirty="0" err="1">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a:t>
            </a:r>
            <a:r>
              <a:rPr lang="en-US" altLang="ja-JP" sz="31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μITRON</a:t>
            </a:r>
            <a:r>
              <a:rPr lang="ja-JP" altLang="en-US" sz="31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 </a:t>
            </a:r>
            <a:r>
              <a:rPr lang="ja-JP" altLang="en-US" sz="31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の相違点</a:t>
            </a:r>
            <a:r>
              <a:rPr lang="en-US" altLang="ja-JP" sz="31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(2)</a:t>
            </a:r>
          </a:p>
        </p:txBody>
      </p:sp>
      <p:sp>
        <p:nvSpPr>
          <p:cNvPr id="9"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5101436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1230380" y="2204864"/>
            <a:ext cx="6683240" cy="1323439"/>
          </a:xfrm>
          <a:prstGeom prst="rect">
            <a:avLst/>
          </a:prstGeom>
          <a:noFill/>
        </p:spPr>
        <p:txBody>
          <a:bodyPr wrap="none" rtlCol="0">
            <a:spAutoFit/>
          </a:bodyPr>
          <a:lstStyle/>
          <a:p>
            <a:r>
              <a:rPr kumimoji="1" lang="ja-JP" altLang="en-US" sz="8000" u="sng" dirty="0" smtClean="0"/>
              <a:t>現状の取り組み</a:t>
            </a:r>
            <a:endParaRPr kumimoji="1" lang="ja-JP" altLang="en-US" sz="8000" u="sng" dirty="0"/>
          </a:p>
        </p:txBody>
      </p:sp>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684146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8"/>
          <p:cNvPicPr>
            <a:picLocks noChangeAspect="1" noChangeArrowheads="1"/>
          </p:cNvPicPr>
          <p:nvPr/>
        </p:nvPicPr>
        <p:blipFill>
          <a:blip r:embed="rId3"/>
          <a:srcRect/>
          <a:stretch>
            <a:fillRect/>
          </a:stretch>
        </p:blipFill>
        <p:spPr bwMode="auto">
          <a:xfrm>
            <a:off x="1143838" y="1822180"/>
            <a:ext cx="2894744" cy="4070612"/>
          </a:xfrm>
          <a:prstGeom prst="rect">
            <a:avLst/>
          </a:prstGeom>
          <a:noFill/>
          <a:ln w="9525">
            <a:solidFill>
              <a:srgbClr val="808080"/>
            </a:solidFill>
            <a:miter lim="800000"/>
            <a:headEnd/>
            <a:tailEnd/>
          </a:ln>
        </p:spPr>
      </p:pic>
      <p:sp>
        <p:nvSpPr>
          <p:cNvPr id="57347" name="Rectangle 5"/>
          <p:cNvSpPr>
            <a:spLocks noChangeArrowheads="1"/>
          </p:cNvSpPr>
          <p:nvPr/>
        </p:nvSpPr>
        <p:spPr bwMode="auto">
          <a:xfrm>
            <a:off x="0" y="750966"/>
            <a:ext cx="8642944" cy="1071214"/>
          </a:xfrm>
          <a:prstGeom prst="rect">
            <a:avLst/>
          </a:prstGeom>
          <a:noFill/>
          <a:ln w="9525">
            <a:noFill/>
            <a:miter lim="800000"/>
            <a:headEnd/>
            <a:tailEnd/>
          </a:ln>
        </p:spPr>
        <p:txBody>
          <a:bodyPr lIns="80545" tIns="40273" rIns="80545" bIns="40273" anchor="ctr" anchorCtr="1"/>
          <a:lstStyle/>
          <a:p>
            <a:pPr marL="401707" indent="-401707" defTabSz="800067" eaLnBrk="0" hangingPunct="0">
              <a:spcBef>
                <a:spcPct val="20000"/>
              </a:spcBef>
              <a:buClr>
                <a:srgbClr val="7F7F7F"/>
              </a:buClr>
              <a:buFont typeface="ＤＦ平成ゴシック体W7"/>
              <a:buChar char="▶"/>
            </a:pPr>
            <a:r>
              <a:rPr lang="ja-JP" altLang="en-US" dirty="0">
                <a:latin typeface="Impact" pitchFamily="34" charset="0"/>
                <a:ea typeface="ＭＳ Ｐゴシック" charset="-128"/>
                <a:cs typeface="ＤＦＧ平成ゴシック体W7"/>
              </a:rPr>
              <a:t>トロン</a:t>
            </a:r>
            <a:r>
              <a:rPr lang="ja-JP" altLang="en-US" dirty="0" smtClean="0">
                <a:latin typeface="ＭＳ Ｐゴシック" charset="-128"/>
                <a:ea typeface="ＭＳ Ｐゴシック" charset="-128"/>
                <a:cs typeface="ＤＦＧ平成ゴシック体W7"/>
              </a:rPr>
              <a:t>フォーラム</a:t>
            </a:r>
            <a:r>
              <a:rPr lang="ja-JP" altLang="en-US" dirty="0">
                <a:latin typeface="ＭＳ Ｐゴシック" charset="-128"/>
                <a:ea typeface="ＭＳ Ｐゴシック" charset="-128"/>
                <a:cs typeface="ＤＦＧ平成ゴシック体W7"/>
              </a:rPr>
              <a:t>発行の</a:t>
            </a:r>
            <a:r>
              <a:rPr lang="en-US" altLang="ja-JP" dirty="0">
                <a:latin typeface="HGS創英角ｺﾞｼｯｸUB" pitchFamily="50" charset="-128"/>
                <a:ea typeface="HGS創英角ｺﾞｼｯｸUB" pitchFamily="50" charset="-128"/>
                <a:cs typeface="ＤＦＧ平成ゴシック体W7"/>
              </a:rPr>
              <a:t>μ</a:t>
            </a:r>
            <a:r>
              <a:rPr lang="en-US" altLang="ja-JP" dirty="0">
                <a:latin typeface="Impact" pitchFamily="34" charset="0"/>
                <a:ea typeface="HGS創英角ｺﾞｼｯｸUB" pitchFamily="50" charset="-128"/>
                <a:cs typeface="ＤＦＧ平成ゴシック体W7"/>
              </a:rPr>
              <a:t>ITRON</a:t>
            </a:r>
            <a:r>
              <a:rPr lang="en-US" altLang="ja-JP" dirty="0">
                <a:latin typeface="HGS創英角ｺﾞｼｯｸUB" pitchFamily="50" charset="-128"/>
                <a:ea typeface="HGS創英角ｺﾞｼｯｸUB" pitchFamily="50" charset="-128"/>
                <a:cs typeface="ＤＦＧ平成ゴシック体W7"/>
              </a:rPr>
              <a:t> </a:t>
            </a:r>
            <a:r>
              <a:rPr lang="en-US" altLang="ja-JP" b="1" dirty="0">
                <a:latin typeface="HGS創英角ｺﾞｼｯｸUB" pitchFamily="50" charset="-128"/>
                <a:ea typeface="HGS創英角ｺﾞｼｯｸUB" pitchFamily="50" charset="-128"/>
                <a:cs typeface="ＤＦＧ平成ゴシック体W7"/>
              </a:rPr>
              <a:t>&gt;</a:t>
            </a:r>
            <a:r>
              <a:rPr lang="en-US" altLang="ja-JP" dirty="0">
                <a:latin typeface="HGS創英角ｺﾞｼｯｸUB" pitchFamily="50" charset="-128"/>
                <a:ea typeface="HGS創英角ｺﾞｼｯｸUB" pitchFamily="50" charset="-128"/>
                <a:cs typeface="ＤＦＧ平成ゴシック体W7"/>
              </a:rPr>
              <a:t>μ</a:t>
            </a:r>
            <a:r>
              <a:rPr lang="en-US" altLang="ja-JP" dirty="0">
                <a:latin typeface="Impact" pitchFamily="34" charset="0"/>
                <a:ea typeface="HGS創英角ｺﾞｼｯｸUB" pitchFamily="50" charset="-128"/>
                <a:cs typeface="ＤＦＧ平成ゴシック体W7"/>
              </a:rPr>
              <a:t>T-Kernel</a:t>
            </a:r>
            <a:r>
              <a:rPr lang="ja-JP" altLang="en-US" dirty="0">
                <a:latin typeface="ＭＳ Ｐゴシック" charset="-128"/>
                <a:ea typeface="ＭＳ Ｐゴシック" charset="-128"/>
                <a:cs typeface="ＤＦＧ平成ゴシック体W7"/>
              </a:rPr>
              <a:t>移植ガイド</a:t>
            </a:r>
          </a:p>
        </p:txBody>
      </p:sp>
      <p:sp>
        <p:nvSpPr>
          <p:cNvPr id="57348" name="Text Box 8"/>
          <p:cNvSpPr txBox="1">
            <a:spLocks noChangeArrowheads="1"/>
          </p:cNvSpPr>
          <p:nvPr/>
        </p:nvSpPr>
        <p:spPr bwMode="auto">
          <a:xfrm>
            <a:off x="4518436" y="2357787"/>
            <a:ext cx="3547404" cy="2557892"/>
          </a:xfrm>
          <a:prstGeom prst="rect">
            <a:avLst/>
          </a:prstGeom>
          <a:noFill/>
          <a:ln w="9525">
            <a:noFill/>
            <a:miter lim="800000"/>
            <a:headEnd/>
            <a:tailEnd/>
          </a:ln>
        </p:spPr>
        <p:txBody>
          <a:bodyPr wrap="none" lIns="64273" tIns="32137" rIns="64273" bIns="32137">
            <a:spAutoFit/>
          </a:bodyPr>
          <a:lstStyle/>
          <a:p>
            <a:pPr>
              <a:lnSpc>
                <a:spcPct val="150000"/>
              </a:lnSpc>
            </a:pPr>
            <a:r>
              <a:rPr lang="ja-JP" altLang="en-US" dirty="0">
                <a:latin typeface="ＭＳ Ｐゴシック" charset="-128"/>
                <a:ea typeface="ＭＳ Ｐゴシック" charset="-128"/>
              </a:rPr>
              <a:t>  第</a:t>
            </a:r>
            <a:r>
              <a:rPr lang="en-US" altLang="ja-JP" dirty="0">
                <a:latin typeface="ＭＳ Ｐゴシック" charset="-128"/>
                <a:ea typeface="ＭＳ Ｐゴシック" charset="-128"/>
              </a:rPr>
              <a:t>1</a:t>
            </a:r>
            <a:r>
              <a:rPr lang="ja-JP" altLang="en-US" dirty="0">
                <a:latin typeface="ＭＳ Ｐゴシック" charset="-128"/>
                <a:ea typeface="ＭＳ Ｐゴシック" charset="-128"/>
              </a:rPr>
              <a:t>章  概要</a:t>
            </a:r>
          </a:p>
          <a:p>
            <a:pPr>
              <a:lnSpc>
                <a:spcPct val="150000"/>
              </a:lnSpc>
            </a:pPr>
            <a:r>
              <a:rPr lang="ja-JP" altLang="en-US" dirty="0">
                <a:latin typeface="ＭＳ Ｐゴシック" charset="-128"/>
                <a:ea typeface="ＭＳ Ｐゴシック" charset="-128"/>
              </a:rPr>
              <a:t>  第</a:t>
            </a:r>
            <a:r>
              <a:rPr lang="en-US" altLang="ja-JP" dirty="0">
                <a:latin typeface="ＭＳ Ｐゴシック" charset="-128"/>
                <a:ea typeface="ＭＳ Ｐゴシック" charset="-128"/>
              </a:rPr>
              <a:t>2</a:t>
            </a:r>
            <a:r>
              <a:rPr lang="ja-JP" altLang="en-US" dirty="0">
                <a:latin typeface="ＭＳ Ｐゴシック" charset="-128"/>
                <a:ea typeface="ＭＳ Ｐゴシック" charset="-128"/>
              </a:rPr>
              <a:t>章  </a:t>
            </a:r>
            <a:r>
              <a:rPr lang="en-US" altLang="ja-JP" dirty="0">
                <a:latin typeface="HGS創英角ｺﾞｼｯｸUB" pitchFamily="50" charset="-128"/>
                <a:ea typeface="HGS創英角ｺﾞｼｯｸUB" pitchFamily="50" charset="-128"/>
              </a:rPr>
              <a:t>μ</a:t>
            </a:r>
            <a:r>
              <a:rPr lang="en-US" altLang="ja-JP" dirty="0">
                <a:latin typeface="Impact" pitchFamily="34" charset="0"/>
                <a:ea typeface="HGS創英角ｺﾞｼｯｸUB" pitchFamily="50" charset="-128"/>
              </a:rPr>
              <a:t>ITRON4.0</a:t>
            </a:r>
            <a:r>
              <a:rPr lang="ja-JP" altLang="en-US" dirty="0">
                <a:latin typeface="ＭＳ Ｐゴシック" charset="-128"/>
                <a:ea typeface="ＭＳ Ｐゴシック" charset="-128"/>
              </a:rPr>
              <a:t>から</a:t>
            </a:r>
          </a:p>
          <a:p>
            <a:pPr>
              <a:lnSpc>
                <a:spcPct val="150000"/>
              </a:lnSpc>
            </a:pPr>
            <a:r>
              <a:rPr lang="en-US" altLang="ja-JP" dirty="0">
                <a:latin typeface="ＭＳ Ｐゴシック" charset="-128"/>
                <a:ea typeface="ＭＳ Ｐゴシック" charset="-128"/>
              </a:rPr>
              <a:t>            </a:t>
            </a:r>
            <a:r>
              <a:rPr lang="en-US" altLang="ja-JP" dirty="0">
                <a:latin typeface="HGS創英角ｺﾞｼｯｸUB" pitchFamily="50" charset="-128"/>
                <a:ea typeface="HGS創英角ｺﾞｼｯｸUB" pitchFamily="50" charset="-128"/>
              </a:rPr>
              <a:t>μ</a:t>
            </a:r>
            <a:r>
              <a:rPr lang="en-US" altLang="ja-JP" dirty="0">
                <a:latin typeface="Impact" pitchFamily="34" charset="0"/>
                <a:ea typeface="HGS創英角ｺﾞｼｯｸUB" pitchFamily="50" charset="-128"/>
              </a:rPr>
              <a:t>T-Kernel</a:t>
            </a:r>
            <a:r>
              <a:rPr lang="ja-JP" altLang="en-US" dirty="0" err="1">
                <a:latin typeface="ＭＳ Ｐゴシック" charset="-128"/>
                <a:ea typeface="ＭＳ Ｐゴシック" charset="-128"/>
              </a:rPr>
              <a:t>への</a:t>
            </a:r>
            <a:r>
              <a:rPr lang="ja-JP" altLang="en-US" dirty="0">
                <a:latin typeface="ＭＳ Ｐゴシック" charset="-128"/>
                <a:ea typeface="ＭＳ Ｐゴシック" charset="-128"/>
              </a:rPr>
              <a:t>移行</a:t>
            </a:r>
          </a:p>
          <a:p>
            <a:pPr>
              <a:lnSpc>
                <a:spcPct val="150000"/>
              </a:lnSpc>
            </a:pPr>
            <a:r>
              <a:rPr lang="ja-JP" altLang="en-US" dirty="0">
                <a:latin typeface="ＭＳ Ｐゴシック" charset="-128"/>
                <a:ea typeface="ＭＳ Ｐゴシック" charset="-128"/>
              </a:rPr>
              <a:t>  第</a:t>
            </a:r>
            <a:r>
              <a:rPr lang="en-US" altLang="ja-JP" dirty="0">
                <a:latin typeface="ＭＳ Ｐゴシック" charset="-128"/>
                <a:ea typeface="ＭＳ Ｐゴシック" charset="-128"/>
              </a:rPr>
              <a:t>3</a:t>
            </a:r>
            <a:r>
              <a:rPr lang="ja-JP" altLang="en-US" dirty="0">
                <a:latin typeface="ＭＳ Ｐゴシック" charset="-128"/>
                <a:ea typeface="ＭＳ Ｐゴシック" charset="-128"/>
              </a:rPr>
              <a:t>章  ラッパーを使った移行方法</a:t>
            </a:r>
          </a:p>
          <a:p>
            <a:pPr>
              <a:lnSpc>
                <a:spcPct val="150000"/>
              </a:lnSpc>
            </a:pPr>
            <a:r>
              <a:rPr lang="ja-JP" altLang="en-US" dirty="0">
                <a:latin typeface="ＭＳ Ｐゴシック" charset="-128"/>
                <a:ea typeface="ＭＳ Ｐゴシック" charset="-128"/>
              </a:rPr>
              <a:t>  第</a:t>
            </a:r>
            <a:r>
              <a:rPr lang="en-US" altLang="ja-JP" dirty="0">
                <a:latin typeface="ＭＳ Ｐゴシック" charset="-128"/>
                <a:ea typeface="ＭＳ Ｐゴシック" charset="-128"/>
              </a:rPr>
              <a:t>4</a:t>
            </a:r>
            <a:r>
              <a:rPr lang="ja-JP" altLang="en-US" dirty="0">
                <a:latin typeface="ＭＳ Ｐゴシック" charset="-128"/>
                <a:ea typeface="ＭＳ Ｐゴシック" charset="-128"/>
              </a:rPr>
              <a:t>章  開発環境／関連製品</a:t>
            </a:r>
          </a:p>
          <a:p>
            <a:pPr>
              <a:lnSpc>
                <a:spcPct val="150000"/>
              </a:lnSpc>
            </a:pPr>
            <a:r>
              <a:rPr lang="ja-JP" altLang="en-US" dirty="0">
                <a:latin typeface="ＭＳ Ｐゴシック" charset="-128"/>
                <a:ea typeface="ＭＳ Ｐゴシック" charset="-128"/>
              </a:rPr>
              <a:t>  第</a:t>
            </a:r>
            <a:r>
              <a:rPr lang="en-US" altLang="ja-JP" dirty="0">
                <a:latin typeface="ＭＳ Ｐゴシック" charset="-128"/>
                <a:ea typeface="ＭＳ Ｐゴシック" charset="-128"/>
              </a:rPr>
              <a:t>5</a:t>
            </a:r>
            <a:r>
              <a:rPr lang="ja-JP" altLang="en-US" dirty="0">
                <a:latin typeface="ＭＳ Ｐゴシック" charset="-128"/>
                <a:ea typeface="ＭＳ Ｐゴシック" charset="-128"/>
              </a:rPr>
              <a:t>章  参考資料</a:t>
            </a:r>
          </a:p>
        </p:txBody>
      </p:sp>
      <p:sp>
        <p:nvSpPr>
          <p:cNvPr id="57349" name="Text Box 8"/>
          <p:cNvSpPr txBox="1">
            <a:spLocks noChangeArrowheads="1"/>
          </p:cNvSpPr>
          <p:nvPr/>
        </p:nvSpPr>
        <p:spPr bwMode="auto">
          <a:xfrm>
            <a:off x="6279568" y="1607937"/>
            <a:ext cx="928098" cy="780482"/>
          </a:xfrm>
          <a:prstGeom prst="rect">
            <a:avLst/>
          </a:prstGeom>
          <a:noFill/>
          <a:ln w="9525">
            <a:noFill/>
            <a:miter lim="800000"/>
            <a:headEnd/>
            <a:tailEnd/>
          </a:ln>
        </p:spPr>
        <p:txBody>
          <a:bodyPr wrap="none" lIns="64273" tIns="32137" rIns="64273" bIns="32137">
            <a:spAutoFit/>
          </a:bodyPr>
          <a:lstStyle/>
          <a:p>
            <a:pPr algn="ctr">
              <a:lnSpc>
                <a:spcPct val="150000"/>
              </a:lnSpc>
            </a:pPr>
            <a:r>
              <a:rPr lang="ja-JP" altLang="en-US" sz="3100" b="1" u="sng">
                <a:latin typeface="ＭＳ Ｐゴシック" charset="-128"/>
                <a:ea typeface="ＭＳ Ｐゴシック" charset="-128"/>
              </a:rPr>
              <a:t>目次</a:t>
            </a:r>
          </a:p>
        </p:txBody>
      </p:sp>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μ</a:t>
            </a:r>
            <a:r>
              <a:rPr lang="en-US" altLang="ja-JP"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T-Kernel</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移植ガイド</a:t>
            </a:r>
          </a:p>
        </p:txBody>
      </p:sp>
      <p:sp>
        <p:nvSpPr>
          <p:cNvPr id="10" name="Rectangle 9"/>
          <p:cNvSpPr>
            <a:spLocks noChangeArrowheads="1"/>
          </p:cNvSpPr>
          <p:nvPr/>
        </p:nvSpPr>
        <p:spPr bwMode="auto">
          <a:xfrm>
            <a:off x="395536" y="6093296"/>
            <a:ext cx="8907899" cy="276999"/>
          </a:xfrm>
          <a:prstGeom prst="rect">
            <a:avLst/>
          </a:prstGeom>
          <a:noFill/>
          <a:ln w="9525">
            <a:noFill/>
            <a:miter lim="800000"/>
            <a:headEnd/>
            <a:tailEnd/>
          </a:ln>
        </p:spPr>
        <p:txBody>
          <a:bodyPr wrap="square">
            <a:spAutoFit/>
          </a:bodyPr>
          <a:lstStyle/>
          <a:p>
            <a:r>
              <a:rPr lang="en-US" altLang="en-US" sz="1200" dirty="0">
                <a:solidFill>
                  <a:schemeClr val="hlink"/>
                </a:solidFill>
                <a:ea typeface="ＭＳ ゴシック" pitchFamily="49" charset="-128"/>
              </a:rPr>
              <a:t>http://www.tron.org/ja/wp-content/themes/dp-magjam/pdf/specifications/ja/TEF022-W001-01.00.00_ja.pdf</a:t>
            </a:r>
            <a:endParaRPr lang="ja-JP" altLang="en-US" sz="1200" dirty="0">
              <a:solidFill>
                <a:schemeClr val="hlink"/>
              </a:solidFill>
              <a:ea typeface="ＭＳ ゴシック" pitchFamily="49" charset="-128"/>
            </a:endParaRPr>
          </a:p>
        </p:txBody>
      </p:sp>
      <p:sp>
        <p:nvSpPr>
          <p:cNvPr id="14" name="コンテンツ プレースホルダー 13"/>
          <p:cNvSpPr>
            <a:spLocks noGrp="1"/>
          </p:cNvSpPr>
          <p:nvPr>
            <p:ph idx="1"/>
          </p:nvPr>
        </p:nvSpPr>
        <p:spPr/>
        <p:txBody>
          <a:bodyPr/>
          <a:lstStyle/>
          <a:p>
            <a:endParaRPr kumimoji="1" lang="ja-JP" altLang="en-US"/>
          </a:p>
        </p:txBody>
      </p:sp>
      <p:sp>
        <p:nvSpPr>
          <p:cNvPr id="17"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100723080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idx="4294967295"/>
          </p:nvPr>
        </p:nvSpPr>
        <p:spPr>
          <a:xfrm>
            <a:off x="0" y="274638"/>
            <a:ext cx="8229600" cy="1143000"/>
          </a:xfrm>
        </p:spPr>
        <p:txBody>
          <a:bodyPr/>
          <a:lstStyle/>
          <a:p>
            <a:r>
              <a:rPr lang="en-US" altLang="ja-JP" smtClean="0"/>
              <a:t>μT-License</a:t>
            </a:r>
            <a:r>
              <a:rPr lang="ja-JP" altLang="en-US" smtClean="0"/>
              <a:t>について</a:t>
            </a:r>
            <a:endParaRPr lang="ja-JP" altLang="en-US" dirty="0" smtClean="0"/>
          </a:p>
        </p:txBody>
      </p:sp>
      <p:pic>
        <p:nvPicPr>
          <p:cNvPr id="61443" name="Picture 4"/>
          <p:cNvPicPr>
            <a:picLocks noChangeAspect="1" noChangeArrowheads="1"/>
          </p:cNvPicPr>
          <p:nvPr/>
        </p:nvPicPr>
        <p:blipFill>
          <a:blip r:embed="rId3">
            <a:lum bright="4000" contrast="32000"/>
          </a:blip>
          <a:srcRect/>
          <a:stretch>
            <a:fillRect/>
          </a:stretch>
        </p:blipFill>
        <p:spPr bwMode="auto">
          <a:xfrm>
            <a:off x="286797" y="1072330"/>
            <a:ext cx="8356147" cy="3964607"/>
          </a:xfrm>
          <a:prstGeom prst="rect">
            <a:avLst/>
          </a:prstGeom>
          <a:noFill/>
          <a:ln w="9525">
            <a:noFill/>
            <a:miter lim="800000"/>
            <a:headEnd/>
            <a:tailEnd/>
          </a:ln>
        </p:spPr>
      </p:pic>
      <p:pic>
        <p:nvPicPr>
          <p:cNvPr id="61444" name="Picture 5"/>
          <p:cNvPicPr>
            <a:picLocks noChangeAspect="1" noChangeArrowheads="1"/>
          </p:cNvPicPr>
          <p:nvPr/>
        </p:nvPicPr>
        <p:blipFill>
          <a:blip r:embed="rId4">
            <a:lum bright="14000" contrast="24000"/>
          </a:blip>
          <a:srcRect/>
          <a:stretch>
            <a:fillRect/>
          </a:stretch>
        </p:blipFill>
        <p:spPr bwMode="auto">
          <a:xfrm>
            <a:off x="447492" y="5035821"/>
            <a:ext cx="4178074" cy="1297731"/>
          </a:xfrm>
          <a:prstGeom prst="rect">
            <a:avLst/>
          </a:prstGeom>
          <a:noFill/>
          <a:ln w="9525">
            <a:noFill/>
            <a:miter lim="800000"/>
            <a:headEnd/>
            <a:tailEnd/>
          </a:ln>
        </p:spPr>
      </p:pic>
      <p:sp>
        <p:nvSpPr>
          <p:cNvPr id="61445" name="Text Box 6"/>
          <p:cNvSpPr txBox="1">
            <a:spLocks noChangeArrowheads="1"/>
          </p:cNvSpPr>
          <p:nvPr/>
        </p:nvSpPr>
        <p:spPr bwMode="auto">
          <a:xfrm>
            <a:off x="5696867" y="4982260"/>
            <a:ext cx="2845643" cy="326512"/>
          </a:xfrm>
          <a:prstGeom prst="rect">
            <a:avLst/>
          </a:prstGeom>
          <a:noFill/>
          <a:ln w="9525">
            <a:noFill/>
            <a:miter lim="800000"/>
            <a:headEnd/>
            <a:tailEnd/>
          </a:ln>
        </p:spPr>
        <p:txBody>
          <a:bodyPr lIns="64273" tIns="32137" rIns="64273" bIns="32137">
            <a:spAutoFit/>
          </a:bodyPr>
          <a:lstStyle/>
          <a:p>
            <a:r>
              <a:rPr lang="en-US" altLang="ja-JP" sz="1700">
                <a:latin typeface="Times" pitchFamily="18" charset="0"/>
                <a:ea typeface="ＭＳ Ｐゴシック" charset="-128"/>
              </a:rPr>
              <a:t>※ TRONWARE Vol.102 </a:t>
            </a:r>
            <a:r>
              <a:rPr lang="ja-JP" altLang="en-US" sz="1700">
                <a:latin typeface="Times" pitchFamily="18" charset="0"/>
                <a:ea typeface="ＭＳ Ｐゴシック" charset="-128"/>
              </a:rPr>
              <a:t>より</a:t>
            </a: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7138715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11" descr="fig02"/>
          <p:cNvPicPr>
            <a:picLocks noChangeAspect="1" noChangeArrowheads="1"/>
          </p:cNvPicPr>
          <p:nvPr/>
        </p:nvPicPr>
        <p:blipFill>
          <a:blip r:embed="rId3"/>
          <a:srcRect/>
          <a:stretch>
            <a:fillRect/>
          </a:stretch>
        </p:blipFill>
        <p:spPr bwMode="auto">
          <a:xfrm>
            <a:off x="681839" y="1182799"/>
            <a:ext cx="2946078" cy="2085519"/>
          </a:xfrm>
          <a:prstGeom prst="rect">
            <a:avLst/>
          </a:prstGeom>
          <a:solidFill>
            <a:schemeClr val="tx1"/>
          </a:solidFill>
          <a:ln w="9525">
            <a:noFill/>
            <a:miter lim="800000"/>
            <a:headEnd/>
            <a:tailEnd/>
          </a:ln>
        </p:spPr>
      </p:pic>
      <p:pic>
        <p:nvPicPr>
          <p:cNvPr id="63490" name="Picture 13" descr="fig03"/>
          <p:cNvPicPr>
            <a:picLocks noChangeAspect="1" noChangeArrowheads="1"/>
          </p:cNvPicPr>
          <p:nvPr/>
        </p:nvPicPr>
        <p:blipFill>
          <a:blip r:embed="rId4"/>
          <a:srcRect/>
          <a:stretch>
            <a:fillRect/>
          </a:stretch>
        </p:blipFill>
        <p:spPr bwMode="auto">
          <a:xfrm>
            <a:off x="5161216" y="1072330"/>
            <a:ext cx="3213903" cy="2146891"/>
          </a:xfrm>
          <a:prstGeom prst="rect">
            <a:avLst/>
          </a:prstGeom>
          <a:noFill/>
          <a:ln w="9525">
            <a:noFill/>
            <a:miter lim="800000"/>
            <a:headEnd/>
            <a:tailEnd/>
          </a:ln>
        </p:spPr>
      </p:pic>
      <p:sp>
        <p:nvSpPr>
          <p:cNvPr id="41986" name="Rectangle 4"/>
          <p:cNvSpPr>
            <a:spLocks noChangeArrowheads="1"/>
          </p:cNvSpPr>
          <p:nvPr/>
        </p:nvSpPr>
        <p:spPr bwMode="auto">
          <a:xfrm>
            <a:off x="0" y="0"/>
            <a:ext cx="9144000" cy="1072330"/>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a:effectLst>
                  <a:outerShdw blurRad="38100" dist="38100" dir="2700000" algn="tl">
                    <a:srgbClr val="C0C0C0"/>
                  </a:outerShdw>
                </a:effectLst>
                <a:latin typeface="Impact" pitchFamily="34" charset="0"/>
                <a:ea typeface="HGP創英角ｺﾞｼｯｸUB" pitchFamily="50" charset="-128"/>
                <a:cs typeface="ＤＦＧ平成ゴシック体W7"/>
              </a:rPr>
              <a:t>T-License 2.0</a:t>
            </a:r>
            <a:r>
              <a:rPr lang="ja-JP" altLang="en-US" sz="3400" u="sng">
                <a:effectLst>
                  <a:outerShdw blurRad="38100" dist="38100" dir="2700000" algn="tl">
                    <a:srgbClr val="C0C0C0"/>
                  </a:outerShdw>
                </a:effectLst>
                <a:latin typeface="Impact" pitchFamily="34" charset="0"/>
                <a:ea typeface="HGP創英角ｺﾞｼｯｸUB" pitchFamily="50" charset="-128"/>
                <a:cs typeface="ＤＦＧ平成ゴシック体W7"/>
              </a:rPr>
              <a:t>について</a:t>
            </a:r>
            <a:endParaRPr lang="ja-JP" altLang="en-US" sz="3400" u="sng">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endParaRPr>
          </a:p>
        </p:txBody>
      </p:sp>
      <p:sp>
        <p:nvSpPr>
          <p:cNvPr id="63492" name="Text Box 23"/>
          <p:cNvSpPr txBox="1">
            <a:spLocks noChangeArrowheads="1"/>
          </p:cNvSpPr>
          <p:nvPr/>
        </p:nvSpPr>
        <p:spPr bwMode="auto">
          <a:xfrm>
            <a:off x="1465228" y="3268318"/>
            <a:ext cx="1668684" cy="372678"/>
          </a:xfrm>
          <a:prstGeom prst="rect">
            <a:avLst/>
          </a:prstGeom>
          <a:noFill/>
          <a:ln w="9525">
            <a:noFill/>
            <a:miter lim="800000"/>
            <a:headEnd/>
            <a:tailEnd/>
          </a:ln>
        </p:spPr>
        <p:txBody>
          <a:bodyPr wrap="none" lIns="64273" tIns="32137" rIns="64273" bIns="32137">
            <a:spAutoFit/>
          </a:bodyPr>
          <a:lstStyle/>
          <a:p>
            <a:r>
              <a:rPr lang="ja-JP" altLang="en-US" sz="2000">
                <a:solidFill>
                  <a:srgbClr val="008000"/>
                </a:solidFill>
                <a:latin typeface="HGS創英角ｺﾞｼｯｸUB" pitchFamily="50" charset="-128"/>
                <a:ea typeface="HGS創英角ｺﾞｼｯｸUB" pitchFamily="50" charset="-128"/>
              </a:rPr>
              <a:t>再配布可能！</a:t>
            </a:r>
          </a:p>
        </p:txBody>
      </p:sp>
      <p:sp>
        <p:nvSpPr>
          <p:cNvPr id="63493" name="Text Box 24"/>
          <p:cNvSpPr txBox="1">
            <a:spLocks noChangeArrowheads="1"/>
          </p:cNvSpPr>
          <p:nvPr/>
        </p:nvSpPr>
        <p:spPr bwMode="auto">
          <a:xfrm>
            <a:off x="5429041" y="3054075"/>
            <a:ext cx="2694606" cy="588122"/>
          </a:xfrm>
          <a:prstGeom prst="rect">
            <a:avLst/>
          </a:prstGeom>
          <a:noFill/>
          <a:ln w="9525">
            <a:noFill/>
            <a:miter lim="800000"/>
            <a:headEnd/>
            <a:tailEnd/>
          </a:ln>
        </p:spPr>
        <p:txBody>
          <a:bodyPr wrap="none" lIns="64273" tIns="32137" rIns="64273" bIns="32137">
            <a:spAutoFit/>
          </a:bodyPr>
          <a:lstStyle/>
          <a:p>
            <a:r>
              <a:rPr lang="ja-JP" altLang="en-US" sz="2000" dirty="0">
                <a:solidFill>
                  <a:srgbClr val="008000"/>
                </a:solidFill>
                <a:latin typeface="HGS創英角ｺﾞｼｯｸUB" pitchFamily="50" charset="-128"/>
                <a:ea typeface="HGS創英角ｺﾞｼｯｸUB" pitchFamily="50" charset="-128"/>
              </a:rPr>
              <a:t>改変後、再配布可能！</a:t>
            </a:r>
          </a:p>
          <a:p>
            <a:r>
              <a:rPr lang="en-US" altLang="ja-JP" sz="1400" dirty="0">
                <a:solidFill>
                  <a:srgbClr val="008000"/>
                </a:solidFill>
                <a:latin typeface="HGS創英角ｺﾞｼｯｸUB" pitchFamily="50" charset="-128"/>
                <a:ea typeface="HGS創英角ｺﾞｼｯｸUB" pitchFamily="50" charset="-128"/>
              </a:rPr>
              <a:t>※ </a:t>
            </a:r>
            <a:r>
              <a:rPr lang="en-US" altLang="ja-JP" sz="1400" dirty="0">
                <a:solidFill>
                  <a:srgbClr val="008000"/>
                </a:solidFill>
                <a:latin typeface="HGS創英角ｺﾞｼｯｸUB" pitchFamily="50" charset="-128"/>
                <a:ea typeface="HGS創英角ｺﾞｼｯｸUB" pitchFamily="50" charset="-128"/>
                <a:hlinkClick r:id="rId5"/>
              </a:rPr>
              <a:t>UCODE</a:t>
            </a:r>
            <a:r>
              <a:rPr lang="ja-JP" altLang="en-US" sz="1400" dirty="0">
                <a:solidFill>
                  <a:srgbClr val="008000"/>
                </a:solidFill>
                <a:latin typeface="HGS創英角ｺﾞｼｯｸUB" pitchFamily="50" charset="-128"/>
                <a:ea typeface="HGS創英角ｺﾞｼｯｸUB" pitchFamily="50" charset="-128"/>
              </a:rPr>
              <a:t>登録が必要</a:t>
            </a:r>
          </a:p>
        </p:txBody>
      </p:sp>
      <p:pic>
        <p:nvPicPr>
          <p:cNvPr id="63494" name="Picture 26" descr="fig07"/>
          <p:cNvPicPr>
            <a:picLocks noChangeAspect="1" noChangeArrowheads="1"/>
          </p:cNvPicPr>
          <p:nvPr/>
        </p:nvPicPr>
        <p:blipFill>
          <a:blip r:embed="rId6"/>
          <a:srcRect/>
          <a:stretch>
            <a:fillRect/>
          </a:stretch>
        </p:blipFill>
        <p:spPr bwMode="auto">
          <a:xfrm>
            <a:off x="661752" y="4012589"/>
            <a:ext cx="2946078" cy="1826642"/>
          </a:xfrm>
          <a:prstGeom prst="rect">
            <a:avLst/>
          </a:prstGeom>
          <a:noFill/>
          <a:ln w="9525">
            <a:noFill/>
            <a:miter lim="800000"/>
            <a:headEnd/>
            <a:tailEnd/>
          </a:ln>
        </p:spPr>
      </p:pic>
      <p:sp>
        <p:nvSpPr>
          <p:cNvPr id="63495" name="Text Box 27"/>
          <p:cNvSpPr txBox="1">
            <a:spLocks noChangeArrowheads="1"/>
          </p:cNvSpPr>
          <p:nvPr/>
        </p:nvSpPr>
        <p:spPr bwMode="auto">
          <a:xfrm>
            <a:off x="1090272" y="5946353"/>
            <a:ext cx="2181645" cy="372678"/>
          </a:xfrm>
          <a:prstGeom prst="rect">
            <a:avLst/>
          </a:prstGeom>
          <a:noFill/>
          <a:ln w="9525">
            <a:noFill/>
            <a:miter lim="800000"/>
            <a:headEnd/>
            <a:tailEnd/>
          </a:ln>
        </p:spPr>
        <p:txBody>
          <a:bodyPr wrap="none" lIns="64273" tIns="32137" rIns="64273" bIns="32137">
            <a:spAutoFit/>
          </a:bodyPr>
          <a:lstStyle/>
          <a:p>
            <a:r>
              <a:rPr lang="ja-JP" altLang="en-US" sz="2000">
                <a:solidFill>
                  <a:srgbClr val="008000"/>
                </a:solidFill>
                <a:latin typeface="HGS創英角ｺﾞｼｯｸUB" pitchFamily="50" charset="-128"/>
                <a:ea typeface="HGS創英角ｺﾞｼｯｸUB" pitchFamily="50" charset="-128"/>
              </a:rPr>
              <a:t>ロゴ表示義務あり</a:t>
            </a:r>
          </a:p>
        </p:txBody>
      </p:sp>
      <p:pic>
        <p:nvPicPr>
          <p:cNvPr id="63496" name="Picture 29" descr="fig08"/>
          <p:cNvPicPr>
            <a:picLocks noChangeAspect="1" noChangeArrowheads="1"/>
          </p:cNvPicPr>
          <p:nvPr/>
        </p:nvPicPr>
        <p:blipFill>
          <a:blip r:embed="rId7"/>
          <a:srcRect/>
          <a:stretch>
            <a:fillRect/>
          </a:stretch>
        </p:blipFill>
        <p:spPr bwMode="auto">
          <a:xfrm>
            <a:off x="5301346" y="3982460"/>
            <a:ext cx="3160338" cy="2124574"/>
          </a:xfrm>
          <a:prstGeom prst="rect">
            <a:avLst/>
          </a:prstGeom>
          <a:noFill/>
          <a:ln w="9525">
            <a:noFill/>
            <a:miter lim="800000"/>
            <a:headEnd/>
            <a:tailEnd/>
          </a:ln>
        </p:spPr>
      </p:pic>
      <p:sp>
        <p:nvSpPr>
          <p:cNvPr id="63497" name="Text Box 30"/>
          <p:cNvSpPr txBox="1">
            <a:spLocks noChangeArrowheads="1"/>
          </p:cNvSpPr>
          <p:nvPr/>
        </p:nvSpPr>
        <p:spPr bwMode="auto">
          <a:xfrm>
            <a:off x="5268346" y="5839231"/>
            <a:ext cx="2951086" cy="588122"/>
          </a:xfrm>
          <a:prstGeom prst="rect">
            <a:avLst/>
          </a:prstGeom>
          <a:noFill/>
          <a:ln w="9525">
            <a:noFill/>
            <a:miter lim="800000"/>
            <a:headEnd/>
            <a:tailEnd/>
          </a:ln>
        </p:spPr>
        <p:txBody>
          <a:bodyPr wrap="none" lIns="64273" tIns="32137" rIns="64273" bIns="32137">
            <a:spAutoFit/>
          </a:bodyPr>
          <a:lstStyle/>
          <a:p>
            <a:r>
              <a:rPr lang="ja-JP" altLang="en-US" sz="2000">
                <a:solidFill>
                  <a:srgbClr val="008000"/>
                </a:solidFill>
                <a:latin typeface="HGS創英角ｺﾞｼｯｸUB" pitchFamily="50" charset="-128"/>
                <a:ea typeface="HGS創英角ｺﾞｼｯｸUB" pitchFamily="50" charset="-128"/>
              </a:rPr>
              <a:t>改変後、有償販売ＯＫ！</a:t>
            </a:r>
          </a:p>
          <a:p>
            <a:r>
              <a:rPr lang="en-US" altLang="ja-JP" sz="1400">
                <a:solidFill>
                  <a:srgbClr val="008000"/>
                </a:solidFill>
                <a:latin typeface="HGS創英角ｺﾞｼｯｸUB" pitchFamily="50" charset="-128"/>
                <a:ea typeface="HGS創英角ｺﾞｼｯｸUB" pitchFamily="50" charset="-128"/>
              </a:rPr>
              <a:t>※ UCODE</a:t>
            </a:r>
            <a:r>
              <a:rPr lang="ja-JP" altLang="en-US" sz="1400">
                <a:solidFill>
                  <a:srgbClr val="008000"/>
                </a:solidFill>
                <a:latin typeface="HGS創英角ｺﾞｼｯｸUB" pitchFamily="50" charset="-128"/>
                <a:ea typeface="HGS創英角ｺﾞｼｯｸUB" pitchFamily="50" charset="-128"/>
              </a:rPr>
              <a:t>登録が必要</a:t>
            </a:r>
            <a:endParaRPr lang="en-US" altLang="ja-JP" sz="1400">
              <a:solidFill>
                <a:srgbClr val="008000"/>
              </a:solidFill>
              <a:latin typeface="HGS創英角ｺﾞｼｯｸUB" pitchFamily="50" charset="-128"/>
              <a:ea typeface="HGS創英角ｺﾞｼｯｸUB" pitchFamily="50" charset="-128"/>
            </a:endParaRPr>
          </a:p>
        </p:txBody>
      </p:sp>
      <p:sp>
        <p:nvSpPr>
          <p:cNvPr id="63498" name="Line 31"/>
          <p:cNvSpPr>
            <a:spLocks noChangeShapeType="1"/>
          </p:cNvSpPr>
          <p:nvPr/>
        </p:nvSpPr>
        <p:spPr bwMode="auto">
          <a:xfrm>
            <a:off x="126101" y="3750364"/>
            <a:ext cx="8838233" cy="0"/>
          </a:xfrm>
          <a:prstGeom prst="line">
            <a:avLst/>
          </a:prstGeom>
          <a:noFill/>
          <a:ln w="38100">
            <a:solidFill>
              <a:schemeClr val="tx1"/>
            </a:solidFill>
            <a:round/>
            <a:headEnd/>
            <a:tailEnd/>
          </a:ln>
        </p:spPr>
        <p:txBody>
          <a:bodyPr lIns="64273" tIns="32137" rIns="64273" bIns="32137"/>
          <a:lstStyle/>
          <a:p>
            <a:endParaRPr lang="ja-JP" altLang="en-US"/>
          </a:p>
        </p:txBody>
      </p:sp>
      <p:sp>
        <p:nvSpPr>
          <p:cNvPr id="63499" name="Line 32"/>
          <p:cNvSpPr>
            <a:spLocks noChangeShapeType="1"/>
          </p:cNvSpPr>
          <p:nvPr/>
        </p:nvSpPr>
        <p:spPr bwMode="auto">
          <a:xfrm>
            <a:off x="4572000" y="1018769"/>
            <a:ext cx="0" cy="5248948"/>
          </a:xfrm>
          <a:prstGeom prst="line">
            <a:avLst/>
          </a:prstGeom>
          <a:noFill/>
          <a:ln w="38100">
            <a:solidFill>
              <a:schemeClr val="tx1"/>
            </a:solidFill>
            <a:round/>
            <a:headEnd/>
            <a:tailEnd/>
          </a:ln>
        </p:spPr>
        <p:txBody>
          <a:bodyPr lIns="64273" tIns="32137" rIns="64273" bIns="32137"/>
          <a:lstStyle/>
          <a:p>
            <a:endParaRPr lang="ja-JP" altLang="en-US"/>
          </a:p>
        </p:txBody>
      </p:sp>
      <p:sp>
        <p:nvSpPr>
          <p:cNvPr id="3" name="角丸四角形 2"/>
          <p:cNvSpPr/>
          <p:nvPr/>
        </p:nvSpPr>
        <p:spPr bwMode="auto">
          <a:xfrm>
            <a:off x="789288" y="1179452"/>
            <a:ext cx="943764" cy="428485"/>
          </a:xfrm>
          <a:prstGeom prst="roundRect">
            <a:avLst/>
          </a:prstGeom>
          <a:solidFill>
            <a:schemeClr val="bg1"/>
          </a:solidFill>
          <a:ln w="25400" cap="sq" cmpd="sng" algn="ctr">
            <a:no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pic>
        <p:nvPicPr>
          <p:cNvPr id="205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14780" y="1018768"/>
            <a:ext cx="1124866" cy="428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角丸四角形 16"/>
          <p:cNvSpPr/>
          <p:nvPr/>
        </p:nvSpPr>
        <p:spPr bwMode="auto">
          <a:xfrm>
            <a:off x="661751" y="3911047"/>
            <a:ext cx="943764" cy="428485"/>
          </a:xfrm>
          <a:prstGeom prst="roundRect">
            <a:avLst/>
          </a:prstGeom>
          <a:solidFill>
            <a:schemeClr val="bg1"/>
          </a:solidFill>
          <a:ln w="25400" cap="sq" cmpd="sng" algn="ctr">
            <a:no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pic>
        <p:nvPicPr>
          <p:cNvPr id="19"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0915" y="1018769"/>
            <a:ext cx="414312" cy="555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541037" y="1018769"/>
            <a:ext cx="370089" cy="496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61751" y="3772322"/>
            <a:ext cx="423058" cy="567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角丸四角形 17"/>
          <p:cNvSpPr/>
          <p:nvPr/>
        </p:nvSpPr>
        <p:spPr bwMode="auto">
          <a:xfrm>
            <a:off x="5290261" y="3911047"/>
            <a:ext cx="1124866" cy="428485"/>
          </a:xfrm>
          <a:prstGeom prst="roundRect">
            <a:avLst/>
          </a:prstGeom>
          <a:solidFill>
            <a:schemeClr val="bg1"/>
          </a:solidFill>
          <a:ln w="25400" cap="sq" cmpd="sng" algn="ctr">
            <a:no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pic>
        <p:nvPicPr>
          <p:cNvPr id="2050"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5589736" y="3803924"/>
            <a:ext cx="428520" cy="574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テキスト ボックス 4"/>
          <p:cNvSpPr txBox="1"/>
          <p:nvPr/>
        </p:nvSpPr>
        <p:spPr>
          <a:xfrm>
            <a:off x="1679487" y="4928699"/>
            <a:ext cx="2356862" cy="311123"/>
          </a:xfrm>
          <a:prstGeom prst="rect">
            <a:avLst/>
          </a:prstGeom>
          <a:solidFill>
            <a:schemeClr val="bg1"/>
          </a:solidFill>
        </p:spPr>
        <p:txBody>
          <a:bodyPr wrap="square" lIns="64273" tIns="32137" rIns="64273" bIns="32137" rtlCol="0">
            <a:spAutoFit/>
          </a:bodyPr>
          <a:lstStyle/>
          <a:p>
            <a:r>
              <a:rPr lang="ja-JP" altLang="en-US" sz="800" dirty="0">
                <a:latin typeface="+mn-ea"/>
                <a:cs typeface="Meiryo UI" pitchFamily="50" charset="-128"/>
              </a:rPr>
              <a:t>ロゴ表示義務あり</a:t>
            </a:r>
          </a:p>
          <a:p>
            <a:r>
              <a:rPr lang="en-US" altLang="ja-JP" sz="800" dirty="0">
                <a:latin typeface="+mn-ea"/>
                <a:cs typeface="Meiryo UI" pitchFamily="50" charset="-128"/>
              </a:rPr>
              <a:t>(</a:t>
            </a:r>
            <a:r>
              <a:rPr lang="ja-JP" altLang="en-US" sz="800" dirty="0">
                <a:latin typeface="+mn-ea"/>
                <a:cs typeface="Meiryo UI" pitchFamily="50" charset="-128"/>
              </a:rPr>
              <a:t>フォーラム会員は申請により免責</a:t>
            </a:r>
            <a:r>
              <a:rPr lang="en-US" altLang="ja-JP" sz="800" dirty="0">
                <a:latin typeface="+mn-ea"/>
                <a:cs typeface="Meiryo UI" pitchFamily="50" charset="-128"/>
              </a:rPr>
              <a:t>)</a:t>
            </a:r>
            <a:endParaRPr lang="ja-JP" altLang="en-US" sz="800" dirty="0">
              <a:latin typeface="+mn-ea"/>
              <a:cs typeface="Meiryo UI" pitchFamily="50" charset="-128"/>
            </a:endParaRPr>
          </a:p>
        </p:txBody>
      </p:sp>
      <p:sp>
        <p:nvSpPr>
          <p:cNvPr id="27"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7263397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799173" y="2204864"/>
            <a:ext cx="7545655" cy="1323439"/>
          </a:xfrm>
          <a:prstGeom prst="rect">
            <a:avLst/>
          </a:prstGeom>
          <a:noFill/>
        </p:spPr>
        <p:txBody>
          <a:bodyPr wrap="none" rtlCol="0">
            <a:spAutoFit/>
          </a:bodyPr>
          <a:lstStyle/>
          <a:p>
            <a:r>
              <a:rPr lang="ja-JP" altLang="en-US" sz="8000" u="sng" dirty="0" smtClean="0"/>
              <a:t>試行環境</a:t>
            </a:r>
            <a:r>
              <a:rPr lang="ja-JP" altLang="en-US" sz="8000" u="sng" dirty="0"/>
              <a:t>について</a:t>
            </a:r>
            <a:endParaRPr kumimoji="1" lang="ja-JP" altLang="en-US" sz="8000" u="sng" dirty="0"/>
          </a:p>
        </p:txBody>
      </p:sp>
      <p:sp>
        <p:nvSpPr>
          <p:cNvPr id="1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1401338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idx="4294967295"/>
          </p:nvPr>
        </p:nvSpPr>
        <p:spPr>
          <a:xfrm>
            <a:off x="0" y="274638"/>
            <a:ext cx="8229600" cy="1143000"/>
          </a:xfrm>
        </p:spPr>
        <p:txBody>
          <a:bodyPr/>
          <a:lstStyle/>
          <a:p>
            <a:r>
              <a:rPr lang="ja-JP" altLang="en-US" smtClean="0"/>
              <a:t>ソースコード</a:t>
            </a:r>
            <a:endParaRPr lang="en-US" altLang="ja-JP" dirty="0" smtClean="0"/>
          </a:p>
        </p:txBody>
      </p:sp>
      <p:sp>
        <p:nvSpPr>
          <p:cNvPr id="76876" name="Text Box 6"/>
          <p:cNvSpPr txBox="1">
            <a:spLocks noChangeArrowheads="1"/>
          </p:cNvSpPr>
          <p:nvPr/>
        </p:nvSpPr>
        <p:spPr bwMode="auto">
          <a:xfrm>
            <a:off x="179667" y="965209"/>
            <a:ext cx="3181599" cy="341901"/>
          </a:xfrm>
          <a:prstGeom prst="rect">
            <a:avLst/>
          </a:prstGeom>
          <a:noFill/>
          <a:ln w="9525">
            <a:noFill/>
            <a:miter lim="800000"/>
            <a:headEnd/>
            <a:tailEnd/>
          </a:ln>
        </p:spPr>
        <p:txBody>
          <a:bodyPr wrap="none" lIns="64273" tIns="32137" rIns="64273" bIns="32137">
            <a:spAutoFit/>
          </a:bodyPr>
          <a:lstStyle/>
          <a:p>
            <a:r>
              <a:rPr lang="en-US" altLang="ja-JP" u="sng" dirty="0">
                <a:latin typeface="Times" pitchFamily="18" charset="0"/>
                <a:ea typeface="HGS創英角ｺﾞｼｯｸUB" pitchFamily="50" charset="-128"/>
                <a:hlinkClick r:id="rId3"/>
              </a:rPr>
              <a:t>μT-Kernel</a:t>
            </a:r>
            <a:r>
              <a:rPr lang="ja-JP" altLang="en-US" u="sng" dirty="0">
                <a:latin typeface="Times" pitchFamily="18" charset="0"/>
                <a:ea typeface="HGS創英角ｺﾞｼｯｸUB" pitchFamily="50" charset="-128"/>
                <a:hlinkClick r:id="rId3"/>
              </a:rPr>
              <a:t>がサポートする</a:t>
            </a:r>
            <a:r>
              <a:rPr lang="en-US" altLang="ja-JP" b="1" u="sng" dirty="0">
                <a:latin typeface="Arial Unicode MS" pitchFamily="50" charset="-128"/>
                <a:ea typeface="Arial Unicode MS" pitchFamily="50" charset="-128"/>
                <a:cs typeface="Arial Unicode MS" pitchFamily="50" charset="-128"/>
                <a:hlinkClick r:id="rId3"/>
              </a:rPr>
              <a:t>CPU</a:t>
            </a:r>
            <a:endParaRPr lang="en-US" altLang="ja-JP" u="sng" dirty="0">
              <a:latin typeface="Times" pitchFamily="18" charset="0"/>
              <a:ea typeface="HGS創英角ｺﾞｼｯｸUB" pitchFamily="50" charset="-128"/>
            </a:endParaRPr>
          </a:p>
        </p:txBody>
      </p:sp>
      <p:grpSp>
        <p:nvGrpSpPr>
          <p:cNvPr id="8" name="グループ化 7"/>
          <p:cNvGrpSpPr/>
          <p:nvPr/>
        </p:nvGrpSpPr>
        <p:grpSpPr>
          <a:xfrm>
            <a:off x="223637" y="1715058"/>
            <a:ext cx="4011046" cy="2195988"/>
            <a:chOff x="318139" y="1982788"/>
            <a:chExt cx="5705992" cy="3124199"/>
          </a:xfrm>
        </p:grpSpPr>
        <p:pic>
          <p:nvPicPr>
            <p:cNvPr id="3" name="図 2"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1787" y="1982788"/>
              <a:ext cx="5692344" cy="855436"/>
            </a:xfrm>
            <a:prstGeom prst="rect">
              <a:avLst/>
            </a:prstGeom>
          </p:spPr>
        </p:pic>
        <p:pic>
          <p:nvPicPr>
            <p:cNvPr id="4" name="図 3"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787" y="2720566"/>
              <a:ext cx="5681786" cy="865997"/>
            </a:xfrm>
            <a:prstGeom prst="rect">
              <a:avLst/>
            </a:prstGeom>
          </p:spPr>
        </p:pic>
        <p:pic>
          <p:nvPicPr>
            <p:cNvPr id="5" name="図 4"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3544" y="3501725"/>
              <a:ext cx="5671222" cy="1605262"/>
            </a:xfrm>
            <a:prstGeom prst="rect">
              <a:avLst/>
            </a:prstGeom>
          </p:spPr>
        </p:pic>
        <p:sp>
          <p:nvSpPr>
            <p:cNvPr id="6" name="正方形/長方形 5"/>
            <p:cNvSpPr/>
            <p:nvPr/>
          </p:nvSpPr>
          <p:spPr bwMode="auto">
            <a:xfrm>
              <a:off x="318139" y="2717491"/>
              <a:ext cx="5662979" cy="2344963"/>
            </a:xfrm>
            <a:prstGeom prst="rect">
              <a:avLst/>
            </a:prstGeom>
            <a:noFill/>
            <a:ln w="47625" cap="sq" cmpd="sng" algn="ctr">
              <a:solidFill>
                <a:srgbClr val="FF0066"/>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grpSp>
      <p:sp>
        <p:nvSpPr>
          <p:cNvPr id="7" name="テキスト ボックス 6"/>
          <p:cNvSpPr txBox="1"/>
          <p:nvPr/>
        </p:nvSpPr>
        <p:spPr>
          <a:xfrm>
            <a:off x="233231" y="1376245"/>
            <a:ext cx="4590959" cy="234179"/>
          </a:xfrm>
          <a:prstGeom prst="rect">
            <a:avLst/>
          </a:prstGeom>
          <a:noFill/>
        </p:spPr>
        <p:txBody>
          <a:bodyPr wrap="none" lIns="64273" tIns="32137" rIns="64273" bIns="32137" rtlCol="0">
            <a:spAutoFit/>
          </a:bodyPr>
          <a:lstStyle/>
          <a:p>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http://www.tron.org/ja/tron-project/what-is-t-kernel/hwinfo/#b</a:t>
            </a:r>
          </a:p>
        </p:txBody>
      </p:sp>
      <p:sp>
        <p:nvSpPr>
          <p:cNvPr id="19" name="Rectangle 7"/>
          <p:cNvSpPr>
            <a:spLocks noChangeArrowheads="1"/>
          </p:cNvSpPr>
          <p:nvPr/>
        </p:nvSpPr>
        <p:spPr bwMode="auto">
          <a:xfrm>
            <a:off x="3347864" y="5211045"/>
            <a:ext cx="5905421" cy="234179"/>
          </a:xfrm>
          <a:prstGeom prst="rect">
            <a:avLst/>
          </a:prstGeom>
          <a:noFill/>
          <a:ln w="9525">
            <a:noFill/>
            <a:miter lim="800000"/>
            <a:headEnd/>
            <a:tailEnd/>
          </a:ln>
        </p:spPr>
        <p:txBody>
          <a:bodyPr wrap="none" lIns="64273" tIns="32137" rIns="64273" bIns="32137">
            <a:spAutoFit/>
          </a:bodyPr>
          <a:lstStyle/>
          <a:p>
            <a:r>
              <a:rPr lang="en-US" altLang="ja-JP" sz="1100" dirty="0">
                <a:latin typeface="Meiryo UI" pitchFamily="50" charset="-128"/>
                <a:ea typeface="Meiryo UI" pitchFamily="50" charset="-128"/>
                <a:cs typeface="Meiryo UI" pitchFamily="50" charset="-128"/>
              </a:rPr>
              <a:t>http://www.tron.org/download/index.php?route=product/product&amp;product_id=130</a:t>
            </a:r>
            <a:endParaRPr lang="ja-JP" altLang="en-US" sz="1100" dirty="0">
              <a:latin typeface="Meiryo UI" pitchFamily="50" charset="-128"/>
              <a:ea typeface="Meiryo UI" pitchFamily="50" charset="-128"/>
              <a:cs typeface="Meiryo UI" pitchFamily="50" charset="-128"/>
            </a:endParaRPr>
          </a:p>
        </p:txBody>
      </p:sp>
      <p:pic>
        <p:nvPicPr>
          <p:cNvPr id="20" name="図 19" descr="画面の領域"/>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55248" y="1687508"/>
            <a:ext cx="3910248" cy="774746"/>
          </a:xfrm>
          <a:prstGeom prst="rect">
            <a:avLst/>
          </a:prstGeom>
        </p:spPr>
      </p:pic>
      <p:pic>
        <p:nvPicPr>
          <p:cNvPr id="21"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b="23151"/>
          <a:stretch/>
        </p:blipFill>
        <p:spPr bwMode="auto">
          <a:xfrm>
            <a:off x="4732695" y="2676599"/>
            <a:ext cx="3338589" cy="240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4169877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USBSTICK</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評価ボード</a:t>
            </a:r>
            <a:endPar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endParaRPr>
          </a:p>
        </p:txBody>
      </p:sp>
      <p:pic>
        <p:nvPicPr>
          <p:cNvPr id="4" name="図 3"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7829" y="1018769"/>
            <a:ext cx="5352278" cy="4935286"/>
          </a:xfrm>
          <a:prstGeom prst="rect">
            <a:avLst/>
          </a:prstGeom>
        </p:spPr>
      </p:pic>
      <p:pic>
        <p:nvPicPr>
          <p:cNvPr id="7" name="図 6" descr="画面の領域"/>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4030" y="4541660"/>
            <a:ext cx="1582697" cy="1362450"/>
          </a:xfrm>
          <a:prstGeom prst="rect">
            <a:avLst/>
          </a:prstGeom>
        </p:spPr>
      </p:pic>
      <p:pic>
        <p:nvPicPr>
          <p:cNvPr id="16"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b="23151"/>
          <a:stretch/>
        </p:blipFill>
        <p:spPr bwMode="auto">
          <a:xfrm>
            <a:off x="154030" y="1080124"/>
            <a:ext cx="3338589" cy="240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角丸四角形 16"/>
          <p:cNvSpPr/>
          <p:nvPr/>
        </p:nvSpPr>
        <p:spPr bwMode="auto">
          <a:xfrm>
            <a:off x="1290740" y="3536121"/>
            <a:ext cx="1423049" cy="279857"/>
          </a:xfrm>
          <a:prstGeom prst="roundRect">
            <a:avLst/>
          </a:prstGeom>
          <a:noFill/>
          <a:ln w="9525" cap="flat" cmpd="sng" algn="ctr">
            <a:solidFill>
              <a:schemeClr val="tx1"/>
            </a:solidFill>
            <a:prstDash val="solid"/>
            <a:round/>
            <a:headEnd type="none" w="med" len="med"/>
            <a:tailEnd type="none" w="med" len="med"/>
          </a:ln>
          <a:effectLst/>
        </p:spPr>
        <p:txBody>
          <a:bodyPr vert="horz" wrap="square" lIns="64273" tIns="32137" rIns="64273" bIns="32137" numCol="1" rtlCol="0" anchor="t" anchorCtr="0" compatLnSpc="1">
            <a:prstTxWarp prst="textNoShape">
              <a:avLst/>
            </a:prstTxWarp>
          </a:bodyPr>
          <a:lstStyle/>
          <a:p>
            <a:pPr algn="ctr" defTabSz="590287" fontAlgn="base">
              <a:spcBef>
                <a:spcPct val="0"/>
              </a:spcBef>
              <a:spcAft>
                <a:spcPct val="0"/>
              </a:spcAft>
            </a:pPr>
            <a:r>
              <a:rPr lang="en-US" altLang="ja-JP" sz="1300" b="1" dirty="0">
                <a:latin typeface="Arial" pitchFamily="-108" charset="0"/>
                <a:ea typeface="ＭＳ Ｐゴシック" pitchFamily="-108" charset="-128"/>
                <a:cs typeface="ＭＳ Ｐゴシック" pitchFamily="-108" charset="-128"/>
              </a:rPr>
              <a:t>FM3 USBSTICK</a:t>
            </a:r>
            <a:endParaRPr lang="ja-JP" altLang="en-US" sz="1300" b="1" dirty="0">
              <a:latin typeface="Arial" pitchFamily="-108" charset="0"/>
              <a:ea typeface="ＭＳ Ｐゴシック" pitchFamily="-108" charset="-128"/>
              <a:cs typeface="ＭＳ Ｐゴシック" pitchFamily="-108" charset="-128"/>
            </a:endParaRPr>
          </a:p>
        </p:txBody>
      </p:sp>
      <p:sp>
        <p:nvSpPr>
          <p:cNvPr id="18" name="角丸四角形 17"/>
          <p:cNvSpPr/>
          <p:nvPr/>
        </p:nvSpPr>
        <p:spPr bwMode="auto">
          <a:xfrm>
            <a:off x="2713788" y="3536121"/>
            <a:ext cx="487975" cy="279857"/>
          </a:xfrm>
          <a:prstGeom prst="round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64273" tIns="32137" rIns="64273" bIns="32137" numCol="1" rtlCol="0" anchor="t" anchorCtr="0" compatLnSpc="1">
            <a:prstTxWarp prst="textNoShape">
              <a:avLst/>
            </a:prstTxWarp>
          </a:bodyPr>
          <a:lstStyle/>
          <a:p>
            <a:pPr algn="ctr" defTabSz="590287" fontAlgn="base">
              <a:spcBef>
                <a:spcPct val="0"/>
              </a:spcBef>
              <a:spcAft>
                <a:spcPct val="0"/>
              </a:spcAft>
            </a:pPr>
            <a:r>
              <a:rPr lang="ja-JP" altLang="en-US" sz="700" b="1" dirty="0">
                <a:solidFill>
                  <a:schemeClr val="bg1"/>
                </a:solidFill>
                <a:latin typeface="Arial" pitchFamily="-108" charset="0"/>
                <a:ea typeface="ＭＳ Ｐゴシック" pitchFamily="-108" charset="-128"/>
                <a:cs typeface="ＭＳ Ｐゴシック" pitchFamily="-108" charset="-128"/>
              </a:rPr>
              <a:t>検　索</a:t>
            </a:r>
          </a:p>
        </p:txBody>
      </p:sp>
      <p:pic>
        <p:nvPicPr>
          <p:cNvPr id="19" name="Picture 4" descr="C:\Users\yemoto\Desktop\指カーソルイラスト.gif"/>
          <p:cNvPicPr>
            <a:picLocks noChangeAspect="1" noChangeArrowheads="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t="15241" r="65613" b="20594"/>
          <a:stretch/>
        </p:blipFill>
        <p:spPr bwMode="auto">
          <a:xfrm rot="20525249">
            <a:off x="3020446" y="3687526"/>
            <a:ext cx="362636" cy="473624"/>
          </a:xfrm>
          <a:prstGeom prst="rect">
            <a:avLst/>
          </a:prstGeom>
          <a:noFill/>
          <a:extLst>
            <a:ext uri="{909E8E84-426E-40DD-AFC4-6F175D3DCCD1}">
              <a14:hiddenFill xmlns:a14="http://schemas.microsoft.com/office/drawing/2010/main">
                <a:solidFill>
                  <a:srgbClr val="FFFFFF"/>
                </a:solidFill>
              </a14:hiddenFill>
            </a:ext>
          </a:extLst>
        </p:spPr>
      </p:pic>
      <p:sp>
        <p:nvSpPr>
          <p:cNvPr id="20" name="テキスト ボックス 19"/>
          <p:cNvSpPr txBox="1"/>
          <p:nvPr/>
        </p:nvSpPr>
        <p:spPr>
          <a:xfrm>
            <a:off x="2214228" y="3815547"/>
            <a:ext cx="951807" cy="194702"/>
          </a:xfrm>
          <a:prstGeom prst="rect">
            <a:avLst/>
          </a:prstGeom>
          <a:noFill/>
        </p:spPr>
        <p:txBody>
          <a:bodyPr wrap="square" lIns="64273" tIns="32137" rIns="64273" bIns="32137" rtlCol="0">
            <a:spAutoFit/>
          </a:bodyPr>
          <a:lstStyle/>
          <a:p>
            <a:r>
              <a:rPr lang="ja-JP" altLang="en-US" sz="800" dirty="0"/>
              <a:t>詳細は</a:t>
            </a:r>
            <a:r>
              <a:rPr lang="en-US" altLang="ja-JP" sz="800" dirty="0"/>
              <a:t>web</a:t>
            </a:r>
            <a:r>
              <a:rPr lang="ja-JP" altLang="en-US" sz="800" dirty="0"/>
              <a:t>で</a:t>
            </a:r>
            <a:r>
              <a:rPr lang="en-US" altLang="ja-JP" sz="800" dirty="0"/>
              <a:t>!!</a:t>
            </a:r>
            <a:endParaRPr lang="ja-JP" altLang="en-US" sz="800" dirty="0"/>
          </a:p>
        </p:txBody>
      </p:sp>
      <p:sp>
        <p:nvSpPr>
          <p:cNvPr id="21" name="Rectangle 9"/>
          <p:cNvSpPr>
            <a:spLocks noChangeArrowheads="1"/>
          </p:cNvSpPr>
          <p:nvPr/>
        </p:nvSpPr>
        <p:spPr bwMode="auto">
          <a:xfrm>
            <a:off x="35496" y="6214156"/>
            <a:ext cx="8352928" cy="264956"/>
          </a:xfrm>
          <a:prstGeom prst="rect">
            <a:avLst/>
          </a:prstGeom>
          <a:noFill/>
          <a:ln w="9525">
            <a:noFill/>
            <a:miter lim="800000"/>
            <a:headEnd/>
            <a:tailEnd/>
          </a:ln>
        </p:spPr>
        <p:txBody>
          <a:bodyPr wrap="square" lIns="64273" tIns="32137" rIns="64273" bIns="32137">
            <a:spAutoFit/>
          </a:bodyPr>
          <a:lstStyle/>
          <a:p>
            <a:pPr algn="ctr"/>
            <a:r>
              <a:rPr lang="en-US" altLang="ja-JP" sz="1300" dirty="0">
                <a:hlinkClick r:id="rId7"/>
              </a:rPr>
              <a:t>http://www.spansion.com/JP/Products/microcontrollers/32-bit-ARM-Core/pages/fm3-sk-fm3.aspx</a:t>
            </a:r>
            <a:endParaRPr lang="ja-JP" altLang="en-US" sz="1300" dirty="0">
              <a:solidFill>
                <a:schemeClr val="hlink"/>
              </a:solidFill>
              <a:ea typeface="ＭＳ ゴシック" pitchFamily="49" charset="-128"/>
            </a:endParaRPr>
          </a:p>
        </p:txBody>
      </p:sp>
      <p:sp>
        <p:nvSpPr>
          <p:cNvPr id="22" name="Rectangle 9"/>
          <p:cNvSpPr>
            <a:spLocks noChangeArrowheads="1"/>
          </p:cNvSpPr>
          <p:nvPr/>
        </p:nvSpPr>
        <p:spPr bwMode="auto">
          <a:xfrm>
            <a:off x="107937" y="5892791"/>
            <a:ext cx="5688199" cy="264956"/>
          </a:xfrm>
          <a:prstGeom prst="rect">
            <a:avLst/>
          </a:prstGeom>
          <a:noFill/>
          <a:ln w="9525">
            <a:noFill/>
            <a:miter lim="800000"/>
            <a:headEnd/>
            <a:tailEnd/>
          </a:ln>
        </p:spPr>
        <p:txBody>
          <a:bodyPr wrap="square" lIns="64273" tIns="32137" rIns="64273" bIns="32137">
            <a:spAutoFit/>
          </a:bodyPr>
          <a:lstStyle/>
          <a:p>
            <a:r>
              <a:rPr lang="en-US" altLang="ja-JP" sz="1300" dirty="0">
                <a:hlinkClick r:id="rId8"/>
              </a:rPr>
              <a:t>http://www.youtube.com/watch?v=U4qzNoDE6KY&amp;feature=share</a:t>
            </a:r>
            <a:endParaRPr lang="ja-JP" altLang="en-US" sz="1300" dirty="0">
              <a:solidFill>
                <a:schemeClr val="hlink"/>
              </a:solidFill>
              <a:ea typeface="ＭＳ ゴシック" pitchFamily="49" charset="-128"/>
            </a:endParaRPr>
          </a:p>
        </p:txBody>
      </p:sp>
      <p:sp>
        <p:nvSpPr>
          <p:cNvPr id="2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1593874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3221" y="911647"/>
            <a:ext cx="7157559" cy="5302509"/>
          </a:xfrm>
          <a:prstGeom prst="rect">
            <a:avLst/>
          </a:prstGeom>
        </p:spPr>
      </p:pic>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USBSTICK</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評価ボード</a:t>
            </a:r>
            <a:endPar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endParaRPr>
          </a:p>
        </p:txBody>
      </p:sp>
      <p:sp>
        <p:nvSpPr>
          <p:cNvPr id="21" name="Rectangle 9"/>
          <p:cNvSpPr>
            <a:spLocks noChangeArrowheads="1"/>
          </p:cNvSpPr>
          <p:nvPr/>
        </p:nvSpPr>
        <p:spPr bwMode="auto">
          <a:xfrm>
            <a:off x="0" y="6214156"/>
            <a:ext cx="9144000" cy="264956"/>
          </a:xfrm>
          <a:prstGeom prst="rect">
            <a:avLst/>
          </a:prstGeom>
          <a:noFill/>
          <a:ln w="9525">
            <a:noFill/>
            <a:miter lim="800000"/>
            <a:headEnd/>
            <a:tailEnd/>
          </a:ln>
        </p:spPr>
        <p:txBody>
          <a:bodyPr lIns="64273" tIns="32137" rIns="64273" bIns="32137">
            <a:spAutoFit/>
          </a:bodyPr>
          <a:lstStyle/>
          <a:p>
            <a:pPr algn="ctr"/>
            <a:r>
              <a:rPr lang="en-US" altLang="ja-JP" sz="1300" dirty="0">
                <a:hlinkClick r:id="rId4"/>
              </a:rPr>
              <a:t>http://www.spansion.com/JP/Products/microcontrollers/32-bit-ARM-Core/pages/fm3-sk-fm3.aspx</a:t>
            </a:r>
            <a:endParaRPr lang="ja-JP" altLang="en-US" sz="1300" dirty="0">
              <a:solidFill>
                <a:schemeClr val="hlink"/>
              </a:solidFill>
              <a:ea typeface="ＭＳ ゴシック" pitchFamily="49" charset="-128"/>
            </a:endParaRPr>
          </a:p>
        </p:txBody>
      </p:sp>
      <p:sp>
        <p:nvSpPr>
          <p:cNvPr id="3" name="角丸四角形 2"/>
          <p:cNvSpPr/>
          <p:nvPr/>
        </p:nvSpPr>
        <p:spPr bwMode="auto">
          <a:xfrm>
            <a:off x="5000520" y="3911046"/>
            <a:ext cx="2731817" cy="535607"/>
          </a:xfrm>
          <a:prstGeom prst="roundRect">
            <a:avLst/>
          </a:prstGeom>
          <a:noFill/>
          <a:ln w="76200" cap="sq" cmpd="sng" algn="ctr">
            <a:solidFill>
              <a:srgbClr val="FFC00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8275241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1267089" y="2204864"/>
            <a:ext cx="6609823" cy="1323439"/>
          </a:xfrm>
          <a:prstGeom prst="rect">
            <a:avLst/>
          </a:prstGeom>
          <a:noFill/>
        </p:spPr>
        <p:txBody>
          <a:bodyPr wrap="none" rtlCol="0">
            <a:spAutoFit/>
          </a:bodyPr>
          <a:lstStyle/>
          <a:p>
            <a:r>
              <a:rPr lang="en-US" altLang="ja-JP" sz="8000" u="sng" dirty="0" smtClean="0">
                <a:solidFill>
                  <a:prstClr val="black"/>
                </a:solidFill>
                <a:latin typeface="Impact" pitchFamily="34" charset="0"/>
              </a:rPr>
              <a:t>uT-Kernel</a:t>
            </a:r>
            <a:r>
              <a:rPr lang="en-US" altLang="ja-JP" sz="8000" u="sng" dirty="0" smtClean="0">
                <a:solidFill>
                  <a:prstClr val="black"/>
                </a:solidFill>
              </a:rPr>
              <a:t> </a:t>
            </a:r>
            <a:r>
              <a:rPr lang="ja-JP" altLang="en-US" sz="8000" u="sng" dirty="0">
                <a:solidFill>
                  <a:prstClr val="black"/>
                </a:solidFill>
              </a:rPr>
              <a:t>概要</a:t>
            </a:r>
          </a:p>
        </p:txBody>
      </p:sp>
    </p:spTree>
    <p:extLst>
      <p:ext uri="{BB962C8B-B14F-4D97-AF65-F5344CB8AC3E}">
        <p14:creationId xmlns:p14="http://schemas.microsoft.com/office/powerpoint/2010/main" val="40524759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Cortex-M3</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用の</a:t>
            </a: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μT-Kernel</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が動く超低価格ボード</a:t>
            </a:r>
            <a:endPar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endParaRPr>
          </a:p>
        </p:txBody>
      </p:sp>
      <p:sp>
        <p:nvSpPr>
          <p:cNvPr id="21" name="Rectangle 9"/>
          <p:cNvSpPr>
            <a:spLocks noChangeArrowheads="1"/>
          </p:cNvSpPr>
          <p:nvPr/>
        </p:nvSpPr>
        <p:spPr bwMode="auto">
          <a:xfrm>
            <a:off x="4255661" y="3212976"/>
            <a:ext cx="4780835" cy="465011"/>
          </a:xfrm>
          <a:prstGeom prst="rect">
            <a:avLst/>
          </a:prstGeom>
          <a:noFill/>
          <a:ln w="9525">
            <a:noFill/>
            <a:miter lim="800000"/>
            <a:headEnd/>
            <a:tailEnd/>
          </a:ln>
        </p:spPr>
        <p:txBody>
          <a:bodyPr wrap="square" lIns="64273" tIns="32137" rIns="64273" bIns="32137">
            <a:spAutoFit/>
          </a:bodyPr>
          <a:lstStyle/>
          <a:p>
            <a:r>
              <a:rPr lang="ja-JP" altLang="en-US" sz="1300" b="1" dirty="0"/>
              <a:t>パーソナルメディア株式会社</a:t>
            </a:r>
            <a:endParaRPr lang="en-US" altLang="ja-JP" sz="1300" b="1" dirty="0">
              <a:hlinkClick r:id="rId3"/>
            </a:endParaRPr>
          </a:p>
          <a:p>
            <a:r>
              <a:rPr lang="en-US" altLang="ja-JP" sz="1300" dirty="0">
                <a:hlinkClick r:id="rId3"/>
              </a:rPr>
              <a:t>http://www.t-engine4u.com/products/fm3_usbstick.html</a:t>
            </a:r>
            <a:endParaRPr lang="ja-JP" altLang="en-US" sz="1300" dirty="0">
              <a:solidFill>
                <a:schemeClr val="hlink"/>
              </a:solidFill>
              <a:ea typeface="ＭＳ ゴシック" pitchFamily="49" charset="-128"/>
            </a:endParaRPr>
          </a:p>
        </p:txBody>
      </p:sp>
      <p:pic>
        <p:nvPicPr>
          <p:cNvPr id="9" name="図 8"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101" y="1093377"/>
            <a:ext cx="4057552" cy="2577608"/>
          </a:xfrm>
          <a:prstGeom prst="rect">
            <a:avLst/>
          </a:prstGeom>
        </p:spPr>
      </p:pic>
      <p:sp>
        <p:nvSpPr>
          <p:cNvPr id="26" name="Rectangle 9"/>
          <p:cNvSpPr>
            <a:spLocks noChangeArrowheads="1"/>
          </p:cNvSpPr>
          <p:nvPr/>
        </p:nvSpPr>
        <p:spPr bwMode="auto">
          <a:xfrm>
            <a:off x="2730941" y="5813413"/>
            <a:ext cx="6305555" cy="465011"/>
          </a:xfrm>
          <a:prstGeom prst="rect">
            <a:avLst/>
          </a:prstGeom>
          <a:noFill/>
          <a:ln w="9525">
            <a:noFill/>
            <a:miter lim="800000"/>
            <a:headEnd/>
            <a:tailEnd/>
          </a:ln>
        </p:spPr>
        <p:txBody>
          <a:bodyPr wrap="square" lIns="64273" tIns="32137" rIns="64273" bIns="32137">
            <a:spAutoFit/>
          </a:bodyPr>
          <a:lstStyle/>
          <a:p>
            <a:r>
              <a:rPr lang="en-US" altLang="ja-JP" sz="1300" b="1" dirty="0"/>
              <a:t>FM3 USB</a:t>
            </a:r>
            <a:r>
              <a:rPr lang="ja-JP" altLang="en-US" sz="1300" b="1" dirty="0"/>
              <a:t>スティックボードにおける</a:t>
            </a:r>
            <a:r>
              <a:rPr lang="en-US" altLang="ja-JP" sz="1300" b="1" dirty="0"/>
              <a:t>μT-Kernel</a:t>
            </a:r>
            <a:r>
              <a:rPr lang="ja-JP" altLang="en-US" sz="1300" b="1" dirty="0"/>
              <a:t>の利用方法</a:t>
            </a:r>
          </a:p>
          <a:p>
            <a:r>
              <a:rPr lang="en-US" altLang="ja-JP" sz="1300" dirty="0">
                <a:hlinkClick r:id="rId5"/>
              </a:rPr>
              <a:t>http://www.t-engine4u.com/support/fm3_usbstick/install_utkernel.html</a:t>
            </a:r>
            <a:endParaRPr lang="ja-JP" altLang="en-US" sz="1300" dirty="0">
              <a:solidFill>
                <a:schemeClr val="hlink"/>
              </a:solidFill>
              <a:ea typeface="ＭＳ ゴシック" pitchFamily="49" charset="-128"/>
            </a:endParaRPr>
          </a:p>
        </p:txBody>
      </p:sp>
      <p:pic>
        <p:nvPicPr>
          <p:cNvPr id="15" name="図 14"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6101" y="3696803"/>
            <a:ext cx="5291892" cy="1767503"/>
          </a:xfrm>
          <a:prstGeom prst="rect">
            <a:avLst/>
          </a:prstGeom>
        </p:spPr>
      </p:pic>
      <p:pic>
        <p:nvPicPr>
          <p:cNvPr id="24" name="図 23" descr="画面の領域"/>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68975" y="4621285"/>
            <a:ext cx="791432" cy="1031445"/>
          </a:xfrm>
          <a:prstGeom prst="rect">
            <a:avLst/>
          </a:prstGeom>
        </p:spPr>
      </p:pic>
      <p:sp>
        <p:nvSpPr>
          <p:cNvPr id="1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0527125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8743" y="3573016"/>
            <a:ext cx="4375291" cy="30179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221" y="356624"/>
            <a:ext cx="4328522" cy="2829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7"/>
          <p:cNvSpPr>
            <a:spLocks noChangeArrowheads="1"/>
          </p:cNvSpPr>
          <p:nvPr/>
        </p:nvSpPr>
        <p:spPr bwMode="auto">
          <a:xfrm>
            <a:off x="72536" y="108237"/>
            <a:ext cx="1875472" cy="234179"/>
          </a:xfrm>
          <a:prstGeom prst="rect">
            <a:avLst/>
          </a:prstGeom>
          <a:noFill/>
          <a:ln w="9525">
            <a:noFill/>
            <a:miter lim="800000"/>
            <a:headEnd/>
            <a:tailEnd/>
          </a:ln>
        </p:spPr>
        <p:txBody>
          <a:bodyPr wrap="none" lIns="64273" tIns="32137" rIns="64273" bIns="32137">
            <a:spAutoFit/>
          </a:bodyPr>
          <a:lstStyle/>
          <a:p>
            <a:r>
              <a:rPr lang="en-US" altLang="ja-JP" sz="1100" dirty="0">
                <a:hlinkClick r:id="rId5"/>
              </a:rPr>
              <a:t>http://</a:t>
            </a:r>
            <a:r>
              <a:rPr lang="en-US" altLang="ja-JP" sz="1100" dirty="0" smtClean="0">
                <a:hlinkClick r:id="rId5"/>
              </a:rPr>
              <a:t>www.tron.org/ja</a:t>
            </a:r>
            <a:r>
              <a:rPr lang="en-US" altLang="ja-JP" sz="1100" dirty="0">
                <a:hlinkClick r:id="rId5"/>
              </a:rPr>
              <a:t>/</a:t>
            </a:r>
            <a:endParaRPr lang="ja-JP" altLang="en-US" sz="1100" dirty="0">
              <a:ea typeface="ＭＳ ゴシック" pitchFamily="49" charset="-128"/>
              <a:cs typeface="Arial Unicode MS" pitchFamily="50" charset="-128"/>
            </a:endParaRPr>
          </a:p>
        </p:txBody>
      </p:sp>
      <p:sp>
        <p:nvSpPr>
          <p:cNvPr id="18" name="テキスト ボックス 17"/>
          <p:cNvSpPr txBox="1"/>
          <p:nvPr/>
        </p:nvSpPr>
        <p:spPr>
          <a:xfrm>
            <a:off x="1909413" y="2665423"/>
            <a:ext cx="346164"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①</a:t>
            </a:r>
          </a:p>
        </p:txBody>
      </p:sp>
      <p:sp>
        <p:nvSpPr>
          <p:cNvPr id="16" name="右矢印 15"/>
          <p:cNvSpPr/>
          <p:nvPr/>
        </p:nvSpPr>
        <p:spPr bwMode="auto">
          <a:xfrm rot="13303117">
            <a:off x="1583267" y="2733560"/>
            <a:ext cx="267825" cy="277304"/>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rot="0" spcFirstLastPara="0" vertOverflow="overflow" horzOverflow="overflow" vert="horz" wrap="square" lIns="64273" tIns="32137" rIns="64273" bIns="32137" numCol="1" spcCol="0" rtlCol="0" fromWordArt="0" anchor="t" anchorCtr="0" forceAA="0" compatLnSpc="1">
            <a:prstTxWarp prst="textNoShape">
              <a:avLst/>
            </a:prstTxWarp>
            <a:noAutofit/>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3" name="角丸四角形 2"/>
          <p:cNvSpPr/>
          <p:nvPr/>
        </p:nvSpPr>
        <p:spPr bwMode="auto">
          <a:xfrm>
            <a:off x="103757" y="2413818"/>
            <a:ext cx="1431727" cy="447294"/>
          </a:xfrm>
          <a:prstGeom prst="roundRect">
            <a:avLst/>
          </a:prstGeom>
          <a:no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3" name="テキスト ボックス 22"/>
          <p:cNvSpPr txBox="1"/>
          <p:nvPr/>
        </p:nvSpPr>
        <p:spPr>
          <a:xfrm>
            <a:off x="8606016" y="6171398"/>
            <a:ext cx="346164"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②</a:t>
            </a:r>
          </a:p>
        </p:txBody>
      </p:sp>
      <p:sp>
        <p:nvSpPr>
          <p:cNvPr id="24" name="右矢印 23"/>
          <p:cNvSpPr/>
          <p:nvPr/>
        </p:nvSpPr>
        <p:spPr bwMode="auto">
          <a:xfrm rot="14721382">
            <a:off x="8350343" y="6155935"/>
            <a:ext cx="267803" cy="277327"/>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rot="0" spcFirstLastPara="0" vertOverflow="overflow" horzOverflow="overflow" vert="horz" wrap="square" lIns="64273" tIns="32137" rIns="64273" bIns="32137" numCol="1" spcCol="0" rtlCol="0" fromWordArt="0" anchor="t" anchorCtr="0" forceAA="0" compatLnSpc="1">
            <a:prstTxWarp prst="textNoShape">
              <a:avLst/>
            </a:prstTxWarp>
            <a:noAutofit/>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6" name="Rectangle 7"/>
          <p:cNvSpPr>
            <a:spLocks noChangeArrowheads="1"/>
          </p:cNvSpPr>
          <p:nvPr/>
        </p:nvSpPr>
        <p:spPr bwMode="auto">
          <a:xfrm>
            <a:off x="4572000" y="3173097"/>
            <a:ext cx="2343549" cy="234179"/>
          </a:xfrm>
          <a:prstGeom prst="rect">
            <a:avLst/>
          </a:prstGeom>
          <a:noFill/>
          <a:ln w="9525">
            <a:noFill/>
            <a:miter lim="800000"/>
            <a:headEnd/>
            <a:tailEnd/>
          </a:ln>
        </p:spPr>
        <p:txBody>
          <a:bodyPr wrap="none" lIns="64273" tIns="32137" rIns="64273" bIns="32137">
            <a:spAutoFit/>
          </a:bodyPr>
          <a:lstStyle/>
          <a:p>
            <a:r>
              <a:rPr lang="en-US" altLang="ja-JP" sz="1100" dirty="0">
                <a:hlinkClick r:id="rId6"/>
              </a:rPr>
              <a:t>http://www.tron.org/download/</a:t>
            </a:r>
            <a:endParaRPr lang="ja-JP" altLang="en-US" sz="1100" dirty="0">
              <a:ea typeface="ＭＳ ゴシック" pitchFamily="49" charset="-128"/>
              <a:cs typeface="Arial Unicode MS" pitchFamily="50" charset="-128"/>
            </a:endParaRPr>
          </a:p>
        </p:txBody>
      </p:sp>
      <p:sp>
        <p:nvSpPr>
          <p:cNvPr id="27" name="角丸四角形 26"/>
          <p:cNvSpPr/>
          <p:nvPr/>
        </p:nvSpPr>
        <p:spPr bwMode="auto">
          <a:xfrm>
            <a:off x="7795411" y="5805264"/>
            <a:ext cx="1174337" cy="344356"/>
          </a:xfrm>
          <a:prstGeom prst="roundRect">
            <a:avLst/>
          </a:prstGeom>
          <a:no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7"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2291350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101" y="356425"/>
            <a:ext cx="3930335" cy="3139995"/>
          </a:xfrm>
          <a:prstGeom prst="rect">
            <a:avLst/>
          </a:prstGeom>
        </p:spPr>
      </p:pic>
      <p:sp>
        <p:nvSpPr>
          <p:cNvPr id="6" name="Rectangle 7"/>
          <p:cNvSpPr>
            <a:spLocks noChangeArrowheads="1"/>
          </p:cNvSpPr>
          <p:nvPr/>
        </p:nvSpPr>
        <p:spPr bwMode="auto">
          <a:xfrm>
            <a:off x="72536" y="108237"/>
            <a:ext cx="5905421" cy="234179"/>
          </a:xfrm>
          <a:prstGeom prst="rect">
            <a:avLst/>
          </a:prstGeom>
          <a:noFill/>
          <a:ln w="9525">
            <a:noFill/>
            <a:miter lim="800000"/>
            <a:headEnd/>
            <a:tailEnd/>
          </a:ln>
        </p:spPr>
        <p:txBody>
          <a:bodyPr wrap="none" lIns="64273" tIns="32137" rIns="64273" bIns="32137">
            <a:spAutoFit/>
          </a:bodyPr>
          <a:lstStyle/>
          <a:p>
            <a:r>
              <a:rPr lang="en-US" altLang="ja-JP" sz="1100" dirty="0">
                <a:hlinkClick r:id="rId4"/>
              </a:rPr>
              <a:t>http://www.tron.org/download/index.php?route=product/product&amp;product_id=130</a:t>
            </a:r>
            <a:endParaRPr lang="ja-JP" altLang="en-US" sz="1100" dirty="0">
              <a:ea typeface="ＭＳ ゴシック" pitchFamily="49" charset="-128"/>
              <a:cs typeface="Arial Unicode MS" pitchFamily="50" charset="-128"/>
            </a:endParaRPr>
          </a:p>
        </p:txBody>
      </p:sp>
      <p:sp>
        <p:nvSpPr>
          <p:cNvPr id="18" name="テキスト ボックス 17"/>
          <p:cNvSpPr txBox="1"/>
          <p:nvPr/>
        </p:nvSpPr>
        <p:spPr>
          <a:xfrm>
            <a:off x="3479003" y="1111702"/>
            <a:ext cx="346164"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③</a:t>
            </a:r>
          </a:p>
        </p:txBody>
      </p:sp>
      <p:sp>
        <p:nvSpPr>
          <p:cNvPr id="21" name="テキスト ボックス 20"/>
          <p:cNvSpPr txBox="1"/>
          <p:nvPr/>
        </p:nvSpPr>
        <p:spPr>
          <a:xfrm>
            <a:off x="4893391" y="640705"/>
            <a:ext cx="346164"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④</a:t>
            </a:r>
          </a:p>
        </p:txBody>
      </p:sp>
      <p:sp>
        <p:nvSpPr>
          <p:cNvPr id="16" name="右矢印 15"/>
          <p:cNvSpPr/>
          <p:nvPr/>
        </p:nvSpPr>
        <p:spPr bwMode="auto">
          <a:xfrm rot="13303117">
            <a:off x="3152857" y="1179839"/>
            <a:ext cx="267825" cy="277304"/>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rot="0" spcFirstLastPara="0" vertOverflow="overflow" horzOverflow="overflow" vert="horz" wrap="square" lIns="64273" tIns="32137" rIns="64273" bIns="32137" numCol="1" spcCol="0" rtlCol="0" fromWordArt="0" anchor="t" anchorCtr="0" forceAA="0" compatLnSpc="1">
            <a:prstTxWarp prst="textNoShape">
              <a:avLst/>
            </a:prstTxWarp>
            <a:noAutofit/>
          </a:bodyPr>
          <a:lstStyle/>
          <a:p>
            <a:pPr defTabSz="642732" fontAlgn="base">
              <a:spcBef>
                <a:spcPct val="0"/>
              </a:spcBef>
              <a:spcAft>
                <a:spcPct val="0"/>
              </a:spcAft>
            </a:pPr>
            <a:endParaRPr lang="ja-JP" altLang="en-US" sz="6700">
              <a:latin typeface="Times" charset="0"/>
              <a:ea typeface="Osaka" charset="-128"/>
              <a:cs typeface="Osaka" charset="-128"/>
            </a:endParaRPr>
          </a:p>
        </p:txBody>
      </p:sp>
      <p:pic>
        <p:nvPicPr>
          <p:cNvPr id="14" name="図 13"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58572" y="965208"/>
            <a:ext cx="1272170" cy="1285457"/>
          </a:xfrm>
          <a:prstGeom prst="rect">
            <a:avLst/>
          </a:prstGeom>
        </p:spPr>
      </p:pic>
      <p:sp>
        <p:nvSpPr>
          <p:cNvPr id="19" name="テキスト ボックス 18"/>
          <p:cNvSpPr txBox="1"/>
          <p:nvPr/>
        </p:nvSpPr>
        <p:spPr>
          <a:xfrm>
            <a:off x="5523337" y="1781542"/>
            <a:ext cx="346164"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⑤</a:t>
            </a:r>
          </a:p>
        </p:txBody>
      </p:sp>
      <p:sp>
        <p:nvSpPr>
          <p:cNvPr id="20" name="右矢印 19"/>
          <p:cNvSpPr/>
          <p:nvPr/>
        </p:nvSpPr>
        <p:spPr bwMode="auto">
          <a:xfrm rot="13303117">
            <a:off x="5197192" y="1849679"/>
            <a:ext cx="267825" cy="277304"/>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rot="0" spcFirstLastPara="0" vertOverflow="overflow" horzOverflow="overflow" vert="horz" wrap="square" lIns="64273" tIns="32137" rIns="64273" bIns="32137" numCol="1" spcCol="0" rtlCol="0" fromWordArt="0" anchor="t" anchorCtr="0" forceAA="0" compatLnSpc="1">
            <a:prstTxWarp prst="textNoShape">
              <a:avLst/>
            </a:prstTxWarp>
            <a:noAutofit/>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5" name="テキスト ボックス 14"/>
          <p:cNvSpPr txBox="1"/>
          <p:nvPr/>
        </p:nvSpPr>
        <p:spPr>
          <a:xfrm>
            <a:off x="6003596" y="2357786"/>
            <a:ext cx="1047056"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申請すると</a:t>
            </a:r>
          </a:p>
        </p:txBody>
      </p:sp>
      <p:pic>
        <p:nvPicPr>
          <p:cNvPr id="17" name="図 16"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7044" y="2732711"/>
            <a:ext cx="4660159" cy="1160996"/>
          </a:xfrm>
          <a:prstGeom prst="rect">
            <a:avLst/>
          </a:prstGeom>
        </p:spPr>
      </p:pic>
      <p:sp>
        <p:nvSpPr>
          <p:cNvPr id="22" name="正方形/長方形 21"/>
          <p:cNvSpPr/>
          <p:nvPr/>
        </p:nvSpPr>
        <p:spPr bwMode="auto">
          <a:xfrm>
            <a:off x="4839825" y="3098454"/>
            <a:ext cx="352612" cy="107121"/>
          </a:xfrm>
          <a:prstGeom prst="rect">
            <a:avLst/>
          </a:prstGeom>
          <a:solidFill>
            <a:schemeClr val="bg1">
              <a:lumMod val="85000"/>
            </a:schemeClr>
          </a:solidFill>
          <a:ln w="25400" cap="sq" cmpd="sng" algn="ctr">
            <a:noFill/>
            <a:prstDash val="solid"/>
            <a:round/>
            <a:headEnd type="none" w="sm" len="sm"/>
            <a:tailEnd type="none" w="sm" len="sm"/>
          </a:ln>
          <a:effectLst/>
        </p:spPr>
        <p:txBody>
          <a:bodyPr rot="0" spcFirstLastPara="0" vertOverflow="overflow" horzOverflow="overflow" vert="horz" wrap="square" lIns="64273" tIns="32137" rIns="64273" bIns="32137" numCol="1" spcCol="0" rtlCol="0" fromWordArt="0" anchor="t" anchorCtr="0" forceAA="0" compatLnSpc="1">
            <a:prstTxWarp prst="textNoShape">
              <a:avLst/>
            </a:prstTxWarp>
            <a:noAutofit/>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3" name="テキスト ボックス 22"/>
          <p:cNvSpPr txBox="1"/>
          <p:nvPr/>
        </p:nvSpPr>
        <p:spPr>
          <a:xfrm>
            <a:off x="8511040" y="3509441"/>
            <a:ext cx="346164"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⑥</a:t>
            </a:r>
          </a:p>
        </p:txBody>
      </p:sp>
      <p:sp>
        <p:nvSpPr>
          <p:cNvPr id="24" name="右矢印 23"/>
          <p:cNvSpPr/>
          <p:nvPr/>
        </p:nvSpPr>
        <p:spPr bwMode="auto">
          <a:xfrm rot="13303117">
            <a:off x="8184894" y="3577578"/>
            <a:ext cx="267825" cy="277304"/>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rot="0" spcFirstLastPara="0" vertOverflow="overflow" horzOverflow="overflow" vert="horz" wrap="square" lIns="64273" tIns="32137" rIns="64273" bIns="32137" numCol="1" spcCol="0" rtlCol="0" fromWordArt="0" anchor="t" anchorCtr="0" forceAA="0" compatLnSpc="1">
            <a:prstTxWarp prst="textNoShape">
              <a:avLst/>
            </a:prstTxWarp>
            <a:noAutofit/>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5" name="テキスト ボックス 24"/>
          <p:cNvSpPr txBox="1"/>
          <p:nvPr/>
        </p:nvSpPr>
        <p:spPr>
          <a:xfrm>
            <a:off x="5214780" y="3961468"/>
            <a:ext cx="2854502"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ダウンロードできるようになる！！</a:t>
            </a:r>
          </a:p>
        </p:txBody>
      </p:sp>
      <p:sp>
        <p:nvSpPr>
          <p:cNvPr id="27"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0292333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2427824" y="2204864"/>
            <a:ext cx="4288353" cy="1323439"/>
          </a:xfrm>
          <a:prstGeom prst="rect">
            <a:avLst/>
          </a:prstGeom>
          <a:noFill/>
        </p:spPr>
        <p:txBody>
          <a:bodyPr wrap="none" rtlCol="0">
            <a:spAutoFit/>
          </a:bodyPr>
          <a:lstStyle/>
          <a:p>
            <a:r>
              <a:rPr lang="ja-JP" altLang="en-US" sz="8000" u="sng" dirty="0" smtClean="0"/>
              <a:t>演習</a:t>
            </a:r>
            <a:r>
              <a:rPr lang="ja-JP" altLang="en-US" sz="8000" u="sng" dirty="0"/>
              <a:t>環境</a:t>
            </a:r>
            <a:endParaRPr kumimoji="1" lang="ja-JP" altLang="en-US" sz="8000" u="sng" dirty="0"/>
          </a:p>
        </p:txBody>
      </p:sp>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0894243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コンテンツ プレースホルダ 14"/>
          <p:cNvSpPr>
            <a:spLocks noGrp="1"/>
          </p:cNvSpPr>
          <p:nvPr>
            <p:ph sz="half" idx="4294967295"/>
          </p:nvPr>
        </p:nvSpPr>
        <p:spPr>
          <a:xfrm>
            <a:off x="0" y="3157538"/>
            <a:ext cx="4651375" cy="2251075"/>
          </a:xfrm>
        </p:spPr>
        <p:txBody>
          <a:bodyPr lIns="0" tIns="0" rIns="0" bIns="0" anchor="t" anchorCtr="0">
            <a:normAutofit fontScale="85000" lnSpcReduction="10000"/>
          </a:bodyPr>
          <a:lstStyle/>
          <a:p>
            <a:pPr marL="204202" indent="-204202" defTabSz="321366"/>
            <a:r>
              <a:rPr lang="ja-JP" altLang="en-US" sz="1700" dirty="0">
                <a:latin typeface="Arial" charset="0"/>
                <a:ea typeface="ＭＳ Ｐゴシック" charset="-128"/>
              </a:rPr>
              <a:t>多くのミドルウェアを利用できる</a:t>
            </a:r>
            <a:r>
              <a:rPr lang="en-US" altLang="ja-JP" sz="1700" dirty="0">
                <a:latin typeface="Arial" charset="0"/>
                <a:ea typeface="ＭＳ Ｐゴシック" charset="-128"/>
              </a:rPr>
              <a:t>μT-Kernel</a:t>
            </a:r>
            <a:r>
              <a:rPr lang="ja-JP" altLang="en-US" sz="1700" dirty="0">
                <a:latin typeface="Arial" charset="0"/>
                <a:ea typeface="ＭＳ Ｐゴシック" charset="-128"/>
              </a:rPr>
              <a:t>仕様に準拠</a:t>
            </a:r>
          </a:p>
          <a:p>
            <a:pPr marL="204202" indent="-204202" defTabSz="321366"/>
            <a:r>
              <a:rPr lang="ja-JP" altLang="en-US" sz="1700" dirty="0">
                <a:latin typeface="Arial" charset="0"/>
                <a:ea typeface="ＭＳ Ｐゴシック" charset="-128"/>
              </a:rPr>
              <a:t>基本コード</a:t>
            </a:r>
            <a:r>
              <a:rPr lang="en-US" altLang="ja-JP" sz="1700" dirty="0">
                <a:latin typeface="Arial" charset="0"/>
                <a:ea typeface="ＭＳ Ｐゴシック" charset="-128"/>
              </a:rPr>
              <a:t>2.6Kbyte</a:t>
            </a:r>
            <a:r>
              <a:rPr lang="ja-JP" altLang="en-US" sz="1700" dirty="0">
                <a:latin typeface="Arial" charset="0"/>
                <a:ea typeface="ＭＳ Ｐゴシック" charset="-128"/>
              </a:rPr>
              <a:t>の小さなカーネル</a:t>
            </a:r>
          </a:p>
          <a:p>
            <a:pPr marL="204202" indent="-204202" defTabSz="321366"/>
            <a:r>
              <a:rPr lang="ja-JP" altLang="en-US" sz="1700" dirty="0">
                <a:latin typeface="Arial" charset="0"/>
                <a:ea typeface="ＭＳ Ｐゴシック" charset="-128"/>
              </a:rPr>
              <a:t>省電力対応</a:t>
            </a:r>
          </a:p>
          <a:p>
            <a:pPr marL="204202" indent="-204202" defTabSz="321366"/>
            <a:r>
              <a:rPr lang="ja-JP" altLang="en-US" sz="1700" dirty="0">
                <a:latin typeface="Arial" charset="0"/>
                <a:ea typeface="ＭＳ Ｐゴシック" charset="-128"/>
              </a:rPr>
              <a:t>デバイス管理機能</a:t>
            </a:r>
            <a:endParaRPr lang="en-US" altLang="ja-JP" sz="1700" dirty="0">
              <a:latin typeface="Arial" charset="0"/>
              <a:ea typeface="ＭＳ Ｐゴシック" charset="-128"/>
            </a:endParaRPr>
          </a:p>
          <a:p>
            <a:pPr marL="204202" indent="-204202" defTabSz="321366"/>
            <a:r>
              <a:rPr lang="ja-JP" altLang="en-US" sz="1700" dirty="0">
                <a:latin typeface="Arial" charset="0"/>
                <a:ea typeface="ＭＳ Ｐゴシック" charset="-128"/>
              </a:rPr>
              <a:t>必要な機能を選択できるコンフィギュレータ</a:t>
            </a:r>
          </a:p>
          <a:p>
            <a:pPr marL="204202" indent="-204202" defTabSz="321366"/>
            <a:r>
              <a:rPr lang="ja-JP" altLang="en-US" sz="1700" dirty="0">
                <a:latin typeface="Arial" charset="0"/>
                <a:ea typeface="ＭＳ Ｐゴシック" charset="-128"/>
              </a:rPr>
              <a:t>カーネル情報表示機能プラグイン</a:t>
            </a:r>
          </a:p>
          <a:p>
            <a:pPr marL="204202" indent="-204202" defTabSz="321366"/>
            <a:r>
              <a:rPr lang="en-US" altLang="ja-JP" sz="1700" dirty="0">
                <a:latin typeface="Arial" charset="0"/>
                <a:ea typeface="ＭＳ Ｐゴシック" charset="-128"/>
              </a:rPr>
              <a:t>μITRON</a:t>
            </a:r>
            <a:r>
              <a:rPr lang="ja-JP" altLang="en-US" sz="1700" dirty="0">
                <a:latin typeface="Arial" charset="0"/>
                <a:ea typeface="ＭＳ Ｐゴシック" charset="-128"/>
              </a:rPr>
              <a:t>仕様</a:t>
            </a:r>
            <a:r>
              <a:rPr lang="en-US" altLang="ja-JP" sz="1700" dirty="0">
                <a:latin typeface="Arial" charset="0"/>
                <a:ea typeface="ＭＳ Ｐゴシック" charset="-128"/>
              </a:rPr>
              <a:t>API</a:t>
            </a:r>
            <a:r>
              <a:rPr lang="ja-JP" altLang="en-US" sz="1700" dirty="0">
                <a:latin typeface="Arial" charset="0"/>
                <a:ea typeface="ＭＳ Ｐゴシック" charset="-128"/>
              </a:rPr>
              <a:t>をサポート</a:t>
            </a:r>
          </a:p>
          <a:p>
            <a:pPr marL="204202" indent="-204202" defTabSz="321366"/>
            <a:r>
              <a:rPr lang="ja-JP" altLang="en-US" sz="1700" dirty="0">
                <a:latin typeface="Arial" charset="0"/>
                <a:ea typeface="ＭＳ Ｐゴシック" charset="-128"/>
              </a:rPr>
              <a:t>多くの開発環境をサポート</a:t>
            </a:r>
          </a:p>
          <a:p>
            <a:pPr marL="204202" indent="-204202" defTabSz="321366"/>
            <a:r>
              <a:rPr lang="ja-JP" altLang="en-US" sz="1700" dirty="0">
                <a:latin typeface="Arial" charset="0"/>
                <a:ea typeface="ＭＳ Ｐゴシック" charset="-128"/>
              </a:rPr>
              <a:t>タスクデバッグ機能 </a:t>
            </a:r>
            <a:r>
              <a:rPr lang="en-US" altLang="ja-JP" sz="1700" i="1" dirty="0">
                <a:solidFill>
                  <a:srgbClr val="FF0000"/>
                </a:solidFill>
                <a:latin typeface="HGS創英角ｺﾞｼｯｸUB" pitchFamily="50" charset="-128"/>
                <a:ea typeface="HGS創英角ｺﾞｼｯｸUB" pitchFamily="50" charset="-128"/>
              </a:rPr>
              <a:t>new!</a:t>
            </a:r>
          </a:p>
          <a:p>
            <a:pPr marL="204202" indent="-204202" defTabSz="321366">
              <a:buNone/>
            </a:pPr>
            <a:endParaRPr lang="ja-JP" altLang="en-US" sz="1700" dirty="0">
              <a:latin typeface="Arial" charset="0"/>
              <a:ea typeface="ＭＳ Ｐゴシック" charset="-128"/>
            </a:endParaRPr>
          </a:p>
        </p:txBody>
      </p:sp>
      <p:sp>
        <p:nvSpPr>
          <p:cNvPr id="59394" name="WordArt 6"/>
          <p:cNvSpPr>
            <a:spLocks noChangeArrowheads="1" noChangeShapeType="1" noTextEdit="1"/>
          </p:cNvSpPr>
          <p:nvPr/>
        </p:nvSpPr>
        <p:spPr bwMode="auto">
          <a:xfrm>
            <a:off x="468694" y="1993574"/>
            <a:ext cx="3857800" cy="638265"/>
          </a:xfrm>
          <a:prstGeom prst="rect">
            <a:avLst/>
          </a:prstGeom>
        </p:spPr>
        <p:txBody>
          <a:bodyPr wrap="none" lIns="64273" tIns="32137" rIns="64273" bIns="32137" fromWordArt="1">
            <a:prstTxWarp prst="textPlain">
              <a:avLst>
                <a:gd name="adj" fmla="val 50000"/>
              </a:avLst>
            </a:prstTxWarp>
          </a:bodyPr>
          <a:lstStyle/>
          <a:p>
            <a:pPr algn="ctr"/>
            <a:r>
              <a:rPr lang="el-GR" altLang="ja-JP" sz="2500" kern="10">
                <a:ln w="12700">
                  <a:solidFill>
                    <a:schemeClr val="accent2"/>
                  </a:solidFill>
                  <a:round/>
                  <a:headEnd/>
                  <a:tailEnd/>
                </a:ln>
                <a:solidFill>
                  <a:schemeClr val="accent2"/>
                </a:solidFill>
                <a:effectLst>
                  <a:outerShdw dist="35921" dir="2700000" sy="50000" kx="2115830" algn="bl" rotWithShape="0">
                    <a:srgbClr val="C0C0C0">
                      <a:alpha val="79999"/>
                    </a:srgbClr>
                  </a:outerShdw>
                </a:effectLst>
                <a:latin typeface="Arial Black"/>
              </a:rPr>
              <a:t>μ</a:t>
            </a:r>
            <a:r>
              <a:rPr lang="en-US" altLang="ja-JP" sz="2500" kern="10" dirty="0">
                <a:ln w="12700">
                  <a:solidFill>
                    <a:schemeClr val="accent2"/>
                  </a:solidFill>
                  <a:round/>
                  <a:headEnd/>
                  <a:tailEnd/>
                </a:ln>
                <a:solidFill>
                  <a:schemeClr val="accent2"/>
                </a:solidFill>
                <a:effectLst>
                  <a:outerShdw dist="35921" dir="2700000" sy="50000" kx="2115830" algn="bl" rotWithShape="0">
                    <a:srgbClr val="C0C0C0">
                      <a:alpha val="79999"/>
                    </a:srgbClr>
                  </a:outerShdw>
                </a:effectLst>
                <a:latin typeface="Arial Black"/>
              </a:rPr>
              <a:t>T-REALOS</a:t>
            </a:r>
            <a:endParaRPr lang="ja-JP" altLang="en-US" sz="2500" kern="10" dirty="0">
              <a:ln w="12700">
                <a:solidFill>
                  <a:schemeClr val="accent2"/>
                </a:solidFill>
                <a:round/>
                <a:headEnd/>
                <a:tailEnd/>
              </a:ln>
              <a:solidFill>
                <a:schemeClr val="accent2"/>
              </a:solidFill>
              <a:effectLst>
                <a:outerShdw dist="35921" dir="2700000" sy="50000" kx="2115830" algn="bl" rotWithShape="0">
                  <a:srgbClr val="C0C0C0">
                    <a:alpha val="79999"/>
                  </a:srgbClr>
                </a:outerShdw>
              </a:effectLst>
              <a:latin typeface="Arial Black"/>
            </a:endParaRPr>
          </a:p>
        </p:txBody>
      </p:sp>
      <p:sp>
        <p:nvSpPr>
          <p:cNvPr id="59395" name="Text Box 7"/>
          <p:cNvSpPr txBox="1">
            <a:spLocks noChangeArrowheads="1"/>
          </p:cNvSpPr>
          <p:nvPr/>
        </p:nvSpPr>
        <p:spPr bwMode="auto">
          <a:xfrm>
            <a:off x="4549682" y="834208"/>
            <a:ext cx="1657168" cy="400103"/>
          </a:xfrm>
          <a:prstGeom prst="rect">
            <a:avLst/>
          </a:prstGeom>
          <a:noFill/>
          <a:ln w="9525">
            <a:noFill/>
            <a:miter lim="800000"/>
            <a:headEnd/>
            <a:tailEnd/>
          </a:ln>
        </p:spPr>
        <p:txBody>
          <a:bodyPr lIns="91435" tIns="45717" rIns="91435" bIns="45717">
            <a:spAutoFit/>
          </a:bodyPr>
          <a:lstStyle/>
          <a:p>
            <a:pPr defTabSz="913885">
              <a:spcBef>
                <a:spcPct val="50000"/>
              </a:spcBef>
            </a:pPr>
            <a:r>
              <a:rPr lang="ja-JP" altLang="en-US" sz="2000" dirty="0">
                <a:solidFill>
                  <a:srgbClr val="000000"/>
                </a:solidFill>
                <a:latin typeface="ＭＳ Ｐゴシック" charset="-128"/>
                <a:ea typeface="ＭＳ Ｐゴシック" charset="-128"/>
              </a:rPr>
              <a:t>製品仕様</a:t>
            </a:r>
          </a:p>
        </p:txBody>
      </p:sp>
      <p:sp>
        <p:nvSpPr>
          <p:cNvPr id="59396" name="Line 8"/>
          <p:cNvSpPr>
            <a:spLocks noChangeShapeType="1"/>
          </p:cNvSpPr>
          <p:nvPr/>
        </p:nvSpPr>
        <p:spPr bwMode="auto">
          <a:xfrm>
            <a:off x="5702446" y="1050682"/>
            <a:ext cx="3024193" cy="0"/>
          </a:xfrm>
          <a:prstGeom prst="line">
            <a:avLst/>
          </a:prstGeom>
          <a:noFill/>
          <a:ln w="28575">
            <a:solidFill>
              <a:schemeClr val="tx1"/>
            </a:solidFill>
            <a:round/>
            <a:headEnd/>
            <a:tailEnd/>
          </a:ln>
        </p:spPr>
        <p:txBody>
          <a:bodyPr lIns="64273" tIns="32137" rIns="64273" bIns="32137"/>
          <a:lstStyle/>
          <a:p>
            <a:endParaRPr lang="ja-JP" altLang="en-US" dirty="0"/>
          </a:p>
        </p:txBody>
      </p:sp>
      <p:sp>
        <p:nvSpPr>
          <p:cNvPr id="59397" name="Line 9"/>
          <p:cNvSpPr>
            <a:spLocks noChangeShapeType="1"/>
          </p:cNvSpPr>
          <p:nvPr/>
        </p:nvSpPr>
        <p:spPr bwMode="auto">
          <a:xfrm>
            <a:off x="4982666" y="1266041"/>
            <a:ext cx="3743973" cy="0"/>
          </a:xfrm>
          <a:prstGeom prst="line">
            <a:avLst/>
          </a:prstGeom>
          <a:noFill/>
          <a:ln w="9525">
            <a:solidFill>
              <a:schemeClr val="tx1"/>
            </a:solidFill>
            <a:round/>
            <a:headEnd/>
            <a:tailEnd/>
          </a:ln>
        </p:spPr>
        <p:txBody>
          <a:bodyPr lIns="64273" tIns="32137" rIns="64273" bIns="32137"/>
          <a:lstStyle/>
          <a:p>
            <a:endParaRPr lang="ja-JP" altLang="en-US" dirty="0"/>
          </a:p>
        </p:txBody>
      </p:sp>
      <p:sp>
        <p:nvSpPr>
          <p:cNvPr id="59398" name="Text Box 10"/>
          <p:cNvSpPr txBox="1">
            <a:spLocks noChangeArrowheads="1"/>
          </p:cNvSpPr>
          <p:nvPr/>
        </p:nvSpPr>
        <p:spPr bwMode="auto">
          <a:xfrm>
            <a:off x="4982666" y="1239261"/>
            <a:ext cx="1008808" cy="307771"/>
          </a:xfrm>
          <a:prstGeom prst="rect">
            <a:avLst/>
          </a:prstGeom>
          <a:noFill/>
          <a:ln w="9525">
            <a:noFill/>
            <a:miter lim="800000"/>
            <a:headEnd/>
            <a:tailEnd/>
          </a:ln>
        </p:spPr>
        <p:txBody>
          <a:bodyPr lIns="91435" tIns="45717" rIns="91435" bIns="45717">
            <a:spAutoFit/>
          </a:bodyPr>
          <a:lstStyle/>
          <a:p>
            <a:pPr defTabSz="913885">
              <a:spcBef>
                <a:spcPct val="50000"/>
              </a:spcBef>
            </a:pPr>
            <a:r>
              <a:rPr lang="ja-JP" altLang="en-US" sz="1400" dirty="0">
                <a:solidFill>
                  <a:srgbClr val="000000"/>
                </a:solidFill>
                <a:latin typeface="ＭＳ Ｐゴシック" charset="-128"/>
                <a:ea typeface="ＭＳ Ｐゴシック" charset="-128"/>
              </a:rPr>
              <a:t>対象</a:t>
            </a:r>
            <a:r>
              <a:rPr lang="en-US" altLang="ja-JP" sz="1400" dirty="0">
                <a:solidFill>
                  <a:srgbClr val="000000"/>
                </a:solidFill>
                <a:latin typeface="ＭＳ Ｐゴシック" charset="-128"/>
                <a:ea typeface="ＭＳ Ｐゴシック" charset="-128"/>
              </a:rPr>
              <a:t>CPU</a:t>
            </a:r>
          </a:p>
        </p:txBody>
      </p:sp>
      <p:sp>
        <p:nvSpPr>
          <p:cNvPr id="59399" name="Text Box 11"/>
          <p:cNvSpPr txBox="1">
            <a:spLocks noChangeArrowheads="1"/>
          </p:cNvSpPr>
          <p:nvPr/>
        </p:nvSpPr>
        <p:spPr bwMode="auto">
          <a:xfrm>
            <a:off x="6062894" y="1239261"/>
            <a:ext cx="1368141" cy="307771"/>
          </a:xfrm>
          <a:prstGeom prst="rect">
            <a:avLst/>
          </a:prstGeom>
          <a:noFill/>
          <a:ln w="9525">
            <a:noFill/>
            <a:miter lim="800000"/>
            <a:headEnd/>
            <a:tailEnd/>
          </a:ln>
        </p:spPr>
        <p:txBody>
          <a:bodyPr lIns="91435" tIns="45717" rIns="91435" bIns="45717">
            <a:spAutoFit/>
          </a:bodyPr>
          <a:lstStyle/>
          <a:p>
            <a:pPr defTabSz="913885">
              <a:spcBef>
                <a:spcPct val="50000"/>
              </a:spcBef>
            </a:pPr>
            <a:r>
              <a:rPr lang="en-US" altLang="ja-JP" sz="1400" dirty="0">
                <a:solidFill>
                  <a:srgbClr val="000000"/>
                </a:solidFill>
                <a:latin typeface="ＭＳ Ｐゴシック" charset="-128"/>
                <a:ea typeface="ＭＳ Ｐゴシック" charset="-128"/>
              </a:rPr>
              <a:t>FM3</a:t>
            </a:r>
            <a:r>
              <a:rPr lang="ja-JP" altLang="en-US" sz="1400" dirty="0">
                <a:solidFill>
                  <a:srgbClr val="000000"/>
                </a:solidFill>
                <a:latin typeface="ＭＳ Ｐゴシック" charset="-128"/>
                <a:ea typeface="ＭＳ Ｐゴシック" charset="-128"/>
              </a:rPr>
              <a:t>ファミリ</a:t>
            </a:r>
            <a:r>
              <a:rPr lang="en-US" altLang="ja-JP" sz="1400" dirty="0">
                <a:solidFill>
                  <a:srgbClr val="000000"/>
                </a:solidFill>
                <a:latin typeface="ＭＳ Ｐゴシック" charset="-128"/>
                <a:ea typeface="ＭＳ Ｐゴシック" charset="-128"/>
              </a:rPr>
              <a:t> </a:t>
            </a:r>
          </a:p>
        </p:txBody>
      </p:sp>
      <p:sp>
        <p:nvSpPr>
          <p:cNvPr id="59400" name="Line 12"/>
          <p:cNvSpPr>
            <a:spLocks noChangeShapeType="1"/>
          </p:cNvSpPr>
          <p:nvPr/>
        </p:nvSpPr>
        <p:spPr bwMode="auto">
          <a:xfrm>
            <a:off x="4982666" y="1545003"/>
            <a:ext cx="3743973" cy="0"/>
          </a:xfrm>
          <a:prstGeom prst="line">
            <a:avLst/>
          </a:prstGeom>
          <a:noFill/>
          <a:ln w="9525">
            <a:solidFill>
              <a:schemeClr val="tx1"/>
            </a:solidFill>
            <a:round/>
            <a:headEnd/>
            <a:tailEnd/>
          </a:ln>
        </p:spPr>
        <p:txBody>
          <a:bodyPr lIns="64273" tIns="32137" rIns="64273" bIns="32137"/>
          <a:lstStyle/>
          <a:p>
            <a:endParaRPr lang="ja-JP" altLang="en-US" dirty="0"/>
          </a:p>
        </p:txBody>
      </p:sp>
      <p:sp>
        <p:nvSpPr>
          <p:cNvPr id="59401" name="Line 13"/>
          <p:cNvSpPr>
            <a:spLocks noChangeShapeType="1"/>
          </p:cNvSpPr>
          <p:nvPr/>
        </p:nvSpPr>
        <p:spPr bwMode="auto">
          <a:xfrm>
            <a:off x="4982666" y="2204915"/>
            <a:ext cx="3743973" cy="0"/>
          </a:xfrm>
          <a:prstGeom prst="line">
            <a:avLst/>
          </a:prstGeom>
          <a:noFill/>
          <a:ln w="9525">
            <a:solidFill>
              <a:schemeClr val="tx1"/>
            </a:solidFill>
            <a:round/>
            <a:headEnd/>
            <a:tailEnd/>
          </a:ln>
        </p:spPr>
        <p:txBody>
          <a:bodyPr lIns="64273" tIns="32137" rIns="64273" bIns="32137"/>
          <a:lstStyle/>
          <a:p>
            <a:endParaRPr lang="ja-JP" altLang="en-US" dirty="0"/>
          </a:p>
        </p:txBody>
      </p:sp>
      <p:sp>
        <p:nvSpPr>
          <p:cNvPr id="59402" name="Text Box 14"/>
          <p:cNvSpPr txBox="1">
            <a:spLocks noChangeArrowheads="1"/>
          </p:cNvSpPr>
          <p:nvPr/>
        </p:nvSpPr>
        <p:spPr bwMode="auto">
          <a:xfrm>
            <a:off x="4982666" y="1500815"/>
            <a:ext cx="1008808" cy="307771"/>
          </a:xfrm>
          <a:prstGeom prst="rect">
            <a:avLst/>
          </a:prstGeom>
          <a:noFill/>
          <a:ln w="9525">
            <a:noFill/>
            <a:miter lim="800000"/>
            <a:headEnd/>
            <a:tailEnd/>
          </a:ln>
        </p:spPr>
        <p:txBody>
          <a:bodyPr lIns="91435" tIns="45717" rIns="91435" bIns="45717">
            <a:spAutoFit/>
          </a:bodyPr>
          <a:lstStyle/>
          <a:p>
            <a:pPr defTabSz="913885">
              <a:spcBef>
                <a:spcPct val="50000"/>
              </a:spcBef>
            </a:pPr>
            <a:r>
              <a:rPr lang="en-US" altLang="ja-JP" sz="1400" dirty="0">
                <a:solidFill>
                  <a:srgbClr val="000000"/>
                </a:solidFill>
                <a:latin typeface="ＭＳ Ｐゴシック" charset="-128"/>
                <a:ea typeface="ＭＳ Ｐゴシック" charset="-128"/>
              </a:rPr>
              <a:t>OS</a:t>
            </a:r>
            <a:r>
              <a:rPr lang="ja-JP" altLang="en-US" sz="1400" dirty="0">
                <a:solidFill>
                  <a:srgbClr val="000000"/>
                </a:solidFill>
                <a:latin typeface="ＭＳ Ｐゴシック" charset="-128"/>
                <a:ea typeface="ＭＳ Ｐゴシック" charset="-128"/>
              </a:rPr>
              <a:t>仕様</a:t>
            </a:r>
          </a:p>
        </p:txBody>
      </p:sp>
      <p:sp>
        <p:nvSpPr>
          <p:cNvPr id="59403" name="Text Box 15"/>
          <p:cNvSpPr txBox="1">
            <a:spLocks noChangeArrowheads="1"/>
          </p:cNvSpPr>
          <p:nvPr/>
        </p:nvSpPr>
        <p:spPr bwMode="auto">
          <a:xfrm>
            <a:off x="6062894" y="1567766"/>
            <a:ext cx="2592325" cy="241023"/>
          </a:xfrm>
          <a:prstGeom prst="rect">
            <a:avLst/>
          </a:prstGeom>
          <a:noFill/>
          <a:ln w="9525">
            <a:noFill/>
            <a:miter lim="800000"/>
            <a:headEnd/>
            <a:tailEnd/>
          </a:ln>
        </p:spPr>
        <p:txBody>
          <a:bodyPr lIns="91435" tIns="45717" rIns="91435" bIns="45717">
            <a:spAutoFit/>
          </a:bodyPr>
          <a:lstStyle/>
          <a:p>
            <a:pPr defTabSz="913885">
              <a:lnSpc>
                <a:spcPct val="70000"/>
              </a:lnSpc>
              <a:spcBef>
                <a:spcPct val="50000"/>
              </a:spcBef>
            </a:pPr>
            <a:r>
              <a:rPr lang="en-US" altLang="ja-JP" sz="1400" dirty="0">
                <a:solidFill>
                  <a:srgbClr val="000000"/>
                </a:solidFill>
                <a:latin typeface="ＭＳ Ｐゴシック" charset="-128"/>
                <a:ea typeface="ＭＳ Ｐゴシック" charset="-128"/>
              </a:rPr>
              <a:t>μT-Kernel</a:t>
            </a:r>
            <a:r>
              <a:rPr lang="ja-JP" altLang="en-US" sz="1400" dirty="0">
                <a:solidFill>
                  <a:srgbClr val="000000"/>
                </a:solidFill>
                <a:latin typeface="ＭＳ Ｐゴシック" charset="-128"/>
                <a:ea typeface="ＭＳ Ｐゴシック" charset="-128"/>
              </a:rPr>
              <a:t>仕様 </a:t>
            </a:r>
          </a:p>
        </p:txBody>
      </p:sp>
      <p:sp>
        <p:nvSpPr>
          <p:cNvPr id="59404" name="Line 16"/>
          <p:cNvSpPr>
            <a:spLocks noChangeShapeType="1"/>
          </p:cNvSpPr>
          <p:nvPr/>
        </p:nvSpPr>
        <p:spPr bwMode="auto">
          <a:xfrm>
            <a:off x="4982666" y="4339531"/>
            <a:ext cx="3743973" cy="0"/>
          </a:xfrm>
          <a:prstGeom prst="line">
            <a:avLst/>
          </a:prstGeom>
          <a:noFill/>
          <a:ln w="9525">
            <a:solidFill>
              <a:schemeClr val="tx1"/>
            </a:solidFill>
            <a:round/>
            <a:headEnd/>
            <a:tailEnd/>
          </a:ln>
        </p:spPr>
        <p:txBody>
          <a:bodyPr lIns="64273" tIns="32137" rIns="64273" bIns="32137"/>
          <a:lstStyle/>
          <a:p>
            <a:endParaRPr lang="ja-JP" altLang="en-US" dirty="0"/>
          </a:p>
        </p:txBody>
      </p:sp>
      <p:sp>
        <p:nvSpPr>
          <p:cNvPr id="59405" name="Text Box 17"/>
          <p:cNvSpPr txBox="1">
            <a:spLocks noChangeArrowheads="1"/>
          </p:cNvSpPr>
          <p:nvPr/>
        </p:nvSpPr>
        <p:spPr bwMode="auto">
          <a:xfrm>
            <a:off x="4982666" y="2204915"/>
            <a:ext cx="1008808" cy="307771"/>
          </a:xfrm>
          <a:prstGeom prst="rect">
            <a:avLst/>
          </a:prstGeom>
          <a:noFill/>
          <a:ln w="9525">
            <a:noFill/>
            <a:miter lim="800000"/>
            <a:headEnd/>
            <a:tailEnd/>
          </a:ln>
        </p:spPr>
        <p:txBody>
          <a:bodyPr lIns="91435" tIns="45717" rIns="91435" bIns="45717">
            <a:spAutoFit/>
          </a:bodyPr>
          <a:lstStyle/>
          <a:p>
            <a:pPr defTabSz="913885">
              <a:spcBef>
                <a:spcPct val="50000"/>
              </a:spcBef>
            </a:pPr>
            <a:r>
              <a:rPr lang="ja-JP" altLang="en-US" sz="1400" dirty="0">
                <a:solidFill>
                  <a:srgbClr val="000000"/>
                </a:solidFill>
                <a:latin typeface="ＭＳ Ｐゴシック" charset="-128"/>
                <a:ea typeface="ＭＳ Ｐゴシック" charset="-128"/>
              </a:rPr>
              <a:t>開発環境</a:t>
            </a:r>
            <a:endParaRPr lang="en-US" altLang="ja-JP" sz="1400" dirty="0">
              <a:solidFill>
                <a:srgbClr val="000000"/>
              </a:solidFill>
              <a:latin typeface="ＭＳ Ｐゴシック" charset="-128"/>
              <a:ea typeface="ＭＳ Ｐゴシック" charset="-128"/>
            </a:endParaRPr>
          </a:p>
        </p:txBody>
      </p:sp>
      <p:sp>
        <p:nvSpPr>
          <p:cNvPr id="59406" name="Text Box 18"/>
          <p:cNvSpPr txBox="1">
            <a:spLocks noChangeArrowheads="1"/>
          </p:cNvSpPr>
          <p:nvPr/>
        </p:nvSpPr>
        <p:spPr bwMode="auto">
          <a:xfrm>
            <a:off x="5803997" y="2274544"/>
            <a:ext cx="3179308" cy="2060975"/>
          </a:xfrm>
          <a:prstGeom prst="rect">
            <a:avLst/>
          </a:prstGeom>
          <a:noFill/>
          <a:ln w="9525">
            <a:noFill/>
            <a:miter lim="800000"/>
            <a:headEnd/>
            <a:tailEnd/>
          </a:ln>
        </p:spPr>
        <p:txBody>
          <a:bodyPr lIns="91435" tIns="45717" rIns="91435" bIns="45717">
            <a:spAutoFit/>
          </a:bodyPr>
          <a:lstStyle/>
          <a:p>
            <a:pPr defTabSz="913885">
              <a:lnSpc>
                <a:spcPct val="70000"/>
              </a:lnSpc>
              <a:spcBef>
                <a:spcPct val="50000"/>
              </a:spcBef>
            </a:pPr>
            <a:r>
              <a:rPr lang="en-US" altLang="ja-JP" sz="1400" dirty="0">
                <a:solidFill>
                  <a:srgbClr val="000000"/>
                </a:solidFill>
                <a:latin typeface="ＭＳ Ｐゴシック" charset="-128"/>
                <a:ea typeface="ＭＳ Ｐゴシック" charset="-128"/>
              </a:rPr>
              <a:t>MDK-ARM</a:t>
            </a:r>
            <a:r>
              <a:rPr lang="ja-JP" altLang="en-US" sz="1400" dirty="0">
                <a:solidFill>
                  <a:srgbClr val="000000"/>
                </a:solidFill>
                <a:latin typeface="ＭＳ Ｐゴシック" charset="-128"/>
                <a:ea typeface="ＭＳ Ｐゴシック" charset="-128"/>
              </a:rPr>
              <a:t>（</a:t>
            </a:r>
            <a:r>
              <a:rPr lang="en-US" altLang="ja-JP" sz="1400" dirty="0">
                <a:solidFill>
                  <a:srgbClr val="000000"/>
                </a:solidFill>
                <a:latin typeface="ＭＳ Ｐゴシック" charset="-128"/>
                <a:ea typeface="ＭＳ Ｐゴシック" charset="-128"/>
              </a:rPr>
              <a:t>ARM KEIL</a:t>
            </a:r>
            <a:r>
              <a:rPr lang="ja-JP" altLang="en-US" sz="1400" dirty="0">
                <a:solidFill>
                  <a:srgbClr val="000000"/>
                </a:solidFill>
                <a:latin typeface="ＭＳ Ｐゴシック" charset="-128"/>
                <a:ea typeface="ＭＳ Ｐゴシック" charset="-128"/>
              </a:rPr>
              <a:t>）</a:t>
            </a:r>
          </a:p>
          <a:p>
            <a:pPr defTabSz="913885">
              <a:lnSpc>
                <a:spcPct val="70000"/>
              </a:lnSpc>
              <a:spcBef>
                <a:spcPct val="50000"/>
              </a:spcBef>
            </a:pPr>
            <a:r>
              <a:rPr lang="en-US" altLang="ja-JP" sz="1400" dirty="0">
                <a:solidFill>
                  <a:srgbClr val="000000"/>
                </a:solidFill>
                <a:latin typeface="ＭＳ Ｐゴシック" charset="-128"/>
                <a:ea typeface="ＭＳ Ｐゴシック" charset="-128"/>
              </a:rPr>
              <a:t>EWARM</a:t>
            </a:r>
            <a:r>
              <a:rPr lang="ja-JP" altLang="en-US" sz="1400" dirty="0">
                <a:solidFill>
                  <a:srgbClr val="000000"/>
                </a:solidFill>
                <a:latin typeface="ＭＳ Ｐゴシック" charset="-128"/>
                <a:ea typeface="ＭＳ Ｐゴシック" charset="-128"/>
              </a:rPr>
              <a:t>（</a:t>
            </a:r>
            <a:r>
              <a:rPr lang="en-US" altLang="ja-JP" sz="1400" dirty="0">
                <a:solidFill>
                  <a:srgbClr val="000000"/>
                </a:solidFill>
                <a:latin typeface="ＭＳ Ｐゴシック" charset="-128"/>
                <a:ea typeface="ＭＳ Ｐゴシック" charset="-128"/>
              </a:rPr>
              <a:t>IAR</a:t>
            </a:r>
            <a:r>
              <a:rPr lang="ja-JP" altLang="en-US" sz="1400" dirty="0">
                <a:solidFill>
                  <a:srgbClr val="000000"/>
                </a:solidFill>
                <a:latin typeface="ＭＳ Ｐゴシック" charset="-128"/>
                <a:ea typeface="ＭＳ Ｐゴシック" charset="-128"/>
              </a:rPr>
              <a:t>ｼｽﾃﾑｽﾞ）</a:t>
            </a:r>
          </a:p>
          <a:p>
            <a:pPr defTabSz="913885">
              <a:lnSpc>
                <a:spcPct val="70000"/>
              </a:lnSpc>
              <a:spcBef>
                <a:spcPct val="50000"/>
              </a:spcBef>
            </a:pPr>
            <a:r>
              <a:rPr lang="en-US" altLang="ja-JP" sz="1400" dirty="0" err="1">
                <a:solidFill>
                  <a:srgbClr val="000000"/>
                </a:solidFill>
                <a:latin typeface="ＭＳ Ｐゴシック" charset="-128"/>
                <a:ea typeface="ＭＳ Ｐゴシック" charset="-128"/>
              </a:rPr>
              <a:t>RealView</a:t>
            </a:r>
            <a:r>
              <a:rPr lang="en-US" altLang="ja-JP" sz="1400" dirty="0">
                <a:solidFill>
                  <a:srgbClr val="000000"/>
                </a:solidFill>
                <a:latin typeface="ＭＳ Ｐゴシック" charset="-128"/>
                <a:ea typeface="ＭＳ Ｐゴシック" charset="-128"/>
              </a:rPr>
              <a:t> Development Suite v4.x</a:t>
            </a:r>
          </a:p>
          <a:p>
            <a:pPr defTabSz="913885">
              <a:lnSpc>
                <a:spcPct val="70000"/>
              </a:lnSpc>
              <a:spcBef>
                <a:spcPct val="50000"/>
              </a:spcBef>
            </a:pPr>
            <a:r>
              <a:rPr lang="ja-JP" altLang="en-US" sz="1400" dirty="0">
                <a:solidFill>
                  <a:srgbClr val="000000"/>
                </a:solidFill>
                <a:latin typeface="ＭＳ Ｐゴシック" charset="-128"/>
                <a:ea typeface="ＭＳ Ｐゴシック" charset="-128"/>
              </a:rPr>
              <a:t>（</a:t>
            </a:r>
            <a:r>
              <a:rPr lang="en-US" altLang="ja-JP" sz="1400" dirty="0">
                <a:solidFill>
                  <a:srgbClr val="000000"/>
                </a:solidFill>
                <a:latin typeface="ＭＳ Ｐゴシック" charset="-128"/>
                <a:ea typeface="ＭＳ Ｐゴシック" charset="-128"/>
              </a:rPr>
              <a:t>ARM</a:t>
            </a:r>
            <a:r>
              <a:rPr lang="ja-JP" altLang="en-US" sz="1400" dirty="0">
                <a:solidFill>
                  <a:srgbClr val="000000"/>
                </a:solidFill>
                <a:latin typeface="ＭＳ Ｐゴシック" charset="-128"/>
                <a:ea typeface="ＭＳ Ｐゴシック" charset="-128"/>
              </a:rPr>
              <a:t>）</a:t>
            </a:r>
          </a:p>
          <a:p>
            <a:pPr defTabSz="913885">
              <a:lnSpc>
                <a:spcPct val="70000"/>
              </a:lnSpc>
              <a:spcBef>
                <a:spcPct val="50000"/>
              </a:spcBef>
            </a:pPr>
            <a:r>
              <a:rPr lang="en-US" altLang="ja-JP" sz="1400" dirty="0">
                <a:solidFill>
                  <a:srgbClr val="000000"/>
                </a:solidFill>
                <a:latin typeface="ＭＳ Ｐゴシック" charset="-128"/>
                <a:ea typeface="ＭＳ Ｐゴシック" charset="-128"/>
              </a:rPr>
              <a:t>WATCHPOINT</a:t>
            </a:r>
          </a:p>
          <a:p>
            <a:pPr defTabSz="913885">
              <a:lnSpc>
                <a:spcPct val="70000"/>
              </a:lnSpc>
              <a:spcBef>
                <a:spcPct val="50000"/>
              </a:spcBef>
            </a:pPr>
            <a:r>
              <a:rPr lang="ja-JP" altLang="en-US" sz="1400" dirty="0">
                <a:solidFill>
                  <a:srgbClr val="000000"/>
                </a:solidFill>
                <a:latin typeface="ＭＳ Ｐゴシック" charset="-128"/>
                <a:ea typeface="ＭＳ Ｐゴシック" charset="-128"/>
              </a:rPr>
              <a:t>（</a:t>
            </a:r>
            <a:r>
              <a:rPr lang="en-US" altLang="ja-JP" sz="1400" dirty="0" err="1"/>
              <a:t>Sohwa</a:t>
            </a:r>
            <a:r>
              <a:rPr lang="en-US" altLang="ja-JP" sz="1400" dirty="0"/>
              <a:t> &amp; Sophia Technologies</a:t>
            </a:r>
            <a:r>
              <a:rPr lang="ja-JP" altLang="en-US" sz="1400" dirty="0">
                <a:solidFill>
                  <a:srgbClr val="000000"/>
                </a:solidFill>
                <a:latin typeface="ＭＳ Ｐゴシック" charset="-128"/>
                <a:ea typeface="ＭＳ Ｐゴシック" charset="-128"/>
              </a:rPr>
              <a:t>）</a:t>
            </a:r>
          </a:p>
          <a:p>
            <a:pPr defTabSz="913885">
              <a:lnSpc>
                <a:spcPct val="70000"/>
              </a:lnSpc>
              <a:spcBef>
                <a:spcPct val="50000"/>
              </a:spcBef>
            </a:pPr>
            <a:r>
              <a:rPr lang="en-US" altLang="ja-JP" sz="1400" dirty="0" err="1">
                <a:solidFill>
                  <a:srgbClr val="000000"/>
                </a:solidFill>
                <a:latin typeface="ＭＳ Ｐゴシック" charset="-128"/>
                <a:ea typeface="ＭＳ Ｐゴシック" charset="-128"/>
              </a:rPr>
              <a:t>microVIEW</a:t>
            </a:r>
            <a:endParaRPr lang="en-US" altLang="ja-JP" sz="1400" dirty="0">
              <a:solidFill>
                <a:srgbClr val="000000"/>
              </a:solidFill>
              <a:latin typeface="ＭＳ Ｐゴシック" charset="-128"/>
              <a:ea typeface="ＭＳ Ｐゴシック" charset="-128"/>
            </a:endParaRPr>
          </a:p>
          <a:p>
            <a:pPr defTabSz="913885">
              <a:lnSpc>
                <a:spcPct val="70000"/>
              </a:lnSpc>
              <a:spcBef>
                <a:spcPct val="50000"/>
              </a:spcBef>
            </a:pPr>
            <a:r>
              <a:rPr lang="ja-JP" altLang="en-US" sz="1400" dirty="0">
                <a:solidFill>
                  <a:srgbClr val="000000"/>
                </a:solidFill>
                <a:latin typeface="ＭＳ Ｐゴシック" charset="-128"/>
                <a:ea typeface="ＭＳ Ｐゴシック" charset="-128"/>
              </a:rPr>
              <a:t>（横河ディジタルコンピュータ）</a:t>
            </a:r>
          </a:p>
        </p:txBody>
      </p:sp>
      <p:sp>
        <p:nvSpPr>
          <p:cNvPr id="59407" name="Text Box 19"/>
          <p:cNvSpPr txBox="1">
            <a:spLocks noChangeArrowheads="1"/>
          </p:cNvSpPr>
          <p:nvPr/>
        </p:nvSpPr>
        <p:spPr bwMode="auto">
          <a:xfrm>
            <a:off x="5022840" y="4303430"/>
            <a:ext cx="1008808" cy="307771"/>
          </a:xfrm>
          <a:prstGeom prst="rect">
            <a:avLst/>
          </a:prstGeom>
          <a:noFill/>
          <a:ln w="9525">
            <a:noFill/>
            <a:miter lim="800000"/>
            <a:headEnd/>
            <a:tailEnd/>
          </a:ln>
        </p:spPr>
        <p:txBody>
          <a:bodyPr lIns="91435" tIns="45717" rIns="91435" bIns="45717">
            <a:spAutoFit/>
          </a:bodyPr>
          <a:lstStyle/>
          <a:p>
            <a:pPr defTabSz="913885">
              <a:spcBef>
                <a:spcPct val="50000"/>
              </a:spcBef>
            </a:pPr>
            <a:r>
              <a:rPr lang="ja-JP" altLang="en-US" sz="1400" dirty="0">
                <a:solidFill>
                  <a:srgbClr val="000000"/>
                </a:solidFill>
                <a:latin typeface="ＭＳ Ｐゴシック" charset="-128"/>
                <a:ea typeface="ＭＳ Ｐゴシック" charset="-128"/>
              </a:rPr>
              <a:t>ｴﾐｭﾚｰﾀ</a:t>
            </a:r>
            <a:endParaRPr lang="en-US" altLang="ja-JP" sz="1400" dirty="0">
              <a:solidFill>
                <a:srgbClr val="000000"/>
              </a:solidFill>
              <a:latin typeface="ＭＳ Ｐゴシック" charset="-128"/>
              <a:ea typeface="ＭＳ Ｐゴシック" charset="-128"/>
            </a:endParaRPr>
          </a:p>
        </p:txBody>
      </p:sp>
      <p:sp>
        <p:nvSpPr>
          <p:cNvPr id="59408" name="Text Box 20"/>
          <p:cNvSpPr txBox="1">
            <a:spLocks noChangeArrowheads="1"/>
          </p:cNvSpPr>
          <p:nvPr/>
        </p:nvSpPr>
        <p:spPr bwMode="auto">
          <a:xfrm>
            <a:off x="5781678" y="4386002"/>
            <a:ext cx="3554264" cy="1801373"/>
          </a:xfrm>
          <a:prstGeom prst="rect">
            <a:avLst/>
          </a:prstGeom>
          <a:noFill/>
          <a:ln w="9525">
            <a:noFill/>
            <a:miter lim="800000"/>
            <a:headEnd/>
            <a:tailEnd/>
          </a:ln>
        </p:spPr>
        <p:txBody>
          <a:bodyPr lIns="91435" tIns="45717" rIns="91435" bIns="45717">
            <a:spAutoFit/>
          </a:bodyPr>
          <a:lstStyle/>
          <a:p>
            <a:pPr defTabSz="913885">
              <a:lnSpc>
                <a:spcPct val="70000"/>
              </a:lnSpc>
              <a:spcBef>
                <a:spcPct val="50000"/>
              </a:spcBef>
            </a:pPr>
            <a:r>
              <a:rPr lang="en-US" altLang="ja-JP" sz="1400" dirty="0">
                <a:solidFill>
                  <a:srgbClr val="000000"/>
                </a:solidFill>
                <a:latin typeface="ＭＳ Ｐゴシック" charset="-128"/>
                <a:ea typeface="ＭＳ Ｐゴシック" charset="-128"/>
              </a:rPr>
              <a:t>ULINK</a:t>
            </a:r>
            <a:r>
              <a:rPr lang="ja-JP" altLang="en-US" sz="1400" dirty="0">
                <a:solidFill>
                  <a:srgbClr val="000000"/>
                </a:solidFill>
                <a:latin typeface="ＭＳ Ｐゴシック" charset="-128"/>
                <a:ea typeface="ＭＳ Ｐゴシック" charset="-128"/>
              </a:rPr>
              <a:t>（</a:t>
            </a:r>
            <a:r>
              <a:rPr lang="en-US" altLang="ja-JP" sz="1400" dirty="0">
                <a:solidFill>
                  <a:srgbClr val="000000"/>
                </a:solidFill>
                <a:latin typeface="ＭＳ Ｐゴシック" charset="-128"/>
                <a:ea typeface="ＭＳ Ｐゴシック" charset="-128"/>
              </a:rPr>
              <a:t>ARM KEIL</a:t>
            </a:r>
            <a:r>
              <a:rPr lang="ja-JP" altLang="en-US" sz="1400" dirty="0">
                <a:solidFill>
                  <a:srgbClr val="000000"/>
                </a:solidFill>
                <a:latin typeface="ＭＳ Ｐゴシック" charset="-128"/>
                <a:ea typeface="ＭＳ Ｐゴシック" charset="-128"/>
              </a:rPr>
              <a:t>）</a:t>
            </a:r>
            <a:endParaRPr lang="en-US" altLang="ja-JP" sz="1400" dirty="0">
              <a:solidFill>
                <a:srgbClr val="000000"/>
              </a:solidFill>
              <a:latin typeface="ＭＳ Ｐゴシック" charset="-128"/>
              <a:ea typeface="ＭＳ Ｐゴシック" charset="-128"/>
            </a:endParaRPr>
          </a:p>
          <a:p>
            <a:pPr defTabSz="913885">
              <a:lnSpc>
                <a:spcPct val="70000"/>
              </a:lnSpc>
              <a:spcBef>
                <a:spcPct val="50000"/>
              </a:spcBef>
            </a:pPr>
            <a:r>
              <a:rPr lang="en-US" altLang="ja-JP" sz="1400" dirty="0">
                <a:solidFill>
                  <a:srgbClr val="000000"/>
                </a:solidFill>
                <a:latin typeface="ＭＳ Ｐゴシック" charset="-128"/>
                <a:ea typeface="ＭＳ Ｐゴシック" charset="-128"/>
              </a:rPr>
              <a:t>J-Link</a:t>
            </a:r>
            <a:r>
              <a:rPr lang="ja-JP" altLang="en-US" sz="1400" dirty="0">
                <a:solidFill>
                  <a:srgbClr val="000000"/>
                </a:solidFill>
                <a:latin typeface="ＭＳ Ｐゴシック" charset="-128"/>
                <a:ea typeface="ＭＳ Ｐゴシック" charset="-128"/>
              </a:rPr>
              <a:t>（</a:t>
            </a:r>
            <a:r>
              <a:rPr lang="en-US" altLang="ja-JP" sz="1400" dirty="0">
                <a:solidFill>
                  <a:srgbClr val="000000"/>
                </a:solidFill>
                <a:latin typeface="ＭＳ Ｐゴシック" charset="-128"/>
                <a:ea typeface="ＭＳ Ｐゴシック" charset="-128"/>
              </a:rPr>
              <a:t>IAR</a:t>
            </a:r>
            <a:r>
              <a:rPr lang="ja-JP" altLang="en-US" sz="1400" dirty="0">
                <a:solidFill>
                  <a:srgbClr val="000000"/>
                </a:solidFill>
                <a:latin typeface="ＭＳ Ｐゴシック" charset="-128"/>
                <a:ea typeface="ＭＳ Ｐゴシック" charset="-128"/>
              </a:rPr>
              <a:t>ｼｽﾃﾑｽﾞ）</a:t>
            </a:r>
            <a:endParaRPr lang="en-US" altLang="ja-JP" sz="1400" dirty="0">
              <a:solidFill>
                <a:srgbClr val="000000"/>
              </a:solidFill>
              <a:latin typeface="ＭＳ Ｐゴシック" charset="-128"/>
              <a:ea typeface="ＭＳ Ｐゴシック" charset="-128"/>
            </a:endParaRPr>
          </a:p>
          <a:p>
            <a:pPr defTabSz="913885">
              <a:lnSpc>
                <a:spcPct val="70000"/>
              </a:lnSpc>
              <a:spcBef>
                <a:spcPct val="50000"/>
              </a:spcBef>
            </a:pPr>
            <a:r>
              <a:rPr lang="en-US" altLang="ja-JP" sz="1400" dirty="0" err="1">
                <a:solidFill>
                  <a:srgbClr val="000000"/>
                </a:solidFill>
                <a:latin typeface="ＭＳ Ｐゴシック" charset="-128"/>
                <a:ea typeface="ＭＳ Ｐゴシック" charset="-128"/>
              </a:rPr>
              <a:t>RealView</a:t>
            </a:r>
            <a:r>
              <a:rPr lang="en-US" altLang="ja-JP" sz="1400" dirty="0">
                <a:solidFill>
                  <a:srgbClr val="000000"/>
                </a:solidFill>
                <a:latin typeface="ＭＳ Ｐゴシック" charset="-128"/>
                <a:ea typeface="ＭＳ Ｐゴシック" charset="-128"/>
              </a:rPr>
              <a:t> ICE</a:t>
            </a:r>
            <a:r>
              <a:rPr lang="ja-JP" altLang="en-US" sz="1400" dirty="0">
                <a:solidFill>
                  <a:srgbClr val="000000"/>
                </a:solidFill>
                <a:latin typeface="ＭＳ Ｐゴシック" charset="-128"/>
                <a:ea typeface="ＭＳ Ｐゴシック" charset="-128"/>
              </a:rPr>
              <a:t>（</a:t>
            </a:r>
            <a:r>
              <a:rPr lang="en-US" altLang="ja-JP" sz="1400" dirty="0">
                <a:solidFill>
                  <a:srgbClr val="000000"/>
                </a:solidFill>
                <a:latin typeface="ＭＳ Ｐゴシック" charset="-128"/>
                <a:ea typeface="ＭＳ Ｐゴシック" charset="-128"/>
              </a:rPr>
              <a:t>ARM</a:t>
            </a:r>
            <a:r>
              <a:rPr lang="ja-JP" altLang="en-US" sz="1400" dirty="0">
                <a:solidFill>
                  <a:srgbClr val="000000"/>
                </a:solidFill>
                <a:latin typeface="ＭＳ Ｐゴシック" charset="-128"/>
                <a:ea typeface="ＭＳ Ｐゴシック" charset="-128"/>
              </a:rPr>
              <a:t>）</a:t>
            </a:r>
            <a:endParaRPr lang="en-US" altLang="ja-JP" sz="1400" dirty="0">
              <a:solidFill>
                <a:srgbClr val="000000"/>
              </a:solidFill>
              <a:latin typeface="ＭＳ Ｐゴシック" charset="-128"/>
              <a:ea typeface="ＭＳ Ｐゴシック" charset="-128"/>
            </a:endParaRPr>
          </a:p>
          <a:p>
            <a:pPr defTabSz="913885">
              <a:lnSpc>
                <a:spcPct val="70000"/>
              </a:lnSpc>
              <a:spcBef>
                <a:spcPct val="50000"/>
              </a:spcBef>
            </a:pPr>
            <a:r>
              <a:rPr lang="en-US" altLang="ja-JP" sz="1400" dirty="0">
                <a:solidFill>
                  <a:srgbClr val="000000"/>
                </a:solidFill>
                <a:latin typeface="ＭＳ Ｐゴシック" charset="-128"/>
                <a:ea typeface="ＭＳ Ｐゴシック" charset="-128"/>
              </a:rPr>
              <a:t>EJSCATT</a:t>
            </a:r>
          </a:p>
          <a:p>
            <a:pPr defTabSz="913885">
              <a:lnSpc>
                <a:spcPct val="70000"/>
              </a:lnSpc>
              <a:spcBef>
                <a:spcPct val="50000"/>
              </a:spcBef>
            </a:pPr>
            <a:r>
              <a:rPr lang="ja-JP" altLang="en-US" sz="1400" dirty="0">
                <a:solidFill>
                  <a:srgbClr val="000000"/>
                </a:solidFill>
                <a:latin typeface="ＭＳ Ｐゴシック" charset="-128"/>
                <a:ea typeface="ＭＳ Ｐゴシック" charset="-128"/>
              </a:rPr>
              <a:t>（</a:t>
            </a:r>
            <a:r>
              <a:rPr lang="en-US" altLang="ja-JP" sz="1400" dirty="0" err="1"/>
              <a:t>Sohwa</a:t>
            </a:r>
            <a:r>
              <a:rPr lang="en-US" altLang="ja-JP" sz="1400" dirty="0"/>
              <a:t> &amp; Sophia Technologies</a:t>
            </a:r>
            <a:r>
              <a:rPr lang="ja-JP" altLang="en-US" sz="1400" dirty="0">
                <a:solidFill>
                  <a:srgbClr val="000000"/>
                </a:solidFill>
                <a:latin typeface="ＭＳ Ｐゴシック" charset="-128"/>
                <a:ea typeface="ＭＳ Ｐゴシック" charset="-128"/>
              </a:rPr>
              <a:t>）</a:t>
            </a:r>
          </a:p>
          <a:p>
            <a:pPr defTabSz="913885">
              <a:lnSpc>
                <a:spcPct val="70000"/>
              </a:lnSpc>
              <a:spcBef>
                <a:spcPct val="50000"/>
              </a:spcBef>
            </a:pPr>
            <a:r>
              <a:rPr lang="en-US" altLang="ja-JP" sz="1400" dirty="0" err="1">
                <a:solidFill>
                  <a:srgbClr val="000000"/>
                </a:solidFill>
                <a:latin typeface="ＭＳ Ｐゴシック" charset="-128"/>
                <a:ea typeface="ＭＳ Ｐゴシック" charset="-128"/>
              </a:rPr>
              <a:t>adviceLUNA</a:t>
            </a:r>
            <a:r>
              <a:rPr lang="en-US" altLang="ja-JP" sz="1400" dirty="0">
                <a:solidFill>
                  <a:srgbClr val="000000"/>
                </a:solidFill>
                <a:latin typeface="ＭＳ Ｐゴシック" charset="-128"/>
                <a:ea typeface="ＭＳ Ｐゴシック" charset="-128"/>
              </a:rPr>
              <a:t> </a:t>
            </a:r>
          </a:p>
          <a:p>
            <a:pPr defTabSz="913885">
              <a:lnSpc>
                <a:spcPct val="70000"/>
              </a:lnSpc>
              <a:spcBef>
                <a:spcPct val="50000"/>
              </a:spcBef>
            </a:pPr>
            <a:r>
              <a:rPr lang="en-US" altLang="ja-JP" sz="1400" dirty="0">
                <a:solidFill>
                  <a:srgbClr val="000000"/>
                </a:solidFill>
                <a:latin typeface="ＭＳ Ｐゴシック" charset="-128"/>
                <a:ea typeface="ＭＳ Ｐゴシック" charset="-128"/>
              </a:rPr>
              <a:t>(</a:t>
            </a:r>
            <a:r>
              <a:rPr lang="ja-JP" altLang="en-US" sz="1400" dirty="0">
                <a:solidFill>
                  <a:srgbClr val="000000"/>
                </a:solidFill>
                <a:latin typeface="Times" pitchFamily="18" charset="0"/>
              </a:rPr>
              <a:t>横河ディジタルコンピュータ）</a:t>
            </a:r>
          </a:p>
        </p:txBody>
      </p:sp>
      <p:sp>
        <p:nvSpPr>
          <p:cNvPr id="59409" name="Text Box 24"/>
          <p:cNvSpPr txBox="1">
            <a:spLocks noChangeArrowheads="1"/>
          </p:cNvSpPr>
          <p:nvPr/>
        </p:nvSpPr>
        <p:spPr bwMode="auto">
          <a:xfrm>
            <a:off x="108247" y="2725570"/>
            <a:ext cx="792316" cy="400103"/>
          </a:xfrm>
          <a:prstGeom prst="rect">
            <a:avLst/>
          </a:prstGeom>
          <a:noFill/>
          <a:ln w="9525">
            <a:noFill/>
            <a:miter lim="800000"/>
            <a:headEnd/>
            <a:tailEnd/>
          </a:ln>
        </p:spPr>
        <p:txBody>
          <a:bodyPr lIns="91435" tIns="45717" rIns="91435" bIns="45717">
            <a:spAutoFit/>
          </a:bodyPr>
          <a:lstStyle/>
          <a:p>
            <a:pPr defTabSz="913885">
              <a:spcBef>
                <a:spcPct val="50000"/>
              </a:spcBef>
            </a:pPr>
            <a:r>
              <a:rPr lang="ja-JP" altLang="en-US" sz="2000">
                <a:solidFill>
                  <a:srgbClr val="000000"/>
                </a:solidFill>
                <a:latin typeface="ＭＳ Ｐゴシック" charset="-128"/>
                <a:ea typeface="ＭＳ Ｐゴシック" charset="-128"/>
              </a:rPr>
              <a:t>特長</a:t>
            </a:r>
          </a:p>
        </p:txBody>
      </p:sp>
      <p:sp>
        <p:nvSpPr>
          <p:cNvPr id="59410" name="Line 25"/>
          <p:cNvSpPr>
            <a:spLocks noChangeShapeType="1"/>
          </p:cNvSpPr>
          <p:nvPr/>
        </p:nvSpPr>
        <p:spPr bwMode="auto">
          <a:xfrm>
            <a:off x="826911" y="2942044"/>
            <a:ext cx="3816510" cy="0"/>
          </a:xfrm>
          <a:prstGeom prst="line">
            <a:avLst/>
          </a:prstGeom>
          <a:noFill/>
          <a:ln w="28575">
            <a:solidFill>
              <a:schemeClr val="tx1"/>
            </a:solidFill>
            <a:round/>
            <a:headEnd/>
            <a:tailEnd/>
          </a:ln>
        </p:spPr>
        <p:txBody>
          <a:bodyPr lIns="64273" tIns="32137" rIns="64273" bIns="32137"/>
          <a:lstStyle/>
          <a:p>
            <a:endParaRPr lang="ja-JP" altLang="en-US"/>
          </a:p>
        </p:txBody>
      </p:sp>
      <p:sp>
        <p:nvSpPr>
          <p:cNvPr id="59412" name="Line 28"/>
          <p:cNvSpPr>
            <a:spLocks noChangeShapeType="1"/>
          </p:cNvSpPr>
          <p:nvPr/>
        </p:nvSpPr>
        <p:spPr bwMode="auto">
          <a:xfrm>
            <a:off x="5054086" y="6156801"/>
            <a:ext cx="3743973" cy="0"/>
          </a:xfrm>
          <a:prstGeom prst="line">
            <a:avLst/>
          </a:prstGeom>
          <a:noFill/>
          <a:ln w="9525">
            <a:solidFill>
              <a:schemeClr val="tx1"/>
            </a:solidFill>
            <a:round/>
            <a:headEnd/>
            <a:tailEnd/>
          </a:ln>
        </p:spPr>
        <p:txBody>
          <a:bodyPr lIns="64273" tIns="32137" rIns="64273" bIns="32137"/>
          <a:lstStyle/>
          <a:p>
            <a:endParaRPr lang="ja-JP" altLang="en-US"/>
          </a:p>
        </p:txBody>
      </p:sp>
      <p:sp>
        <p:nvSpPr>
          <p:cNvPr id="59413" name="Line 21"/>
          <p:cNvSpPr>
            <a:spLocks noChangeShapeType="1"/>
          </p:cNvSpPr>
          <p:nvPr/>
        </p:nvSpPr>
        <p:spPr bwMode="auto">
          <a:xfrm>
            <a:off x="5000521" y="1822179"/>
            <a:ext cx="3743973" cy="0"/>
          </a:xfrm>
          <a:prstGeom prst="line">
            <a:avLst/>
          </a:prstGeom>
          <a:noFill/>
          <a:ln w="9525">
            <a:solidFill>
              <a:schemeClr val="tx1"/>
            </a:solidFill>
            <a:round/>
            <a:headEnd/>
            <a:tailEnd/>
          </a:ln>
        </p:spPr>
        <p:txBody>
          <a:bodyPr lIns="64273" tIns="32137" rIns="64273" bIns="32137"/>
          <a:lstStyle/>
          <a:p>
            <a:endParaRPr lang="ja-JP" altLang="en-US"/>
          </a:p>
        </p:txBody>
      </p:sp>
      <p:sp>
        <p:nvSpPr>
          <p:cNvPr id="59414" name="Text Box 22"/>
          <p:cNvSpPr txBox="1">
            <a:spLocks noChangeArrowheads="1"/>
          </p:cNvSpPr>
          <p:nvPr/>
        </p:nvSpPr>
        <p:spPr bwMode="auto">
          <a:xfrm>
            <a:off x="4982666" y="1822179"/>
            <a:ext cx="1008808" cy="305742"/>
          </a:xfrm>
          <a:prstGeom prst="rect">
            <a:avLst/>
          </a:prstGeom>
          <a:noFill/>
          <a:ln w="9525">
            <a:noFill/>
            <a:miter lim="800000"/>
            <a:headEnd/>
            <a:tailEnd/>
          </a:ln>
        </p:spPr>
        <p:txBody>
          <a:bodyPr lIns="91435" tIns="45717" rIns="91435" bIns="45717">
            <a:spAutoFit/>
          </a:bodyPr>
          <a:lstStyle/>
          <a:p>
            <a:pPr defTabSz="913885">
              <a:spcBef>
                <a:spcPct val="50000"/>
              </a:spcBef>
            </a:pPr>
            <a:r>
              <a:rPr lang="ja-JP" altLang="en-US" sz="1400" dirty="0">
                <a:solidFill>
                  <a:srgbClr val="000000"/>
                </a:solidFill>
                <a:latin typeface="ＭＳ Ｐゴシック" charset="-128"/>
                <a:ea typeface="ＭＳ Ｐゴシック" charset="-128"/>
              </a:rPr>
              <a:t>ｺｰﾄﾞｻｲｽﾞ</a:t>
            </a:r>
            <a:endParaRPr lang="en-US" altLang="ja-JP" sz="1400" dirty="0">
              <a:solidFill>
                <a:srgbClr val="000000"/>
              </a:solidFill>
              <a:latin typeface="ＭＳ Ｐゴシック" charset="-128"/>
              <a:ea typeface="ＭＳ Ｐゴシック" charset="-128"/>
            </a:endParaRPr>
          </a:p>
        </p:txBody>
      </p:sp>
      <p:sp>
        <p:nvSpPr>
          <p:cNvPr id="59415" name="Text Box 23"/>
          <p:cNvSpPr txBox="1">
            <a:spLocks noChangeArrowheads="1"/>
          </p:cNvSpPr>
          <p:nvPr/>
        </p:nvSpPr>
        <p:spPr bwMode="auto">
          <a:xfrm>
            <a:off x="6062894" y="1822179"/>
            <a:ext cx="1368141" cy="305742"/>
          </a:xfrm>
          <a:prstGeom prst="rect">
            <a:avLst/>
          </a:prstGeom>
          <a:noFill/>
          <a:ln w="9525">
            <a:noFill/>
            <a:miter lim="800000"/>
            <a:headEnd/>
            <a:tailEnd/>
          </a:ln>
        </p:spPr>
        <p:txBody>
          <a:bodyPr lIns="91435" tIns="45717" rIns="91435" bIns="45717">
            <a:spAutoFit/>
          </a:bodyPr>
          <a:lstStyle/>
          <a:p>
            <a:pPr defTabSz="913885">
              <a:spcBef>
                <a:spcPct val="50000"/>
              </a:spcBef>
            </a:pPr>
            <a:r>
              <a:rPr lang="en-US" altLang="ja-JP" sz="1400">
                <a:solidFill>
                  <a:srgbClr val="000000"/>
                </a:solidFill>
                <a:latin typeface="ＭＳ Ｐゴシック" charset="-128"/>
                <a:ea typeface="ＭＳ Ｐゴシック" charset="-128"/>
              </a:rPr>
              <a:t>2.6</a:t>
            </a:r>
            <a:r>
              <a:rPr lang="ja-JP" altLang="en-US" sz="1400">
                <a:solidFill>
                  <a:srgbClr val="000000"/>
                </a:solidFill>
                <a:latin typeface="ＭＳ Ｐゴシック" charset="-128"/>
                <a:ea typeface="ＭＳ Ｐゴシック" charset="-128"/>
              </a:rPr>
              <a:t>～</a:t>
            </a:r>
            <a:r>
              <a:rPr lang="en-US" altLang="ja-JP" sz="1400">
                <a:solidFill>
                  <a:srgbClr val="000000"/>
                </a:solidFill>
                <a:latin typeface="ＭＳ Ｐゴシック" charset="-128"/>
                <a:ea typeface="ＭＳ Ｐゴシック" charset="-128"/>
              </a:rPr>
              <a:t>30KB </a:t>
            </a:r>
          </a:p>
        </p:txBody>
      </p:sp>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μ</a:t>
            </a:r>
            <a:r>
              <a:rPr lang="en-US" altLang="ja-JP"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T-REALOS/M3</a:t>
            </a:r>
            <a:endPar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endParaRPr>
          </a:p>
        </p:txBody>
      </p:sp>
      <p:sp>
        <p:nvSpPr>
          <p:cNvPr id="29" name="Rectangle 9"/>
          <p:cNvSpPr>
            <a:spLocks noChangeArrowheads="1"/>
          </p:cNvSpPr>
          <p:nvPr/>
        </p:nvSpPr>
        <p:spPr bwMode="auto">
          <a:xfrm>
            <a:off x="0" y="6222357"/>
            <a:ext cx="9144000" cy="237968"/>
          </a:xfrm>
          <a:prstGeom prst="rect">
            <a:avLst/>
          </a:prstGeom>
          <a:noFill/>
          <a:ln w="9525">
            <a:noFill/>
            <a:miter lim="800000"/>
            <a:headEnd/>
            <a:tailEnd/>
          </a:ln>
        </p:spPr>
        <p:txBody>
          <a:bodyPr lIns="64273" tIns="32137" rIns="64273" bIns="32137">
            <a:spAutoFit/>
          </a:bodyPr>
          <a:lstStyle/>
          <a:p>
            <a:pPr algn="ctr"/>
            <a:r>
              <a:rPr lang="en-US" altLang="ja-JP" sz="1100" dirty="0">
                <a:hlinkClick r:id="rId3"/>
              </a:rPr>
              <a:t>http://www.spansion.com/JP/Support/microcontrollers/development-environment/pages/software-relatimeos-index.aspx</a:t>
            </a:r>
            <a:endParaRPr lang="ja-JP" altLang="en-US" sz="1100" dirty="0">
              <a:solidFill>
                <a:schemeClr val="hlink"/>
              </a:solidFill>
              <a:ea typeface="ＭＳ ゴシック" pitchFamily="49" charset="-128"/>
            </a:endParaRPr>
          </a:p>
        </p:txBody>
      </p:sp>
      <p:sp>
        <p:nvSpPr>
          <p:cNvPr id="3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0444327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FM3</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スターターキット</a:t>
            </a:r>
            <a:endPar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endParaRPr>
          </a:p>
        </p:txBody>
      </p:sp>
      <p:sp>
        <p:nvSpPr>
          <p:cNvPr id="30" name="Rectangle 9"/>
          <p:cNvSpPr>
            <a:spLocks noChangeArrowheads="1"/>
          </p:cNvSpPr>
          <p:nvPr/>
        </p:nvSpPr>
        <p:spPr bwMode="auto">
          <a:xfrm>
            <a:off x="0" y="6107035"/>
            <a:ext cx="9144000" cy="495789"/>
          </a:xfrm>
          <a:prstGeom prst="rect">
            <a:avLst/>
          </a:prstGeom>
          <a:noFill/>
          <a:ln w="9525">
            <a:noFill/>
            <a:miter lim="800000"/>
            <a:headEnd/>
            <a:tailEnd/>
          </a:ln>
        </p:spPr>
        <p:txBody>
          <a:bodyPr lIns="64273" tIns="32137" rIns="64273" bIns="32137">
            <a:spAutoFit/>
          </a:bodyPr>
          <a:lstStyle/>
          <a:p>
            <a:pPr algn="ctr"/>
            <a:r>
              <a:rPr lang="en-US" altLang="ja-JP" sz="1400" dirty="0">
                <a:hlinkClick r:id="rId3"/>
              </a:rPr>
              <a:t>http://www.spansion.com/JP/Products/microcontrollers/32-bit-ARM-Core/pages/fm3-tool.aspx#starter</a:t>
            </a:r>
            <a:endParaRPr lang="ja-JP" altLang="en-US" sz="1400" i="1" u="sng" dirty="0">
              <a:solidFill>
                <a:schemeClr val="hlink"/>
              </a:solidFill>
              <a:latin typeface="Times" pitchFamily="18" charset="0"/>
            </a:endParaRPr>
          </a:p>
        </p:txBody>
      </p:sp>
      <p:pic>
        <p:nvPicPr>
          <p:cNvPr id="7" name="図 6"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666" y="2140505"/>
            <a:ext cx="2964502" cy="2311652"/>
          </a:xfrm>
          <a:prstGeom prst="rect">
            <a:avLst/>
          </a:prstGeom>
        </p:spPr>
      </p:pic>
      <p:pic>
        <p:nvPicPr>
          <p:cNvPr id="9" name="図 8"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32874" y="2140504"/>
            <a:ext cx="5790571" cy="3333993"/>
          </a:xfrm>
          <a:prstGeom prst="rect">
            <a:avLst/>
          </a:prstGeom>
        </p:spPr>
      </p:pic>
      <p:sp>
        <p:nvSpPr>
          <p:cNvPr id="14" name="テキスト ボックス 13"/>
          <p:cNvSpPr txBox="1"/>
          <p:nvPr/>
        </p:nvSpPr>
        <p:spPr>
          <a:xfrm>
            <a:off x="3938692" y="1554376"/>
            <a:ext cx="4222166"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搭載マイコン：</a:t>
            </a:r>
            <a:r>
              <a:rPr lang="en-US" altLang="ja-JP" sz="1700" dirty="0">
                <a:solidFill>
                  <a:srgbClr val="FF0066"/>
                </a:solidFill>
                <a:latin typeface="Meiryo UI" pitchFamily="50" charset="-128"/>
                <a:ea typeface="Meiryo UI" pitchFamily="50" charset="-128"/>
                <a:cs typeface="Meiryo UI" pitchFamily="50" charset="-128"/>
              </a:rPr>
              <a:t>MB9BF506R</a:t>
            </a:r>
            <a:r>
              <a:rPr lang="ja-JP" altLang="en-US" sz="1700" dirty="0">
                <a:solidFill>
                  <a:srgbClr val="FF0066"/>
                </a:solidFill>
                <a:latin typeface="Meiryo UI" pitchFamily="50" charset="-128"/>
                <a:ea typeface="Meiryo UI" pitchFamily="50" charset="-128"/>
                <a:cs typeface="Meiryo UI" pitchFamily="50" charset="-128"/>
              </a:rPr>
              <a:t>（</a:t>
            </a:r>
            <a:r>
              <a:rPr lang="en-US" altLang="ja-JP" sz="1700" dirty="0">
                <a:solidFill>
                  <a:srgbClr val="FF0066"/>
                </a:solidFill>
                <a:latin typeface="Meiryo UI" pitchFamily="50" charset="-128"/>
                <a:ea typeface="Meiryo UI" pitchFamily="50" charset="-128"/>
                <a:cs typeface="Meiryo UI" pitchFamily="50" charset="-128"/>
              </a:rPr>
              <a:t>Cortex-M3</a:t>
            </a:r>
            <a:r>
              <a:rPr lang="ja-JP" altLang="en-US" sz="1700" dirty="0">
                <a:solidFill>
                  <a:srgbClr val="FF0066"/>
                </a:solidFill>
                <a:latin typeface="Meiryo UI" pitchFamily="50" charset="-128"/>
                <a:ea typeface="Meiryo UI" pitchFamily="50" charset="-128"/>
                <a:cs typeface="Meiryo UI" pitchFamily="50" charset="-128"/>
              </a:rPr>
              <a:t>）</a:t>
            </a:r>
          </a:p>
        </p:txBody>
      </p:sp>
      <p:sp>
        <p:nvSpPr>
          <p:cNvPr id="12"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28763564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p:cNvSpPr/>
          <p:nvPr/>
        </p:nvSpPr>
        <p:spPr bwMode="auto">
          <a:xfrm>
            <a:off x="8093051" y="1204232"/>
            <a:ext cx="964171" cy="964092"/>
          </a:xfrm>
          <a:prstGeom prst="rect">
            <a:avLst/>
          </a:prstGeom>
          <a:solidFill>
            <a:srgbClr val="FF66CC"/>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0" name="正方形/長方形 19"/>
          <p:cNvSpPr/>
          <p:nvPr/>
        </p:nvSpPr>
        <p:spPr bwMode="auto">
          <a:xfrm>
            <a:off x="126101" y="5098974"/>
            <a:ext cx="964171" cy="964092"/>
          </a:xfrm>
          <a:prstGeom prst="rect">
            <a:avLst/>
          </a:prstGeom>
          <a:solidFill>
            <a:srgbClr val="FF66CC"/>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9" name="正方形/長方形 18"/>
          <p:cNvSpPr/>
          <p:nvPr/>
        </p:nvSpPr>
        <p:spPr bwMode="auto">
          <a:xfrm>
            <a:off x="8126481" y="5136063"/>
            <a:ext cx="964171" cy="964092"/>
          </a:xfrm>
          <a:prstGeom prst="rect">
            <a:avLst/>
          </a:prstGeom>
          <a:solidFill>
            <a:srgbClr val="FFC000"/>
          </a:solidFill>
          <a:ln w="25400" cap="sq" cmpd="sng" algn="ctr">
            <a:solidFill>
              <a:srgbClr val="66330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7" name="正方形/長方形 16"/>
          <p:cNvSpPr/>
          <p:nvPr/>
        </p:nvSpPr>
        <p:spPr bwMode="auto">
          <a:xfrm>
            <a:off x="121886" y="1237010"/>
            <a:ext cx="964171" cy="964092"/>
          </a:xfrm>
          <a:prstGeom prst="rect">
            <a:avLst/>
          </a:prstGeom>
          <a:solidFill>
            <a:srgbClr val="FFC000"/>
          </a:solidFill>
          <a:ln w="25400" cap="sq" cmpd="sng" algn="ctr">
            <a:solidFill>
              <a:srgbClr val="66330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4"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IAR</a:t>
            </a:r>
            <a:r>
              <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 </a:t>
            </a:r>
            <a:r>
              <a:rPr lang="en-US" altLang="ja-JP"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SYSTEMS</a:t>
            </a:r>
            <a:endPar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endParaRPr>
          </a:p>
        </p:txBody>
      </p:sp>
      <p:sp>
        <p:nvSpPr>
          <p:cNvPr id="5" name="Rectangle 9"/>
          <p:cNvSpPr>
            <a:spLocks noChangeArrowheads="1"/>
          </p:cNvSpPr>
          <p:nvPr/>
        </p:nvSpPr>
        <p:spPr bwMode="auto">
          <a:xfrm>
            <a:off x="0" y="6107035"/>
            <a:ext cx="9144000" cy="281236"/>
          </a:xfrm>
          <a:prstGeom prst="rect">
            <a:avLst/>
          </a:prstGeom>
          <a:noFill/>
          <a:ln w="9525">
            <a:noFill/>
            <a:miter lim="800000"/>
            <a:headEnd/>
            <a:tailEnd/>
          </a:ln>
        </p:spPr>
        <p:txBody>
          <a:bodyPr lIns="64273" tIns="32137" rIns="64273" bIns="32137">
            <a:spAutoFit/>
          </a:bodyPr>
          <a:lstStyle/>
          <a:p>
            <a:pPr algn="ctr"/>
            <a:r>
              <a:rPr lang="en-US" altLang="ja-JP" sz="1400" dirty="0">
                <a:hlinkClick r:id="rId3"/>
              </a:rPr>
              <a:t>http://www.iar.com/jp/Products/IAR-Embedded-Workbench/</a:t>
            </a:r>
            <a:endParaRPr lang="ja-JP" altLang="en-US" sz="1400" i="1" u="sng" dirty="0">
              <a:solidFill>
                <a:schemeClr val="hlink"/>
              </a:solidFill>
              <a:latin typeface="Times" pitchFamily="18" charset="0"/>
            </a:endParaRPr>
          </a:p>
        </p:txBody>
      </p:sp>
      <p:sp>
        <p:nvSpPr>
          <p:cNvPr id="6" name="テキスト ボックス 5"/>
          <p:cNvSpPr txBox="1"/>
          <p:nvPr/>
        </p:nvSpPr>
        <p:spPr>
          <a:xfrm>
            <a:off x="72536" y="804526"/>
            <a:ext cx="2779004" cy="324503"/>
          </a:xfrm>
          <a:prstGeom prst="rect">
            <a:avLst/>
          </a:prstGeom>
          <a:noFill/>
        </p:spPr>
        <p:txBody>
          <a:bodyPr wrap="none" lIns="64273" tIns="32137" rIns="64273" bIns="32137" rtlCol="0">
            <a:spAutoFit/>
          </a:bodyPr>
          <a:lstStyle/>
          <a:p>
            <a:r>
              <a:rPr lang="en-US" altLang="ja-JP" sz="1700" dirty="0">
                <a:solidFill>
                  <a:schemeClr val="accent6">
                    <a:lumMod val="50000"/>
                  </a:schemeClr>
                </a:solidFill>
                <a:latin typeface="Meiryo UI" pitchFamily="50" charset="-128"/>
                <a:ea typeface="Meiryo UI" pitchFamily="50" charset="-128"/>
                <a:cs typeface="Meiryo UI" pitchFamily="50" charset="-128"/>
              </a:rPr>
              <a:t>【</a:t>
            </a:r>
            <a:r>
              <a:rPr lang="ja-JP" altLang="en-US" sz="1700" dirty="0">
                <a:solidFill>
                  <a:schemeClr val="accent6">
                    <a:lumMod val="50000"/>
                  </a:schemeClr>
                </a:solidFill>
                <a:latin typeface="Meiryo UI" pitchFamily="50" charset="-128"/>
                <a:ea typeface="Meiryo UI" pitchFamily="50" charset="-128"/>
                <a:cs typeface="Meiryo UI" pitchFamily="50" charset="-128"/>
              </a:rPr>
              <a:t>統合開発環境：</a:t>
            </a:r>
            <a:r>
              <a:rPr lang="en-US" altLang="ja-JP" sz="1700" dirty="0">
                <a:solidFill>
                  <a:schemeClr val="accent6">
                    <a:lumMod val="50000"/>
                  </a:schemeClr>
                </a:solidFill>
                <a:latin typeface="Meiryo UI" pitchFamily="50" charset="-128"/>
                <a:ea typeface="Meiryo UI" pitchFamily="50" charset="-128"/>
                <a:cs typeface="Meiryo UI" pitchFamily="50" charset="-128"/>
              </a:rPr>
              <a:t>EW-ARM】</a:t>
            </a:r>
            <a:endParaRPr lang="ja-JP" altLang="en-US" sz="1700" dirty="0">
              <a:solidFill>
                <a:schemeClr val="accent6">
                  <a:lumMod val="50000"/>
                </a:schemeClr>
              </a:solidFill>
              <a:latin typeface="Meiryo UI" pitchFamily="50" charset="-128"/>
              <a:ea typeface="Meiryo UI" pitchFamily="50" charset="-128"/>
              <a:cs typeface="Meiryo UI" pitchFamily="50" charset="-128"/>
            </a:endParaRPr>
          </a:p>
        </p:txBody>
      </p:sp>
      <p:cxnSp>
        <p:nvCxnSpPr>
          <p:cNvPr id="13" name="直線コネクタ 12"/>
          <p:cNvCxnSpPr/>
          <p:nvPr/>
        </p:nvCxnSpPr>
        <p:spPr bwMode="auto">
          <a:xfrm>
            <a:off x="4464870" y="1129029"/>
            <a:ext cx="0" cy="4978006"/>
          </a:xfrm>
          <a:prstGeom prst="line">
            <a:avLst/>
          </a:prstGeom>
          <a:solidFill>
            <a:schemeClr val="accent1"/>
          </a:solidFill>
          <a:ln w="47625" cap="sq" cmpd="sng" algn="ctr">
            <a:solidFill>
              <a:srgbClr val="FF9900"/>
            </a:solidFill>
            <a:prstDash val="solid"/>
            <a:round/>
            <a:headEnd type="none" w="sm" len="sm"/>
            <a:tailEnd type="none"/>
          </a:ln>
          <a:effectLst/>
        </p:spPr>
      </p:cxnSp>
      <p:cxnSp>
        <p:nvCxnSpPr>
          <p:cNvPr id="15" name="直線コネクタ 14"/>
          <p:cNvCxnSpPr/>
          <p:nvPr/>
        </p:nvCxnSpPr>
        <p:spPr bwMode="auto">
          <a:xfrm>
            <a:off x="233231" y="3450247"/>
            <a:ext cx="8677538" cy="0"/>
          </a:xfrm>
          <a:prstGeom prst="line">
            <a:avLst/>
          </a:prstGeom>
          <a:solidFill>
            <a:schemeClr val="accent1"/>
          </a:solidFill>
          <a:ln w="47625" cap="sq" cmpd="sng" algn="ctr">
            <a:solidFill>
              <a:srgbClr val="FF9900"/>
            </a:solidFill>
            <a:prstDash val="solid"/>
            <a:round/>
            <a:headEnd type="none" w="sm" len="sm"/>
            <a:tailEnd type="none"/>
          </a:ln>
          <a:effectLst/>
        </p:spPr>
      </p:cxnSp>
      <p:pic>
        <p:nvPicPr>
          <p:cNvPr id="9" name="図 8"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07911" y="1343557"/>
            <a:ext cx="4231639" cy="2058724"/>
          </a:xfrm>
          <a:prstGeom prst="rect">
            <a:avLst/>
          </a:prstGeom>
        </p:spPr>
      </p:pic>
      <p:pic>
        <p:nvPicPr>
          <p:cNvPr id="10" name="図 9"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231" y="3589682"/>
            <a:ext cx="4178074" cy="2365818"/>
          </a:xfrm>
          <a:prstGeom prst="rect">
            <a:avLst/>
          </a:prstGeom>
        </p:spPr>
      </p:pic>
      <p:pic>
        <p:nvPicPr>
          <p:cNvPr id="11" name="図 10" descr="画面の領域"/>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79130" y="3589682"/>
            <a:ext cx="4303607" cy="2365818"/>
          </a:xfrm>
          <a:prstGeom prst="rect">
            <a:avLst/>
          </a:prstGeom>
        </p:spPr>
      </p:pic>
      <p:pic>
        <p:nvPicPr>
          <p:cNvPr id="8" name="図 7" descr="画面の領域"/>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3231" y="1343557"/>
            <a:ext cx="4178074" cy="1895541"/>
          </a:xfrm>
          <a:prstGeom prst="rect">
            <a:avLst/>
          </a:prstGeom>
        </p:spPr>
      </p:pic>
      <p:sp>
        <p:nvSpPr>
          <p:cNvPr id="22" name="正方形/長方形 21"/>
          <p:cNvSpPr/>
          <p:nvPr/>
        </p:nvSpPr>
        <p:spPr bwMode="auto">
          <a:xfrm>
            <a:off x="4332956" y="3331472"/>
            <a:ext cx="267825" cy="267803"/>
          </a:xfrm>
          <a:prstGeom prst="rect">
            <a:avLst/>
          </a:prstGeom>
          <a:solidFill>
            <a:srgbClr val="FFC000"/>
          </a:solidFill>
          <a:ln w="25400" cap="sq" cmpd="sng" algn="ctr">
            <a:solidFill>
              <a:srgbClr val="66330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57944681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en-US" altLang="ja-JP"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FM3</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スターターキット準備</a:t>
            </a:r>
            <a:endPar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endParaRPr>
          </a:p>
        </p:txBody>
      </p:sp>
      <p:grpSp>
        <p:nvGrpSpPr>
          <p:cNvPr id="6" name="グループ化 5"/>
          <p:cNvGrpSpPr/>
          <p:nvPr/>
        </p:nvGrpSpPr>
        <p:grpSpPr>
          <a:xfrm>
            <a:off x="983141" y="858087"/>
            <a:ext cx="7836521" cy="5656449"/>
            <a:chOff x="1398587" y="1220787"/>
            <a:chExt cx="11147995" cy="8047347"/>
          </a:xfrm>
        </p:grpSpPr>
        <p:pic>
          <p:nvPicPr>
            <p:cNvPr id="2" name="図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8587" y="1220787"/>
              <a:ext cx="10058400" cy="7543799"/>
            </a:xfrm>
            <a:prstGeom prst="rect">
              <a:avLst/>
            </a:prstGeom>
          </p:spPr>
        </p:pic>
        <p:sp>
          <p:nvSpPr>
            <p:cNvPr id="3" name="正方形/長方形 2"/>
            <p:cNvSpPr/>
            <p:nvPr/>
          </p:nvSpPr>
          <p:spPr bwMode="auto">
            <a:xfrm>
              <a:off x="10161587" y="2211387"/>
              <a:ext cx="457200" cy="228600"/>
            </a:xfrm>
            <a:prstGeom prst="rect">
              <a:avLst/>
            </a:prstGeom>
            <a:solidFill>
              <a:srgbClr val="FFFF00"/>
            </a:solidFill>
            <a:ln w="25400" cap="sq" cmpd="sng" algn="ctr">
              <a:solidFill>
                <a:srgbClr val="FFC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4" name="テキスト ボックス 3"/>
            <p:cNvSpPr txBox="1"/>
            <p:nvPr/>
          </p:nvSpPr>
          <p:spPr>
            <a:xfrm>
              <a:off x="10901969" y="2109142"/>
              <a:ext cx="1644613" cy="503549"/>
            </a:xfrm>
            <a:prstGeom prst="rect">
              <a:avLst/>
            </a:prstGeom>
            <a:noFill/>
          </p:spPr>
          <p:txBody>
            <a:bodyPr wrap="none" rtlCol="0">
              <a:spAutoFit/>
            </a:bodyPr>
            <a:lstStyle/>
            <a:p>
              <a:r>
                <a:rPr lang="en-US" altLang="ja-JP" sz="1700" b="1" dirty="0">
                  <a:solidFill>
                    <a:schemeClr val="accent6">
                      <a:lumMod val="75000"/>
                    </a:schemeClr>
                  </a:solidFill>
                  <a:latin typeface="Meiryo UI" pitchFamily="50" charset="-128"/>
                  <a:ea typeface="Meiryo UI" pitchFamily="50" charset="-128"/>
                  <a:cs typeface="Meiryo UI" pitchFamily="50" charset="-128"/>
                </a:rPr>
                <a:t>JP1:USB</a:t>
              </a:r>
              <a:endParaRPr lang="ja-JP" altLang="en-US" sz="1700" b="1" dirty="0">
                <a:solidFill>
                  <a:schemeClr val="accent6">
                    <a:lumMod val="75000"/>
                  </a:schemeClr>
                </a:solidFill>
                <a:latin typeface="Meiryo UI" pitchFamily="50" charset="-128"/>
                <a:ea typeface="Meiryo UI" pitchFamily="50" charset="-128"/>
                <a:cs typeface="Meiryo UI" pitchFamily="50" charset="-128"/>
              </a:endParaRPr>
            </a:p>
          </p:txBody>
        </p:sp>
        <p:sp>
          <p:nvSpPr>
            <p:cNvPr id="5" name="正方形/長方形 4"/>
            <p:cNvSpPr/>
            <p:nvPr/>
          </p:nvSpPr>
          <p:spPr bwMode="auto">
            <a:xfrm>
              <a:off x="5894387" y="7850187"/>
              <a:ext cx="609600" cy="1143000"/>
            </a:xfrm>
            <a:prstGeom prst="rect">
              <a:avLst/>
            </a:prstGeom>
            <a:solidFill>
              <a:srgbClr val="FFFF00">
                <a:alpha val="33000"/>
              </a:srgbClr>
            </a:solidFill>
            <a:ln w="25400" cap="sq" cmpd="sng" algn="ctr">
              <a:solidFill>
                <a:srgbClr val="FFC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2" name="テキスト ボックス 11"/>
            <p:cNvSpPr txBox="1"/>
            <p:nvPr/>
          </p:nvSpPr>
          <p:spPr>
            <a:xfrm>
              <a:off x="6656386" y="8764585"/>
              <a:ext cx="2757439" cy="503549"/>
            </a:xfrm>
            <a:prstGeom prst="rect">
              <a:avLst/>
            </a:prstGeom>
            <a:noFill/>
          </p:spPr>
          <p:txBody>
            <a:bodyPr wrap="none" rtlCol="0">
              <a:spAutoFit/>
            </a:bodyPr>
            <a:lstStyle/>
            <a:p>
              <a:r>
                <a:rPr lang="en-US" altLang="ja-JP" sz="1700" b="1" dirty="0">
                  <a:solidFill>
                    <a:schemeClr val="accent6">
                      <a:lumMod val="75000"/>
                    </a:schemeClr>
                  </a:solidFill>
                  <a:latin typeface="Meiryo UI" pitchFamily="50" charset="-128"/>
                  <a:ea typeface="Meiryo UI" pitchFamily="50" charset="-128"/>
                  <a:cs typeface="Meiryo UI" pitchFamily="50" charset="-128"/>
                </a:rPr>
                <a:t>USB</a:t>
              </a:r>
              <a:r>
                <a:rPr lang="ja-JP" altLang="en-US" sz="1700" b="1" dirty="0">
                  <a:solidFill>
                    <a:schemeClr val="accent6">
                      <a:lumMod val="75000"/>
                    </a:schemeClr>
                  </a:solidFill>
                  <a:latin typeface="Meiryo UI" pitchFamily="50" charset="-128"/>
                  <a:ea typeface="Meiryo UI" pitchFamily="50" charset="-128"/>
                  <a:cs typeface="Meiryo UI" pitchFamily="50" charset="-128"/>
                </a:rPr>
                <a:t>接続 → </a:t>
              </a:r>
              <a:r>
                <a:rPr lang="en-US" altLang="ja-JP" sz="1700" b="1" dirty="0">
                  <a:solidFill>
                    <a:schemeClr val="accent6">
                      <a:lumMod val="75000"/>
                    </a:schemeClr>
                  </a:solidFill>
                  <a:latin typeface="Meiryo UI" pitchFamily="50" charset="-128"/>
                  <a:ea typeface="Meiryo UI" pitchFamily="50" charset="-128"/>
                  <a:cs typeface="Meiryo UI" pitchFamily="50" charset="-128"/>
                </a:rPr>
                <a:t>PC</a:t>
              </a:r>
              <a:r>
                <a:rPr lang="ja-JP" altLang="en-US" sz="1700" b="1" dirty="0">
                  <a:solidFill>
                    <a:schemeClr val="accent6">
                      <a:lumMod val="75000"/>
                    </a:schemeClr>
                  </a:solidFill>
                  <a:latin typeface="Meiryo UI" pitchFamily="50" charset="-128"/>
                  <a:ea typeface="Meiryo UI" pitchFamily="50" charset="-128"/>
                  <a:cs typeface="Meiryo UI" pitchFamily="50" charset="-128"/>
                </a:rPr>
                <a:t>へ</a:t>
              </a:r>
            </a:p>
          </p:txBody>
        </p:sp>
      </p:grpSp>
      <p:sp>
        <p:nvSpPr>
          <p:cNvPr id="14"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23856611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1589453" y="2204864"/>
            <a:ext cx="5965095" cy="1323439"/>
          </a:xfrm>
          <a:prstGeom prst="rect">
            <a:avLst/>
          </a:prstGeom>
          <a:noFill/>
        </p:spPr>
        <p:txBody>
          <a:bodyPr wrap="none" rtlCol="0">
            <a:spAutoFit/>
          </a:bodyPr>
          <a:lstStyle/>
          <a:p>
            <a:r>
              <a:rPr kumimoji="1" lang="ja-JP" altLang="en-US" sz="8000" u="sng" dirty="0" smtClean="0"/>
              <a:t>演習の進め方</a:t>
            </a:r>
            <a:endParaRPr kumimoji="1" lang="ja-JP" altLang="en-US" sz="8000" u="sng" dirty="0"/>
          </a:p>
        </p:txBody>
      </p:sp>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5394153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グループ化 8"/>
          <p:cNvGrpSpPr/>
          <p:nvPr/>
        </p:nvGrpSpPr>
        <p:grpSpPr>
          <a:xfrm>
            <a:off x="233231" y="1340133"/>
            <a:ext cx="4357739" cy="2403006"/>
            <a:chOff x="331787" y="1906587"/>
            <a:chExt cx="6199187" cy="3418721"/>
          </a:xfrm>
        </p:grpSpPr>
        <p:pic>
          <p:nvPicPr>
            <p:cNvPr id="7" name="図 6"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0287" y="1906587"/>
              <a:ext cx="6130687" cy="3418721"/>
            </a:xfrm>
            <a:prstGeom prst="rect">
              <a:avLst/>
            </a:prstGeom>
          </p:spPr>
        </p:pic>
        <p:sp>
          <p:nvSpPr>
            <p:cNvPr id="8" name="正方形/長方形 7"/>
            <p:cNvSpPr/>
            <p:nvPr/>
          </p:nvSpPr>
          <p:spPr bwMode="auto">
            <a:xfrm>
              <a:off x="331787" y="5030787"/>
              <a:ext cx="1066800" cy="294521"/>
            </a:xfrm>
            <a:prstGeom prst="rect">
              <a:avLst/>
            </a:prstGeom>
            <a:solidFill>
              <a:schemeClr val="bg1"/>
            </a:solidFill>
            <a:ln w="25400" cap="sq"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grpSp>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使用するファイル</a:t>
            </a:r>
          </a:p>
        </p:txBody>
      </p:sp>
      <p:sp>
        <p:nvSpPr>
          <p:cNvPr id="3" name="右矢印 2"/>
          <p:cNvSpPr/>
          <p:nvPr/>
        </p:nvSpPr>
        <p:spPr bwMode="auto">
          <a:xfrm flipH="1">
            <a:off x="3463226" y="3161196"/>
            <a:ext cx="214260" cy="107121"/>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4" name="テキスト ボックス 13"/>
          <p:cNvSpPr txBox="1"/>
          <p:nvPr/>
        </p:nvSpPr>
        <p:spPr>
          <a:xfrm>
            <a:off x="233231" y="965208"/>
            <a:ext cx="6674252"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使用するデータ：</a:t>
            </a:r>
            <a:r>
              <a:rPr lang="en-US" altLang="ja-JP" sz="1700" dirty="0">
                <a:solidFill>
                  <a:srgbClr val="FF0066"/>
                </a:solidFill>
                <a:latin typeface="Meiryo UI" pitchFamily="50" charset="-128"/>
                <a:ea typeface="Meiryo UI" pitchFamily="50" charset="-128"/>
                <a:cs typeface="Meiryo UI" pitchFamily="50" charset="-128"/>
              </a:rPr>
              <a:t>C:\ut-realos\utkernel\7-M\uT-Kernel_Samples</a:t>
            </a:r>
            <a:endParaRPr lang="ja-JP" altLang="en-US" sz="1700" dirty="0">
              <a:solidFill>
                <a:srgbClr val="FF0066"/>
              </a:solidFill>
              <a:latin typeface="Meiryo UI" pitchFamily="50" charset="-128"/>
              <a:ea typeface="Meiryo UI" pitchFamily="50" charset="-128"/>
              <a:cs typeface="Meiryo UI" pitchFamily="50" charset="-128"/>
            </a:endParaRPr>
          </a:p>
        </p:txBody>
      </p:sp>
      <p:sp>
        <p:nvSpPr>
          <p:cNvPr id="11" name="正方形/長方形 10"/>
          <p:cNvSpPr/>
          <p:nvPr/>
        </p:nvSpPr>
        <p:spPr bwMode="auto">
          <a:xfrm>
            <a:off x="501056" y="1554376"/>
            <a:ext cx="1606951" cy="2188763"/>
          </a:xfrm>
          <a:prstGeom prst="rect">
            <a:avLst/>
          </a:prstGeom>
          <a:no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9" name="テキスト ボックス 18"/>
          <p:cNvSpPr txBox="1"/>
          <p:nvPr/>
        </p:nvSpPr>
        <p:spPr>
          <a:xfrm>
            <a:off x="742099" y="3743139"/>
            <a:ext cx="1059452"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演習</a:t>
            </a:r>
            <a:r>
              <a:rPr lang="en-US" altLang="ja-JP" sz="1700" dirty="0">
                <a:solidFill>
                  <a:srgbClr val="FF0066"/>
                </a:solidFill>
                <a:latin typeface="Meiryo UI" pitchFamily="50" charset="-128"/>
                <a:ea typeface="Meiryo UI" pitchFamily="50" charset="-128"/>
                <a:cs typeface="Meiryo UI" pitchFamily="50" charset="-128"/>
              </a:rPr>
              <a:t>1-10</a:t>
            </a:r>
            <a:endParaRPr lang="ja-JP" altLang="en-US" sz="1700" dirty="0">
              <a:solidFill>
                <a:srgbClr val="FF0066"/>
              </a:solidFill>
              <a:latin typeface="Meiryo UI" pitchFamily="50" charset="-128"/>
              <a:ea typeface="Meiryo UI" pitchFamily="50" charset="-128"/>
              <a:cs typeface="Meiryo UI" pitchFamily="50" charset="-128"/>
            </a:endParaRPr>
          </a:p>
        </p:txBody>
      </p:sp>
      <p:sp>
        <p:nvSpPr>
          <p:cNvPr id="20" name="四角形吹き出し 19"/>
          <p:cNvSpPr/>
          <p:nvPr/>
        </p:nvSpPr>
        <p:spPr bwMode="auto">
          <a:xfrm>
            <a:off x="4082502" y="2572029"/>
            <a:ext cx="4927984" cy="887364"/>
          </a:xfrm>
          <a:prstGeom prst="wedgeRectCallout">
            <a:avLst>
              <a:gd name="adj1" fmla="val -56912"/>
              <a:gd name="adj2" fmla="val 21392"/>
            </a:avLst>
          </a:prstGeom>
          <a:solidFill>
            <a:srgbClr val="FF99FF">
              <a:alpha val="18000"/>
            </a:srgbClr>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r>
              <a:rPr lang="ja-JP" altLang="en-US" sz="1700" dirty="0">
                <a:latin typeface="Times" charset="0"/>
                <a:ea typeface="Osaka" charset="-128"/>
                <a:cs typeface="Osaka" charset="-128"/>
              </a:rPr>
              <a:t>例えば，演習</a:t>
            </a:r>
            <a:r>
              <a:rPr lang="en-US" altLang="ja-JP" sz="1700" dirty="0">
                <a:latin typeface="Times" charset="0"/>
                <a:ea typeface="Osaka" charset="-128"/>
                <a:cs typeface="Osaka" charset="-128"/>
              </a:rPr>
              <a:t>1『</a:t>
            </a:r>
            <a:r>
              <a:rPr lang="ja-JP" altLang="en-US" sz="1700" dirty="0">
                <a:latin typeface="Times" charset="0"/>
                <a:ea typeface="Osaka" charset="-128"/>
                <a:cs typeface="Osaka" charset="-128"/>
              </a:rPr>
              <a:t>タスク起動と優先度</a:t>
            </a:r>
            <a:r>
              <a:rPr lang="en-US" altLang="ja-JP" sz="1700" dirty="0">
                <a:latin typeface="Times" charset="0"/>
                <a:ea typeface="Osaka" charset="-128"/>
                <a:cs typeface="Osaka" charset="-128"/>
              </a:rPr>
              <a:t>』</a:t>
            </a:r>
            <a:r>
              <a:rPr lang="ja-JP" altLang="en-US" sz="1700" dirty="0">
                <a:latin typeface="Times" charset="0"/>
                <a:ea typeface="Osaka" charset="-128"/>
                <a:cs typeface="Osaka" charset="-128"/>
              </a:rPr>
              <a:t>にとりかかる時，</a:t>
            </a:r>
            <a:endParaRPr lang="en-US" altLang="ja-JP" sz="1700" dirty="0">
              <a:latin typeface="Times" charset="0"/>
              <a:ea typeface="Osaka" charset="-128"/>
              <a:cs typeface="Osaka" charset="-128"/>
            </a:endParaRPr>
          </a:p>
          <a:p>
            <a:pPr defTabSz="642732" fontAlgn="base">
              <a:spcBef>
                <a:spcPct val="0"/>
              </a:spcBef>
              <a:spcAft>
                <a:spcPct val="0"/>
              </a:spcAft>
            </a:pPr>
            <a:r>
              <a:rPr lang="en-US" altLang="ja-JP" sz="1700" dirty="0">
                <a:latin typeface="Times" charset="0"/>
                <a:ea typeface="Osaka" charset="-128"/>
                <a:cs typeface="Osaka" charset="-128"/>
              </a:rPr>
              <a:t>『</a:t>
            </a:r>
            <a:r>
              <a:rPr lang="ja-JP" altLang="en-US" sz="1700" dirty="0">
                <a:latin typeface="Times" charset="0"/>
                <a:ea typeface="Osaka" charset="-128"/>
                <a:cs typeface="Osaka" charset="-128"/>
              </a:rPr>
              <a:t> </a:t>
            </a:r>
            <a:r>
              <a:rPr lang="en-US" altLang="ja-JP" sz="1700" dirty="0" err="1">
                <a:latin typeface="Times" charset="0"/>
                <a:ea typeface="Osaka" charset="-128"/>
                <a:cs typeface="Osaka" charset="-128"/>
              </a:rPr>
              <a:t>sta_pri.eww</a:t>
            </a:r>
            <a:r>
              <a:rPr lang="ja-JP" altLang="en-US" sz="1700" dirty="0">
                <a:latin typeface="Times" charset="0"/>
                <a:ea typeface="Osaka" charset="-128"/>
                <a:cs typeface="Osaka" charset="-128"/>
              </a:rPr>
              <a:t> </a:t>
            </a:r>
            <a:r>
              <a:rPr lang="en-US" altLang="ja-JP" sz="1700" dirty="0">
                <a:latin typeface="Times" charset="0"/>
                <a:ea typeface="Osaka" charset="-128"/>
                <a:cs typeface="Osaka" charset="-128"/>
              </a:rPr>
              <a:t>』</a:t>
            </a:r>
            <a:r>
              <a:rPr lang="ja-JP" altLang="en-US" sz="1700" dirty="0">
                <a:latin typeface="Times" charset="0"/>
                <a:ea typeface="Osaka" charset="-128"/>
                <a:cs typeface="Osaka" charset="-128"/>
              </a:rPr>
              <a:t> を</a:t>
            </a:r>
            <a:r>
              <a:rPr lang="en-US" altLang="ja-JP" sz="1700" dirty="0">
                <a:latin typeface="Times" charset="0"/>
                <a:ea typeface="Osaka" charset="-128"/>
                <a:cs typeface="Osaka" charset="-128"/>
              </a:rPr>
              <a:t>W</a:t>
            </a:r>
            <a:r>
              <a:rPr lang="ja-JP" altLang="en-US" sz="1700" dirty="0">
                <a:latin typeface="Times" charset="0"/>
                <a:ea typeface="Osaka" charset="-128"/>
                <a:cs typeface="Osaka" charset="-128"/>
              </a:rPr>
              <a:t>クリックする．</a:t>
            </a:r>
            <a:endParaRPr lang="en-US" altLang="ja-JP" sz="1700" dirty="0">
              <a:latin typeface="Times" charset="0"/>
              <a:ea typeface="Osaka" charset="-128"/>
              <a:cs typeface="Osaka" charset="-128"/>
            </a:endParaRPr>
          </a:p>
          <a:p>
            <a:pPr defTabSz="642732" fontAlgn="base">
              <a:spcBef>
                <a:spcPct val="0"/>
              </a:spcBef>
              <a:spcAft>
                <a:spcPct val="0"/>
              </a:spcAft>
            </a:pPr>
            <a:r>
              <a:rPr lang="ja-JP" altLang="en-US" sz="1700" dirty="0">
                <a:latin typeface="Times" charset="0"/>
                <a:ea typeface="Osaka" charset="-128"/>
                <a:cs typeface="Osaka" charset="-128"/>
              </a:rPr>
              <a:t>統合開発環境 </a:t>
            </a:r>
            <a:r>
              <a:rPr lang="en-US" altLang="ja-JP" sz="1700" dirty="0">
                <a:latin typeface="Times" charset="0"/>
                <a:ea typeface="Osaka" charset="-128"/>
                <a:cs typeface="Osaka" charset="-128"/>
              </a:rPr>
              <a:t>EW-ARM</a:t>
            </a:r>
            <a:r>
              <a:rPr lang="ja-JP" altLang="en-US" sz="1700" dirty="0">
                <a:latin typeface="Times" charset="0"/>
                <a:ea typeface="Osaka" charset="-128"/>
                <a:cs typeface="Osaka" charset="-128"/>
              </a:rPr>
              <a:t> が起動される．</a:t>
            </a:r>
          </a:p>
        </p:txBody>
      </p:sp>
      <p:sp>
        <p:nvSpPr>
          <p:cNvPr id="16"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2356851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800" u="sng" dirty="0" smtClean="0">
                <a:solidFill>
                  <a:prstClr val="black"/>
                </a:solidFill>
                <a:cs typeface="ＤＦＧ平成ゴシック体W7"/>
              </a:rPr>
              <a:t>OS</a:t>
            </a:r>
            <a:r>
              <a:rPr lang="ja-JP" altLang="en-US" sz="4800" u="sng" dirty="0" smtClean="0">
                <a:solidFill>
                  <a:prstClr val="black"/>
                </a:solidFill>
                <a:cs typeface="ＤＦＧ平成ゴシック体W7"/>
              </a:rPr>
              <a:t>利用のメリット </a:t>
            </a:r>
            <a:r>
              <a:rPr lang="en-US" altLang="ja-JP" sz="4800" u="sng" dirty="0" smtClean="0">
                <a:solidFill>
                  <a:prstClr val="black"/>
                </a:solidFill>
                <a:cs typeface="ＤＦＧ平成ゴシック体W7"/>
              </a:rPr>
              <a:t>(1)</a:t>
            </a:r>
            <a:endParaRPr lang="ja-JP" altLang="en-US" sz="4800" u="sng" dirty="0">
              <a:solidFill>
                <a:prstClr val="black"/>
              </a:solidFill>
              <a:cs typeface="ＤＦＧ平成ゴシック体W7"/>
            </a:endParaRPr>
          </a:p>
        </p:txBody>
      </p:sp>
      <p:sp>
        <p:nvSpPr>
          <p:cNvPr id="46" name="テキスト ボックス 45"/>
          <p:cNvSpPr txBox="1"/>
          <p:nvPr/>
        </p:nvSpPr>
        <p:spPr>
          <a:xfrm>
            <a:off x="35496" y="1239143"/>
            <a:ext cx="4047903" cy="461665"/>
          </a:xfrm>
          <a:prstGeom prst="rect">
            <a:avLst/>
          </a:prstGeom>
          <a:noFill/>
        </p:spPr>
        <p:txBody>
          <a:bodyPr wrap="none" rtlCol="0">
            <a:spAutoFit/>
          </a:bodyPr>
          <a:lstStyle/>
          <a:p>
            <a:r>
              <a:rPr lang="ja-JP" altLang="en-US" sz="2400" dirty="0" smtClean="0">
                <a:solidFill>
                  <a:prstClr val="black"/>
                </a:solidFill>
              </a:rPr>
              <a:t>★ プログラムの再利用性が高い</a:t>
            </a:r>
            <a:endParaRPr lang="ja-JP" altLang="en-US" sz="2400" dirty="0">
              <a:solidFill>
                <a:prstClr val="black"/>
              </a:solidFill>
            </a:endParaRPr>
          </a:p>
        </p:txBody>
      </p:sp>
      <p:sp>
        <p:nvSpPr>
          <p:cNvPr id="47" name="テキスト ボックス 46"/>
          <p:cNvSpPr txBox="1"/>
          <p:nvPr/>
        </p:nvSpPr>
        <p:spPr>
          <a:xfrm>
            <a:off x="395536" y="1805915"/>
            <a:ext cx="4099199" cy="830997"/>
          </a:xfrm>
          <a:prstGeom prst="rect">
            <a:avLst/>
          </a:prstGeom>
          <a:solidFill>
            <a:schemeClr val="accent3">
              <a:lumMod val="20000"/>
              <a:lumOff val="80000"/>
            </a:schemeClr>
          </a:solidFill>
        </p:spPr>
        <p:txBody>
          <a:bodyPr wrap="none" rtlCol="0">
            <a:spAutoFit/>
          </a:bodyPr>
          <a:lstStyle/>
          <a:p>
            <a:r>
              <a:rPr lang="ja-JP" altLang="en-US" sz="1600" dirty="0" smtClean="0">
                <a:solidFill>
                  <a:prstClr val="black"/>
                </a:solidFill>
              </a:rPr>
              <a:t>■ </a:t>
            </a:r>
            <a:r>
              <a:rPr lang="en-US" altLang="ja-JP" sz="1600" dirty="0" smtClean="0">
                <a:solidFill>
                  <a:prstClr val="black"/>
                </a:solidFill>
              </a:rPr>
              <a:t>OS</a:t>
            </a:r>
            <a:r>
              <a:rPr lang="ja-JP" altLang="en-US" sz="1600" dirty="0" smtClean="0">
                <a:solidFill>
                  <a:prstClr val="black"/>
                </a:solidFill>
              </a:rPr>
              <a:t>使用以前</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 ハードウェアに依存する箇所は全て作り直し</a:t>
            </a:r>
            <a:endParaRPr lang="en-US" altLang="ja-JP" sz="1600" dirty="0" smtClean="0">
              <a:solidFill>
                <a:prstClr val="black"/>
              </a:solidFill>
            </a:endParaRPr>
          </a:p>
          <a:p>
            <a:endParaRPr lang="ja-JP" altLang="en-US" sz="1600" dirty="0">
              <a:solidFill>
                <a:prstClr val="black"/>
              </a:solidFill>
            </a:endParaRPr>
          </a:p>
        </p:txBody>
      </p:sp>
      <p:sp>
        <p:nvSpPr>
          <p:cNvPr id="48" name="テキスト ボックス 47"/>
          <p:cNvSpPr txBox="1"/>
          <p:nvPr/>
        </p:nvSpPr>
        <p:spPr>
          <a:xfrm>
            <a:off x="4822389" y="1805915"/>
            <a:ext cx="4055919" cy="830997"/>
          </a:xfrm>
          <a:prstGeom prst="rect">
            <a:avLst/>
          </a:prstGeom>
          <a:solidFill>
            <a:schemeClr val="accent6">
              <a:lumMod val="20000"/>
              <a:lumOff val="80000"/>
            </a:schemeClr>
          </a:solidFill>
        </p:spPr>
        <p:txBody>
          <a:bodyPr wrap="none" rtlCol="0">
            <a:spAutoFit/>
          </a:bodyPr>
          <a:lstStyle/>
          <a:p>
            <a:r>
              <a:rPr lang="ja-JP" altLang="en-US" sz="1600" dirty="0" smtClean="0">
                <a:solidFill>
                  <a:prstClr val="black"/>
                </a:solidFill>
              </a:rPr>
              <a:t>■ </a:t>
            </a:r>
            <a:r>
              <a:rPr lang="en-US" altLang="ja-JP" sz="1600" dirty="0" smtClean="0">
                <a:solidFill>
                  <a:prstClr val="black"/>
                </a:solidFill>
              </a:rPr>
              <a:t>OS</a:t>
            </a:r>
            <a:r>
              <a:rPr lang="ja-JP" altLang="en-US" sz="1600" dirty="0" smtClean="0">
                <a:solidFill>
                  <a:prstClr val="black"/>
                </a:solidFill>
              </a:rPr>
              <a:t>使用後</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 </a:t>
            </a:r>
            <a:r>
              <a:rPr lang="en-US" altLang="ja-JP" sz="1600" dirty="0" smtClean="0">
                <a:solidFill>
                  <a:prstClr val="black"/>
                </a:solidFill>
              </a:rPr>
              <a:t>OS</a:t>
            </a:r>
            <a:r>
              <a:rPr lang="ja-JP" altLang="en-US" sz="1600" dirty="0" smtClean="0">
                <a:solidFill>
                  <a:prstClr val="black"/>
                </a:solidFill>
              </a:rPr>
              <a:t>でハードウェア依存部を吸収するため，</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プログラムの再利用性が高くなる</a:t>
            </a:r>
            <a:endParaRPr lang="ja-JP" altLang="en-US" sz="1600" dirty="0">
              <a:solidFill>
                <a:prstClr val="black"/>
              </a:solidFill>
            </a:endParaRPr>
          </a:p>
        </p:txBody>
      </p:sp>
      <p:sp>
        <p:nvSpPr>
          <p:cNvPr id="49" name="Freeform 4"/>
          <p:cNvSpPr>
            <a:spLocks/>
          </p:cNvSpPr>
          <p:nvPr/>
        </p:nvSpPr>
        <p:spPr bwMode="auto">
          <a:xfrm>
            <a:off x="443664" y="4044995"/>
            <a:ext cx="1429367" cy="588496"/>
          </a:xfrm>
          <a:custGeom>
            <a:avLst/>
            <a:gdLst>
              <a:gd name="T0" fmla="*/ 0 w 871"/>
              <a:gd name="T1" fmla="*/ 2147483647 h 375"/>
              <a:gd name="T2" fmla="*/ 2147483647 w 871"/>
              <a:gd name="T3" fmla="*/ 2147483647 h 375"/>
              <a:gd name="T4" fmla="*/ 2147483647 w 871"/>
              <a:gd name="T5" fmla="*/ 2147483647 h 375"/>
              <a:gd name="T6" fmla="*/ 2147483647 w 871"/>
              <a:gd name="T7" fmla="*/ 0 h 375"/>
              <a:gd name="T8" fmla="*/ 2147483647 w 871"/>
              <a:gd name="T9" fmla="*/ 2147483647 h 375"/>
              <a:gd name="T10" fmla="*/ 2147483647 w 871"/>
              <a:gd name="T11" fmla="*/ 0 h 375"/>
              <a:gd name="T12" fmla="*/ 2147483647 w 871"/>
              <a:gd name="T13" fmla="*/ 2147483647 h 375"/>
              <a:gd name="T14" fmla="*/ 2147483647 w 871"/>
              <a:gd name="T15" fmla="*/ 0 h 375"/>
              <a:gd name="T16" fmla="*/ 2147483647 w 871"/>
              <a:gd name="T17" fmla="*/ 2147483647 h 375"/>
              <a:gd name="T18" fmla="*/ 0 w 871"/>
              <a:gd name="T19" fmla="*/ 0 h 375"/>
              <a:gd name="T20" fmla="*/ 0 w 871"/>
              <a:gd name="T21" fmla="*/ 2147483647 h 3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71"/>
              <a:gd name="T34" fmla="*/ 0 h 375"/>
              <a:gd name="T35" fmla="*/ 871 w 871"/>
              <a:gd name="T36" fmla="*/ 375 h 3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71" h="375">
                <a:moveTo>
                  <a:pt x="0" y="374"/>
                </a:moveTo>
                <a:lnTo>
                  <a:pt x="870" y="374"/>
                </a:lnTo>
                <a:lnTo>
                  <a:pt x="870" y="124"/>
                </a:lnTo>
                <a:lnTo>
                  <a:pt x="745" y="0"/>
                </a:lnTo>
                <a:lnTo>
                  <a:pt x="621" y="124"/>
                </a:lnTo>
                <a:lnTo>
                  <a:pt x="497" y="0"/>
                </a:lnTo>
                <a:lnTo>
                  <a:pt x="372" y="124"/>
                </a:lnTo>
                <a:lnTo>
                  <a:pt x="248" y="0"/>
                </a:lnTo>
                <a:lnTo>
                  <a:pt x="124" y="124"/>
                </a:lnTo>
                <a:lnTo>
                  <a:pt x="0" y="0"/>
                </a:lnTo>
                <a:lnTo>
                  <a:pt x="0" y="374"/>
                </a:lnTo>
              </a:path>
            </a:pathLst>
          </a:custGeom>
          <a:solidFill>
            <a:srgbClr val="C0C0C0"/>
          </a:solidFill>
          <a:ln w="12700" cap="rnd" cmpd="sng">
            <a:solidFill>
              <a:schemeClr val="tx1"/>
            </a:solidFill>
            <a:prstDash val="solid"/>
            <a:round/>
            <a:headEnd/>
            <a:tailEnd/>
          </a:ln>
        </p:spPr>
        <p:txBody>
          <a:bodyPr/>
          <a:lstStyle/>
          <a:p>
            <a:endParaRPr lang="ja-JP" altLang="en-US">
              <a:solidFill>
                <a:prstClr val="black"/>
              </a:solidFill>
            </a:endParaRPr>
          </a:p>
        </p:txBody>
      </p:sp>
      <p:sp>
        <p:nvSpPr>
          <p:cNvPr id="50" name="Freeform 5"/>
          <p:cNvSpPr>
            <a:spLocks/>
          </p:cNvSpPr>
          <p:nvPr/>
        </p:nvSpPr>
        <p:spPr bwMode="auto">
          <a:xfrm>
            <a:off x="443664" y="3036882"/>
            <a:ext cx="1429367" cy="1116000"/>
          </a:xfrm>
          <a:custGeom>
            <a:avLst/>
            <a:gdLst>
              <a:gd name="T0" fmla="*/ 0 w 871"/>
              <a:gd name="T1" fmla="*/ 0 h 625"/>
              <a:gd name="T2" fmla="*/ 0 w 871"/>
              <a:gd name="T3" fmla="*/ 2147483647 h 625"/>
              <a:gd name="T4" fmla="*/ 2147483647 w 871"/>
              <a:gd name="T5" fmla="*/ 2147483647 h 625"/>
              <a:gd name="T6" fmla="*/ 2147483647 w 871"/>
              <a:gd name="T7" fmla="*/ 2147483647 h 625"/>
              <a:gd name="T8" fmla="*/ 2147483647 w 871"/>
              <a:gd name="T9" fmla="*/ 2147483647 h 625"/>
              <a:gd name="T10" fmla="*/ 2147483647 w 871"/>
              <a:gd name="T11" fmla="*/ 2147483647 h 625"/>
              <a:gd name="T12" fmla="*/ 2147483647 w 871"/>
              <a:gd name="T13" fmla="*/ 2147483647 h 625"/>
              <a:gd name="T14" fmla="*/ 2147483647 w 871"/>
              <a:gd name="T15" fmla="*/ 2147483647 h 625"/>
              <a:gd name="T16" fmla="*/ 2147483647 w 871"/>
              <a:gd name="T17" fmla="*/ 2147483647 h 625"/>
              <a:gd name="T18" fmla="*/ 2147483647 w 871"/>
              <a:gd name="T19" fmla="*/ 2147483647 h 625"/>
              <a:gd name="T20" fmla="*/ 2147483647 w 871"/>
              <a:gd name="T21" fmla="*/ 0 h 625"/>
              <a:gd name="T22" fmla="*/ 0 w 871"/>
              <a:gd name="T23" fmla="*/ 0 h 6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71"/>
              <a:gd name="T37" fmla="*/ 0 h 625"/>
              <a:gd name="T38" fmla="*/ 871 w 871"/>
              <a:gd name="T39" fmla="*/ 625 h 62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71" h="625">
                <a:moveTo>
                  <a:pt x="0" y="0"/>
                </a:moveTo>
                <a:lnTo>
                  <a:pt x="0" y="499"/>
                </a:lnTo>
                <a:lnTo>
                  <a:pt x="124" y="624"/>
                </a:lnTo>
                <a:lnTo>
                  <a:pt x="248" y="499"/>
                </a:lnTo>
                <a:lnTo>
                  <a:pt x="372" y="624"/>
                </a:lnTo>
                <a:lnTo>
                  <a:pt x="497" y="499"/>
                </a:lnTo>
                <a:lnTo>
                  <a:pt x="621" y="624"/>
                </a:lnTo>
                <a:lnTo>
                  <a:pt x="745" y="499"/>
                </a:lnTo>
                <a:lnTo>
                  <a:pt x="870" y="624"/>
                </a:lnTo>
                <a:lnTo>
                  <a:pt x="870" y="41"/>
                </a:lnTo>
                <a:lnTo>
                  <a:pt x="870" y="0"/>
                </a:lnTo>
                <a:lnTo>
                  <a:pt x="0" y="0"/>
                </a:lnTo>
              </a:path>
            </a:pathLst>
          </a:custGeom>
          <a:solidFill>
            <a:srgbClr val="CCFFCC"/>
          </a:solidFill>
          <a:ln w="38100" cap="rnd" cmpd="sng">
            <a:solidFill>
              <a:srgbClr val="008000"/>
            </a:solidFill>
            <a:prstDash val="solid"/>
            <a:round/>
            <a:headEnd/>
            <a:tailEnd/>
          </a:ln>
        </p:spPr>
        <p:txBody>
          <a:bodyPr/>
          <a:lstStyle/>
          <a:p>
            <a:endParaRPr lang="ja-JP" altLang="en-US">
              <a:solidFill>
                <a:prstClr val="black"/>
              </a:solidFill>
            </a:endParaRPr>
          </a:p>
        </p:txBody>
      </p:sp>
      <p:sp>
        <p:nvSpPr>
          <p:cNvPr id="52" name="Freeform 15"/>
          <p:cNvSpPr>
            <a:spLocks/>
          </p:cNvSpPr>
          <p:nvPr/>
        </p:nvSpPr>
        <p:spPr bwMode="auto">
          <a:xfrm>
            <a:off x="2843808" y="4044995"/>
            <a:ext cx="1432828" cy="588496"/>
          </a:xfrm>
          <a:custGeom>
            <a:avLst/>
            <a:gdLst>
              <a:gd name="T0" fmla="*/ 2147483647 w 873"/>
              <a:gd name="T1" fmla="*/ 0 h 375"/>
              <a:gd name="T2" fmla="*/ 2147483647 w 873"/>
              <a:gd name="T3" fmla="*/ 0 h 375"/>
              <a:gd name="T4" fmla="*/ 2147483647 w 873"/>
              <a:gd name="T5" fmla="*/ 2147483647 h 375"/>
              <a:gd name="T6" fmla="*/ 2147483647 w 873"/>
              <a:gd name="T7" fmla="*/ 2147483647 h 375"/>
              <a:gd name="T8" fmla="*/ 2147483647 w 873"/>
              <a:gd name="T9" fmla="*/ 0 h 375"/>
              <a:gd name="T10" fmla="*/ 2147483647 w 873"/>
              <a:gd name="T11" fmla="*/ 0 h 375"/>
              <a:gd name="T12" fmla="*/ 2147483647 w 873"/>
              <a:gd name="T13" fmla="*/ 2147483647 h 375"/>
              <a:gd name="T14" fmla="*/ 0 w 873"/>
              <a:gd name="T15" fmla="*/ 2147483647 h 375"/>
              <a:gd name="T16" fmla="*/ 0 w 873"/>
              <a:gd name="T17" fmla="*/ 2147483647 h 375"/>
              <a:gd name="T18" fmla="*/ 2147483647 w 873"/>
              <a:gd name="T19" fmla="*/ 2147483647 h 375"/>
              <a:gd name="T20" fmla="*/ 2147483647 w 873"/>
              <a:gd name="T21" fmla="*/ 0 h 3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73"/>
              <a:gd name="T34" fmla="*/ 0 h 375"/>
              <a:gd name="T35" fmla="*/ 873 w 873"/>
              <a:gd name="T36" fmla="*/ 375 h 3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73" h="375">
                <a:moveTo>
                  <a:pt x="872" y="0"/>
                </a:moveTo>
                <a:lnTo>
                  <a:pt x="622" y="0"/>
                </a:lnTo>
                <a:lnTo>
                  <a:pt x="622" y="124"/>
                </a:lnTo>
                <a:lnTo>
                  <a:pt x="373" y="124"/>
                </a:lnTo>
                <a:lnTo>
                  <a:pt x="373" y="0"/>
                </a:lnTo>
                <a:lnTo>
                  <a:pt x="124" y="0"/>
                </a:lnTo>
                <a:lnTo>
                  <a:pt x="124" y="124"/>
                </a:lnTo>
                <a:lnTo>
                  <a:pt x="0" y="124"/>
                </a:lnTo>
                <a:lnTo>
                  <a:pt x="0" y="374"/>
                </a:lnTo>
                <a:lnTo>
                  <a:pt x="872" y="374"/>
                </a:lnTo>
                <a:lnTo>
                  <a:pt x="872" y="0"/>
                </a:lnTo>
              </a:path>
            </a:pathLst>
          </a:custGeom>
          <a:solidFill>
            <a:srgbClr val="C0C0C0"/>
          </a:solidFill>
          <a:ln w="12700" cap="rnd" cmpd="sng">
            <a:solidFill>
              <a:schemeClr val="tx1"/>
            </a:solidFill>
            <a:prstDash val="solid"/>
            <a:round/>
            <a:headEnd/>
            <a:tailEnd/>
          </a:ln>
        </p:spPr>
        <p:txBody>
          <a:bodyPr/>
          <a:lstStyle/>
          <a:p>
            <a:endParaRPr lang="ja-JP" altLang="en-US">
              <a:solidFill>
                <a:prstClr val="black"/>
              </a:solidFill>
            </a:endParaRPr>
          </a:p>
        </p:txBody>
      </p:sp>
      <p:sp>
        <p:nvSpPr>
          <p:cNvPr id="53" name="Freeform 16"/>
          <p:cNvSpPr>
            <a:spLocks/>
          </p:cNvSpPr>
          <p:nvPr/>
        </p:nvSpPr>
        <p:spPr bwMode="auto">
          <a:xfrm>
            <a:off x="2851140" y="3036882"/>
            <a:ext cx="1432828" cy="1116000"/>
          </a:xfrm>
          <a:custGeom>
            <a:avLst/>
            <a:gdLst>
              <a:gd name="T0" fmla="*/ 0 w 873"/>
              <a:gd name="T1" fmla="*/ 2147483647 h 625"/>
              <a:gd name="T2" fmla="*/ 0 w 873"/>
              <a:gd name="T3" fmla="*/ 0 h 625"/>
              <a:gd name="T4" fmla="*/ 2147483647 w 873"/>
              <a:gd name="T5" fmla="*/ 0 h 625"/>
              <a:gd name="T6" fmla="*/ 2147483647 w 873"/>
              <a:gd name="T7" fmla="*/ 2147483647 h 625"/>
              <a:gd name="T8" fmla="*/ 2147483647 w 873"/>
              <a:gd name="T9" fmla="*/ 2147483647 h 625"/>
              <a:gd name="T10" fmla="*/ 2147483647 w 873"/>
              <a:gd name="T11" fmla="*/ 2147483647 h 625"/>
              <a:gd name="T12" fmla="*/ 2147483647 w 873"/>
              <a:gd name="T13" fmla="*/ 2147483647 h 625"/>
              <a:gd name="T14" fmla="*/ 2147483647 w 873"/>
              <a:gd name="T15" fmla="*/ 2147483647 h 625"/>
              <a:gd name="T16" fmla="*/ 2147483647 w 873"/>
              <a:gd name="T17" fmla="*/ 2147483647 h 625"/>
              <a:gd name="T18" fmla="*/ 2147483647 w 873"/>
              <a:gd name="T19" fmla="*/ 2147483647 h 625"/>
              <a:gd name="T20" fmla="*/ 0 w 873"/>
              <a:gd name="T21" fmla="*/ 2147483647 h 6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73"/>
              <a:gd name="T34" fmla="*/ 0 h 625"/>
              <a:gd name="T35" fmla="*/ 873 w 873"/>
              <a:gd name="T36" fmla="*/ 625 h 6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73" h="625">
                <a:moveTo>
                  <a:pt x="0" y="624"/>
                </a:moveTo>
                <a:lnTo>
                  <a:pt x="0" y="0"/>
                </a:lnTo>
                <a:lnTo>
                  <a:pt x="872" y="0"/>
                </a:lnTo>
                <a:lnTo>
                  <a:pt x="872" y="499"/>
                </a:lnTo>
                <a:lnTo>
                  <a:pt x="539" y="499"/>
                </a:lnTo>
                <a:lnTo>
                  <a:pt x="539" y="624"/>
                </a:lnTo>
                <a:lnTo>
                  <a:pt x="456" y="624"/>
                </a:lnTo>
                <a:lnTo>
                  <a:pt x="456" y="499"/>
                </a:lnTo>
                <a:lnTo>
                  <a:pt x="41" y="499"/>
                </a:lnTo>
                <a:lnTo>
                  <a:pt x="41" y="624"/>
                </a:lnTo>
                <a:lnTo>
                  <a:pt x="0" y="624"/>
                </a:lnTo>
              </a:path>
            </a:pathLst>
          </a:custGeom>
          <a:solidFill>
            <a:srgbClr val="CCFFCC"/>
          </a:solidFill>
          <a:ln w="38100" cap="rnd" cmpd="sng">
            <a:solidFill>
              <a:srgbClr val="008000"/>
            </a:solidFill>
            <a:prstDash val="solid"/>
            <a:round/>
            <a:headEnd type="none" w="med" len="med"/>
            <a:tailEnd type="none" w="med" len="med"/>
          </a:ln>
        </p:spPr>
        <p:txBody>
          <a:bodyPr/>
          <a:lstStyle/>
          <a:p>
            <a:endParaRPr lang="ja-JP" altLang="en-US">
              <a:solidFill>
                <a:prstClr val="black"/>
              </a:solidFill>
            </a:endParaRPr>
          </a:p>
        </p:txBody>
      </p:sp>
      <p:sp>
        <p:nvSpPr>
          <p:cNvPr id="58" name="Freeform 6"/>
          <p:cNvSpPr>
            <a:spLocks/>
          </p:cNvSpPr>
          <p:nvPr/>
        </p:nvSpPr>
        <p:spPr bwMode="auto">
          <a:xfrm>
            <a:off x="4811278" y="4009083"/>
            <a:ext cx="1424388" cy="644053"/>
          </a:xfrm>
          <a:custGeom>
            <a:avLst/>
            <a:gdLst>
              <a:gd name="T0" fmla="*/ 0 w 873"/>
              <a:gd name="T1" fmla="*/ 2147483647 h 375"/>
              <a:gd name="T2" fmla="*/ 2147483647 w 873"/>
              <a:gd name="T3" fmla="*/ 2147483647 h 375"/>
              <a:gd name="T4" fmla="*/ 2147483647 w 873"/>
              <a:gd name="T5" fmla="*/ 2147483647 h 375"/>
              <a:gd name="T6" fmla="*/ 2147483647 w 873"/>
              <a:gd name="T7" fmla="*/ 0 h 375"/>
              <a:gd name="T8" fmla="*/ 2147483647 w 873"/>
              <a:gd name="T9" fmla="*/ 2147483647 h 375"/>
              <a:gd name="T10" fmla="*/ 2147483647 w 873"/>
              <a:gd name="T11" fmla="*/ 0 h 375"/>
              <a:gd name="T12" fmla="*/ 2147483647 w 873"/>
              <a:gd name="T13" fmla="*/ 2147483647 h 375"/>
              <a:gd name="T14" fmla="*/ 2147483647 w 873"/>
              <a:gd name="T15" fmla="*/ 0 h 375"/>
              <a:gd name="T16" fmla="*/ 2147483647 w 873"/>
              <a:gd name="T17" fmla="*/ 2147483647 h 375"/>
              <a:gd name="T18" fmla="*/ 0 w 873"/>
              <a:gd name="T19" fmla="*/ 0 h 375"/>
              <a:gd name="T20" fmla="*/ 0 w 873"/>
              <a:gd name="T21" fmla="*/ 2147483647 h 3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73"/>
              <a:gd name="T34" fmla="*/ 0 h 375"/>
              <a:gd name="T35" fmla="*/ 873 w 873"/>
              <a:gd name="T36" fmla="*/ 375 h 3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73" h="375">
                <a:moveTo>
                  <a:pt x="0" y="374"/>
                </a:moveTo>
                <a:lnTo>
                  <a:pt x="872" y="374"/>
                </a:lnTo>
                <a:lnTo>
                  <a:pt x="872" y="124"/>
                </a:lnTo>
                <a:lnTo>
                  <a:pt x="747" y="0"/>
                </a:lnTo>
                <a:lnTo>
                  <a:pt x="622" y="124"/>
                </a:lnTo>
                <a:lnTo>
                  <a:pt x="498" y="0"/>
                </a:lnTo>
                <a:lnTo>
                  <a:pt x="373" y="124"/>
                </a:lnTo>
                <a:lnTo>
                  <a:pt x="249" y="0"/>
                </a:lnTo>
                <a:lnTo>
                  <a:pt x="124" y="124"/>
                </a:lnTo>
                <a:lnTo>
                  <a:pt x="0" y="0"/>
                </a:lnTo>
                <a:lnTo>
                  <a:pt x="0" y="374"/>
                </a:lnTo>
              </a:path>
            </a:pathLst>
          </a:custGeom>
          <a:solidFill>
            <a:srgbClr val="C0C0C0"/>
          </a:solidFill>
          <a:ln w="12700" cap="rnd" cmpd="sng">
            <a:solidFill>
              <a:schemeClr val="tx1"/>
            </a:solidFill>
            <a:prstDash val="solid"/>
            <a:round/>
            <a:headEnd/>
            <a:tailEnd/>
          </a:ln>
        </p:spPr>
        <p:txBody>
          <a:bodyPr/>
          <a:lstStyle/>
          <a:p>
            <a:endParaRPr lang="ja-JP" altLang="en-US">
              <a:solidFill>
                <a:prstClr val="black"/>
              </a:solidFill>
            </a:endParaRPr>
          </a:p>
        </p:txBody>
      </p:sp>
      <p:sp>
        <p:nvSpPr>
          <p:cNvPr id="59" name="Freeform 7"/>
          <p:cNvSpPr>
            <a:spLocks/>
          </p:cNvSpPr>
          <p:nvPr/>
        </p:nvSpPr>
        <p:spPr bwMode="auto">
          <a:xfrm>
            <a:off x="4811278" y="3602030"/>
            <a:ext cx="1431890" cy="502941"/>
          </a:xfrm>
          <a:custGeom>
            <a:avLst/>
            <a:gdLst>
              <a:gd name="T0" fmla="*/ 0 w 873"/>
              <a:gd name="T1" fmla="*/ 2147483647 h 293"/>
              <a:gd name="T2" fmla="*/ 2147483647 w 873"/>
              <a:gd name="T3" fmla="*/ 2147483647 h 293"/>
              <a:gd name="T4" fmla="*/ 2147483647 w 873"/>
              <a:gd name="T5" fmla="*/ 2147483647 h 293"/>
              <a:gd name="T6" fmla="*/ 2147483647 w 873"/>
              <a:gd name="T7" fmla="*/ 2147483647 h 293"/>
              <a:gd name="T8" fmla="*/ 2147483647 w 873"/>
              <a:gd name="T9" fmla="*/ 2147483647 h 293"/>
              <a:gd name="T10" fmla="*/ 2147483647 w 873"/>
              <a:gd name="T11" fmla="*/ 2147483647 h 293"/>
              <a:gd name="T12" fmla="*/ 2147483647 w 873"/>
              <a:gd name="T13" fmla="*/ 2147483647 h 293"/>
              <a:gd name="T14" fmla="*/ 2147483647 w 873"/>
              <a:gd name="T15" fmla="*/ 2147483647 h 293"/>
              <a:gd name="T16" fmla="*/ 2147483647 w 873"/>
              <a:gd name="T17" fmla="*/ 0 h 293"/>
              <a:gd name="T18" fmla="*/ 0 w 873"/>
              <a:gd name="T19" fmla="*/ 0 h 293"/>
              <a:gd name="T20" fmla="*/ 0 w 873"/>
              <a:gd name="T21" fmla="*/ 2147483647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73"/>
              <a:gd name="T34" fmla="*/ 0 h 293"/>
              <a:gd name="T35" fmla="*/ 873 w 873"/>
              <a:gd name="T36" fmla="*/ 293 h 2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73" h="293">
                <a:moveTo>
                  <a:pt x="0" y="166"/>
                </a:moveTo>
                <a:lnTo>
                  <a:pt x="124" y="292"/>
                </a:lnTo>
                <a:lnTo>
                  <a:pt x="249" y="166"/>
                </a:lnTo>
                <a:lnTo>
                  <a:pt x="373" y="292"/>
                </a:lnTo>
                <a:lnTo>
                  <a:pt x="498" y="166"/>
                </a:lnTo>
                <a:lnTo>
                  <a:pt x="622" y="292"/>
                </a:lnTo>
                <a:lnTo>
                  <a:pt x="747" y="166"/>
                </a:lnTo>
                <a:lnTo>
                  <a:pt x="872" y="292"/>
                </a:lnTo>
                <a:lnTo>
                  <a:pt x="872" y="0"/>
                </a:lnTo>
                <a:lnTo>
                  <a:pt x="0" y="0"/>
                </a:lnTo>
                <a:lnTo>
                  <a:pt x="0" y="166"/>
                </a:lnTo>
              </a:path>
            </a:pathLst>
          </a:custGeom>
          <a:solidFill>
            <a:srgbClr val="FF9900"/>
          </a:solidFill>
          <a:ln w="38100" cap="rnd" cmpd="sng">
            <a:solidFill>
              <a:srgbClr val="FF6600"/>
            </a:solidFill>
            <a:prstDash val="solid"/>
            <a:round/>
            <a:headEnd/>
            <a:tailEnd/>
          </a:ln>
        </p:spPr>
        <p:txBody>
          <a:bodyPr/>
          <a:lstStyle/>
          <a:p>
            <a:endParaRPr lang="ja-JP" altLang="en-US">
              <a:solidFill>
                <a:prstClr val="black"/>
              </a:solidFill>
            </a:endParaRPr>
          </a:p>
        </p:txBody>
      </p:sp>
      <p:sp>
        <p:nvSpPr>
          <p:cNvPr id="60" name="Rectangle 8"/>
          <p:cNvSpPr>
            <a:spLocks noChangeArrowheads="1"/>
          </p:cNvSpPr>
          <p:nvPr/>
        </p:nvSpPr>
        <p:spPr bwMode="auto">
          <a:xfrm>
            <a:off x="4822390" y="3036883"/>
            <a:ext cx="1415750" cy="484849"/>
          </a:xfrm>
          <a:prstGeom prst="rect">
            <a:avLst/>
          </a:prstGeom>
          <a:solidFill>
            <a:srgbClr val="CCFFCC"/>
          </a:solidFill>
          <a:ln w="38100" cap="rnd" algn="ctr">
            <a:solidFill>
              <a:srgbClr val="008000"/>
            </a:solidFill>
            <a:miter lim="800000"/>
            <a:headEnd/>
            <a:tailEnd/>
          </a:ln>
        </p:spPr>
        <p:txBody>
          <a:bodyPr/>
          <a:lstStyle/>
          <a:p>
            <a:endParaRPr lang="ja-JP" altLang="en-US" sz="9600">
              <a:solidFill>
                <a:prstClr val="black"/>
              </a:solidFill>
              <a:latin typeface="Times" pitchFamily="18" charset="0"/>
            </a:endParaRPr>
          </a:p>
        </p:txBody>
      </p:sp>
      <p:sp>
        <p:nvSpPr>
          <p:cNvPr id="61" name="Freeform 9"/>
          <p:cNvSpPr>
            <a:spLocks/>
          </p:cNvSpPr>
          <p:nvPr/>
        </p:nvSpPr>
        <p:spPr bwMode="auto">
          <a:xfrm>
            <a:off x="7236296" y="4009083"/>
            <a:ext cx="1420947" cy="644053"/>
          </a:xfrm>
          <a:custGeom>
            <a:avLst/>
            <a:gdLst>
              <a:gd name="T0" fmla="*/ 2147483647 w 871"/>
              <a:gd name="T1" fmla="*/ 0 h 375"/>
              <a:gd name="T2" fmla="*/ 2147483647 w 871"/>
              <a:gd name="T3" fmla="*/ 0 h 375"/>
              <a:gd name="T4" fmla="*/ 2147483647 w 871"/>
              <a:gd name="T5" fmla="*/ 2147483647 h 375"/>
              <a:gd name="T6" fmla="*/ 2147483647 w 871"/>
              <a:gd name="T7" fmla="*/ 2147483647 h 375"/>
              <a:gd name="T8" fmla="*/ 2147483647 w 871"/>
              <a:gd name="T9" fmla="*/ 0 h 375"/>
              <a:gd name="T10" fmla="*/ 2147483647 w 871"/>
              <a:gd name="T11" fmla="*/ 0 h 375"/>
              <a:gd name="T12" fmla="*/ 2147483647 w 871"/>
              <a:gd name="T13" fmla="*/ 2147483647 h 375"/>
              <a:gd name="T14" fmla="*/ 0 w 871"/>
              <a:gd name="T15" fmla="*/ 2147483647 h 375"/>
              <a:gd name="T16" fmla="*/ 0 w 871"/>
              <a:gd name="T17" fmla="*/ 2147483647 h 375"/>
              <a:gd name="T18" fmla="*/ 2147483647 w 871"/>
              <a:gd name="T19" fmla="*/ 2147483647 h 375"/>
              <a:gd name="T20" fmla="*/ 2147483647 w 871"/>
              <a:gd name="T21" fmla="*/ 0 h 37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71"/>
              <a:gd name="T34" fmla="*/ 0 h 375"/>
              <a:gd name="T35" fmla="*/ 871 w 871"/>
              <a:gd name="T36" fmla="*/ 375 h 37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71" h="375">
                <a:moveTo>
                  <a:pt x="870" y="0"/>
                </a:moveTo>
                <a:lnTo>
                  <a:pt x="621" y="0"/>
                </a:lnTo>
                <a:lnTo>
                  <a:pt x="621" y="124"/>
                </a:lnTo>
                <a:lnTo>
                  <a:pt x="372" y="124"/>
                </a:lnTo>
                <a:lnTo>
                  <a:pt x="372" y="0"/>
                </a:lnTo>
                <a:lnTo>
                  <a:pt x="124" y="0"/>
                </a:lnTo>
                <a:lnTo>
                  <a:pt x="124" y="124"/>
                </a:lnTo>
                <a:lnTo>
                  <a:pt x="0" y="124"/>
                </a:lnTo>
                <a:lnTo>
                  <a:pt x="0" y="374"/>
                </a:lnTo>
                <a:lnTo>
                  <a:pt x="870" y="374"/>
                </a:lnTo>
                <a:lnTo>
                  <a:pt x="870" y="0"/>
                </a:lnTo>
              </a:path>
            </a:pathLst>
          </a:custGeom>
          <a:solidFill>
            <a:srgbClr val="C0C0C0"/>
          </a:solidFill>
          <a:ln w="12700" cap="rnd" cmpd="sng">
            <a:solidFill>
              <a:schemeClr val="tx1"/>
            </a:solidFill>
            <a:prstDash val="solid"/>
            <a:round/>
            <a:headEnd/>
            <a:tailEnd/>
          </a:ln>
        </p:spPr>
        <p:txBody>
          <a:bodyPr/>
          <a:lstStyle/>
          <a:p>
            <a:endParaRPr lang="ja-JP" altLang="en-US">
              <a:solidFill>
                <a:prstClr val="black"/>
              </a:solidFill>
            </a:endParaRPr>
          </a:p>
        </p:txBody>
      </p:sp>
      <p:sp>
        <p:nvSpPr>
          <p:cNvPr id="62" name="Freeform 10"/>
          <p:cNvSpPr>
            <a:spLocks/>
          </p:cNvSpPr>
          <p:nvPr/>
        </p:nvSpPr>
        <p:spPr bwMode="auto">
          <a:xfrm>
            <a:off x="7236296" y="3602030"/>
            <a:ext cx="1428431" cy="502941"/>
          </a:xfrm>
          <a:custGeom>
            <a:avLst/>
            <a:gdLst>
              <a:gd name="T0" fmla="*/ 0 w 871"/>
              <a:gd name="T1" fmla="*/ 0 h 293"/>
              <a:gd name="T2" fmla="*/ 0 w 871"/>
              <a:gd name="T3" fmla="*/ 2147483647 h 293"/>
              <a:gd name="T4" fmla="*/ 2147483647 w 871"/>
              <a:gd name="T5" fmla="*/ 2147483647 h 293"/>
              <a:gd name="T6" fmla="*/ 2147483647 w 871"/>
              <a:gd name="T7" fmla="*/ 2147483647 h 293"/>
              <a:gd name="T8" fmla="*/ 2147483647 w 871"/>
              <a:gd name="T9" fmla="*/ 2147483647 h 293"/>
              <a:gd name="T10" fmla="*/ 2147483647 w 871"/>
              <a:gd name="T11" fmla="*/ 2147483647 h 293"/>
              <a:gd name="T12" fmla="*/ 2147483647 w 871"/>
              <a:gd name="T13" fmla="*/ 2147483647 h 293"/>
              <a:gd name="T14" fmla="*/ 2147483647 w 871"/>
              <a:gd name="T15" fmla="*/ 2147483647 h 293"/>
              <a:gd name="T16" fmla="*/ 2147483647 w 871"/>
              <a:gd name="T17" fmla="*/ 2147483647 h 293"/>
              <a:gd name="T18" fmla="*/ 2147483647 w 871"/>
              <a:gd name="T19" fmla="*/ 0 h 293"/>
              <a:gd name="T20" fmla="*/ 0 w 871"/>
              <a:gd name="T21" fmla="*/ 0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71"/>
              <a:gd name="T34" fmla="*/ 0 h 293"/>
              <a:gd name="T35" fmla="*/ 871 w 871"/>
              <a:gd name="T36" fmla="*/ 293 h 2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71" h="293">
                <a:moveTo>
                  <a:pt x="0" y="0"/>
                </a:moveTo>
                <a:lnTo>
                  <a:pt x="0" y="292"/>
                </a:lnTo>
                <a:lnTo>
                  <a:pt x="41" y="292"/>
                </a:lnTo>
                <a:lnTo>
                  <a:pt x="41" y="166"/>
                </a:lnTo>
                <a:lnTo>
                  <a:pt x="455" y="166"/>
                </a:lnTo>
                <a:lnTo>
                  <a:pt x="455" y="292"/>
                </a:lnTo>
                <a:lnTo>
                  <a:pt x="538" y="292"/>
                </a:lnTo>
                <a:lnTo>
                  <a:pt x="538" y="166"/>
                </a:lnTo>
                <a:lnTo>
                  <a:pt x="870" y="166"/>
                </a:lnTo>
                <a:lnTo>
                  <a:pt x="870" y="0"/>
                </a:lnTo>
                <a:lnTo>
                  <a:pt x="0" y="0"/>
                </a:lnTo>
              </a:path>
            </a:pathLst>
          </a:custGeom>
          <a:solidFill>
            <a:srgbClr val="FF9900"/>
          </a:solidFill>
          <a:ln w="38100" cap="rnd" cmpd="sng">
            <a:solidFill>
              <a:srgbClr val="FF6600"/>
            </a:solidFill>
            <a:prstDash val="solid"/>
            <a:round/>
            <a:headEnd type="none" w="med" len="med"/>
            <a:tailEnd type="none" w="med" len="med"/>
          </a:ln>
        </p:spPr>
        <p:txBody>
          <a:bodyPr/>
          <a:lstStyle/>
          <a:p>
            <a:endParaRPr lang="ja-JP" altLang="en-US">
              <a:solidFill>
                <a:prstClr val="black"/>
              </a:solidFill>
            </a:endParaRPr>
          </a:p>
        </p:txBody>
      </p:sp>
      <p:sp>
        <p:nvSpPr>
          <p:cNvPr id="63" name="Rectangle 11"/>
          <p:cNvSpPr>
            <a:spLocks noChangeArrowheads="1"/>
          </p:cNvSpPr>
          <p:nvPr/>
        </p:nvSpPr>
        <p:spPr bwMode="auto">
          <a:xfrm>
            <a:off x="7242646" y="3036883"/>
            <a:ext cx="1414597" cy="484849"/>
          </a:xfrm>
          <a:prstGeom prst="rect">
            <a:avLst/>
          </a:prstGeom>
          <a:solidFill>
            <a:srgbClr val="CCFFCC"/>
          </a:solidFill>
          <a:ln w="38100" cap="rnd" algn="ctr">
            <a:solidFill>
              <a:srgbClr val="008000"/>
            </a:solidFill>
            <a:miter lim="800000"/>
            <a:headEnd/>
            <a:tailEnd/>
          </a:ln>
        </p:spPr>
        <p:txBody>
          <a:bodyPr/>
          <a:lstStyle/>
          <a:p>
            <a:endParaRPr lang="ja-JP" altLang="en-US" sz="9600">
              <a:solidFill>
                <a:prstClr val="black"/>
              </a:solidFill>
              <a:latin typeface="Times" pitchFamily="18" charset="0"/>
            </a:endParaRPr>
          </a:p>
        </p:txBody>
      </p:sp>
      <p:sp>
        <p:nvSpPr>
          <p:cNvPr id="71" name="テキスト ボックス 70"/>
          <p:cNvSpPr txBox="1"/>
          <p:nvPr/>
        </p:nvSpPr>
        <p:spPr>
          <a:xfrm>
            <a:off x="730184" y="3213955"/>
            <a:ext cx="856325" cy="307777"/>
          </a:xfrm>
          <a:prstGeom prst="rect">
            <a:avLst/>
          </a:prstGeom>
          <a:noFill/>
        </p:spPr>
        <p:txBody>
          <a:bodyPr wrap="none" rtlCol="0">
            <a:spAutoFit/>
          </a:bodyPr>
          <a:lstStyle/>
          <a:p>
            <a:r>
              <a:rPr lang="ja-JP" altLang="en-US" sz="1400" dirty="0" smtClean="0">
                <a:solidFill>
                  <a:prstClr val="black"/>
                </a:solidFill>
              </a:rPr>
              <a:t>プログラム</a:t>
            </a:r>
            <a:endParaRPr lang="ja-JP" altLang="en-US" sz="1400" dirty="0">
              <a:solidFill>
                <a:prstClr val="black"/>
              </a:solidFill>
            </a:endParaRPr>
          </a:p>
        </p:txBody>
      </p:sp>
      <p:sp>
        <p:nvSpPr>
          <p:cNvPr id="72" name="テキスト ボックス 71"/>
          <p:cNvSpPr txBox="1"/>
          <p:nvPr/>
        </p:nvSpPr>
        <p:spPr>
          <a:xfrm>
            <a:off x="3139611" y="3213955"/>
            <a:ext cx="856325" cy="307777"/>
          </a:xfrm>
          <a:prstGeom prst="rect">
            <a:avLst/>
          </a:prstGeom>
          <a:noFill/>
        </p:spPr>
        <p:txBody>
          <a:bodyPr wrap="none" rtlCol="0">
            <a:spAutoFit/>
          </a:bodyPr>
          <a:lstStyle/>
          <a:p>
            <a:r>
              <a:rPr lang="ja-JP" altLang="en-US" sz="1400" dirty="0" smtClean="0">
                <a:solidFill>
                  <a:prstClr val="black"/>
                </a:solidFill>
              </a:rPr>
              <a:t>プログラム</a:t>
            </a:r>
            <a:endParaRPr lang="ja-JP" altLang="en-US" sz="1400" dirty="0">
              <a:solidFill>
                <a:prstClr val="black"/>
              </a:solidFill>
            </a:endParaRPr>
          </a:p>
        </p:txBody>
      </p:sp>
      <p:sp>
        <p:nvSpPr>
          <p:cNvPr id="73" name="テキスト ボックス 72"/>
          <p:cNvSpPr txBox="1"/>
          <p:nvPr/>
        </p:nvSpPr>
        <p:spPr>
          <a:xfrm>
            <a:off x="5095859" y="3125242"/>
            <a:ext cx="856325" cy="307777"/>
          </a:xfrm>
          <a:prstGeom prst="rect">
            <a:avLst/>
          </a:prstGeom>
          <a:noFill/>
        </p:spPr>
        <p:txBody>
          <a:bodyPr wrap="none" rtlCol="0">
            <a:spAutoFit/>
          </a:bodyPr>
          <a:lstStyle/>
          <a:p>
            <a:r>
              <a:rPr lang="ja-JP" altLang="en-US" sz="1400" dirty="0" smtClean="0">
                <a:solidFill>
                  <a:prstClr val="black"/>
                </a:solidFill>
              </a:rPr>
              <a:t>プログラム</a:t>
            </a:r>
            <a:endParaRPr lang="ja-JP" altLang="en-US" sz="1400" dirty="0">
              <a:solidFill>
                <a:prstClr val="black"/>
              </a:solidFill>
            </a:endParaRPr>
          </a:p>
        </p:txBody>
      </p:sp>
      <p:sp>
        <p:nvSpPr>
          <p:cNvPr id="74" name="テキスト ボックス 73"/>
          <p:cNvSpPr txBox="1"/>
          <p:nvPr/>
        </p:nvSpPr>
        <p:spPr>
          <a:xfrm>
            <a:off x="7520067" y="3125242"/>
            <a:ext cx="856325" cy="307777"/>
          </a:xfrm>
          <a:prstGeom prst="rect">
            <a:avLst/>
          </a:prstGeom>
          <a:noFill/>
        </p:spPr>
        <p:txBody>
          <a:bodyPr wrap="none" rtlCol="0">
            <a:spAutoFit/>
          </a:bodyPr>
          <a:lstStyle/>
          <a:p>
            <a:r>
              <a:rPr lang="ja-JP" altLang="en-US" sz="1400" dirty="0" smtClean="0">
                <a:solidFill>
                  <a:prstClr val="black"/>
                </a:solidFill>
              </a:rPr>
              <a:t>プログラム</a:t>
            </a:r>
            <a:endParaRPr lang="ja-JP" altLang="en-US" sz="1400" dirty="0">
              <a:solidFill>
                <a:prstClr val="black"/>
              </a:solidFill>
            </a:endParaRPr>
          </a:p>
        </p:txBody>
      </p:sp>
      <p:sp>
        <p:nvSpPr>
          <p:cNvPr id="75" name="テキスト ボックス 74"/>
          <p:cNvSpPr txBox="1"/>
          <p:nvPr/>
        </p:nvSpPr>
        <p:spPr>
          <a:xfrm>
            <a:off x="669270" y="4285083"/>
            <a:ext cx="978153" cy="307777"/>
          </a:xfrm>
          <a:prstGeom prst="rect">
            <a:avLst/>
          </a:prstGeom>
          <a:noFill/>
        </p:spPr>
        <p:txBody>
          <a:bodyPr wrap="none" rtlCol="0">
            <a:spAutoFit/>
          </a:bodyPr>
          <a:lstStyle/>
          <a:p>
            <a:r>
              <a:rPr lang="ja-JP" altLang="en-US" sz="1400" dirty="0" smtClean="0">
                <a:solidFill>
                  <a:prstClr val="black"/>
                </a:solidFill>
              </a:rPr>
              <a:t>ハードウェア</a:t>
            </a:r>
            <a:endParaRPr lang="ja-JP" altLang="en-US" sz="1400" dirty="0">
              <a:solidFill>
                <a:prstClr val="black"/>
              </a:solidFill>
            </a:endParaRPr>
          </a:p>
        </p:txBody>
      </p:sp>
      <p:sp>
        <p:nvSpPr>
          <p:cNvPr id="76" name="テキスト ボックス 75"/>
          <p:cNvSpPr txBox="1"/>
          <p:nvPr/>
        </p:nvSpPr>
        <p:spPr>
          <a:xfrm>
            <a:off x="3089791" y="4285083"/>
            <a:ext cx="978153" cy="307777"/>
          </a:xfrm>
          <a:prstGeom prst="rect">
            <a:avLst/>
          </a:prstGeom>
          <a:noFill/>
        </p:spPr>
        <p:txBody>
          <a:bodyPr wrap="none" rtlCol="0">
            <a:spAutoFit/>
          </a:bodyPr>
          <a:lstStyle/>
          <a:p>
            <a:r>
              <a:rPr lang="ja-JP" altLang="en-US" sz="1400" dirty="0" smtClean="0">
                <a:solidFill>
                  <a:prstClr val="black"/>
                </a:solidFill>
              </a:rPr>
              <a:t>ハードウェア</a:t>
            </a:r>
            <a:endParaRPr lang="ja-JP" altLang="en-US" sz="1400" dirty="0">
              <a:solidFill>
                <a:prstClr val="black"/>
              </a:solidFill>
            </a:endParaRPr>
          </a:p>
        </p:txBody>
      </p:sp>
      <p:sp>
        <p:nvSpPr>
          <p:cNvPr id="77" name="テキスト ボックス 76"/>
          <p:cNvSpPr txBox="1"/>
          <p:nvPr/>
        </p:nvSpPr>
        <p:spPr>
          <a:xfrm>
            <a:off x="5034007" y="4277186"/>
            <a:ext cx="978153" cy="307777"/>
          </a:xfrm>
          <a:prstGeom prst="rect">
            <a:avLst/>
          </a:prstGeom>
          <a:noFill/>
        </p:spPr>
        <p:txBody>
          <a:bodyPr wrap="none" rtlCol="0">
            <a:spAutoFit/>
          </a:bodyPr>
          <a:lstStyle/>
          <a:p>
            <a:r>
              <a:rPr lang="ja-JP" altLang="en-US" sz="1400" dirty="0" smtClean="0">
                <a:solidFill>
                  <a:prstClr val="black"/>
                </a:solidFill>
              </a:rPr>
              <a:t>ハードウェア</a:t>
            </a:r>
            <a:endParaRPr lang="ja-JP" altLang="en-US" sz="1400" dirty="0">
              <a:solidFill>
                <a:prstClr val="black"/>
              </a:solidFill>
            </a:endParaRPr>
          </a:p>
        </p:txBody>
      </p:sp>
      <p:sp>
        <p:nvSpPr>
          <p:cNvPr id="78" name="テキスト ボックス 77"/>
          <p:cNvSpPr txBox="1"/>
          <p:nvPr/>
        </p:nvSpPr>
        <p:spPr>
          <a:xfrm>
            <a:off x="7464352" y="4273051"/>
            <a:ext cx="978153" cy="307777"/>
          </a:xfrm>
          <a:prstGeom prst="rect">
            <a:avLst/>
          </a:prstGeom>
          <a:noFill/>
        </p:spPr>
        <p:txBody>
          <a:bodyPr wrap="none" rtlCol="0">
            <a:spAutoFit/>
          </a:bodyPr>
          <a:lstStyle/>
          <a:p>
            <a:r>
              <a:rPr lang="ja-JP" altLang="en-US" sz="1400" dirty="0" smtClean="0">
                <a:solidFill>
                  <a:prstClr val="black"/>
                </a:solidFill>
              </a:rPr>
              <a:t>ハードウェア</a:t>
            </a:r>
            <a:endParaRPr lang="ja-JP" altLang="en-US" sz="1400" dirty="0">
              <a:solidFill>
                <a:prstClr val="black"/>
              </a:solidFill>
            </a:endParaRPr>
          </a:p>
        </p:txBody>
      </p:sp>
      <p:sp>
        <p:nvSpPr>
          <p:cNvPr id="79" name="テキスト ボックス 78"/>
          <p:cNvSpPr txBox="1"/>
          <p:nvPr/>
        </p:nvSpPr>
        <p:spPr>
          <a:xfrm>
            <a:off x="5292080" y="3612763"/>
            <a:ext cx="434734" cy="307777"/>
          </a:xfrm>
          <a:prstGeom prst="rect">
            <a:avLst/>
          </a:prstGeom>
          <a:noFill/>
        </p:spPr>
        <p:txBody>
          <a:bodyPr wrap="none" rtlCol="0">
            <a:spAutoFit/>
          </a:bodyPr>
          <a:lstStyle/>
          <a:p>
            <a:r>
              <a:rPr lang="en-US" altLang="ja-JP" sz="1400" dirty="0" smtClean="0">
                <a:solidFill>
                  <a:prstClr val="black"/>
                </a:solidFill>
              </a:rPr>
              <a:t>OS</a:t>
            </a:r>
            <a:endParaRPr lang="ja-JP" altLang="en-US" sz="1400" dirty="0">
              <a:solidFill>
                <a:prstClr val="black"/>
              </a:solidFill>
            </a:endParaRPr>
          </a:p>
        </p:txBody>
      </p:sp>
      <p:sp>
        <p:nvSpPr>
          <p:cNvPr id="80" name="テキスト ボックス 79"/>
          <p:cNvSpPr txBox="1"/>
          <p:nvPr/>
        </p:nvSpPr>
        <p:spPr>
          <a:xfrm>
            <a:off x="7737666" y="3612947"/>
            <a:ext cx="434734" cy="307777"/>
          </a:xfrm>
          <a:prstGeom prst="rect">
            <a:avLst/>
          </a:prstGeom>
          <a:noFill/>
        </p:spPr>
        <p:txBody>
          <a:bodyPr wrap="none" rtlCol="0">
            <a:spAutoFit/>
          </a:bodyPr>
          <a:lstStyle/>
          <a:p>
            <a:r>
              <a:rPr lang="en-US" altLang="ja-JP" sz="1400" dirty="0" smtClean="0">
                <a:solidFill>
                  <a:prstClr val="black"/>
                </a:solidFill>
              </a:rPr>
              <a:t>OS</a:t>
            </a:r>
            <a:endParaRPr lang="ja-JP" altLang="en-US" sz="1400" dirty="0">
              <a:solidFill>
                <a:prstClr val="black"/>
              </a:solidFill>
            </a:endParaRPr>
          </a:p>
        </p:txBody>
      </p:sp>
      <p:sp>
        <p:nvSpPr>
          <p:cNvPr id="81" name="右矢印 80"/>
          <p:cNvSpPr/>
          <p:nvPr/>
        </p:nvSpPr>
        <p:spPr>
          <a:xfrm>
            <a:off x="2131455" y="3594882"/>
            <a:ext cx="568337" cy="558000"/>
          </a:xfrm>
          <a:prstGeom prst="rightArrow">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2" name="右矢印 81"/>
          <p:cNvSpPr/>
          <p:nvPr/>
        </p:nvSpPr>
        <p:spPr>
          <a:xfrm>
            <a:off x="6451935" y="3601099"/>
            <a:ext cx="568337" cy="558000"/>
          </a:xfrm>
          <a:prstGeom prst="rightArrow">
            <a:avLst/>
          </a:prstGeom>
          <a:solidFill>
            <a:schemeClr val="accent6">
              <a:lumMod val="40000"/>
              <a:lumOff val="6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3" name="テキスト ボックス 82"/>
          <p:cNvSpPr txBox="1"/>
          <p:nvPr/>
        </p:nvSpPr>
        <p:spPr>
          <a:xfrm>
            <a:off x="1804575" y="5013176"/>
            <a:ext cx="1107996" cy="646331"/>
          </a:xfrm>
          <a:prstGeom prst="rect">
            <a:avLst/>
          </a:prstGeom>
          <a:noFill/>
        </p:spPr>
        <p:txBody>
          <a:bodyPr wrap="none" rtlCol="0">
            <a:spAutoFit/>
          </a:bodyPr>
          <a:lstStyle/>
          <a:p>
            <a:pPr algn="ctr"/>
            <a:r>
              <a:rPr lang="ja-JP" altLang="en-US" dirty="0" smtClean="0">
                <a:solidFill>
                  <a:prstClr val="black"/>
                </a:solidFill>
              </a:rPr>
              <a:t>再利用性</a:t>
            </a:r>
            <a:endParaRPr lang="en-US" altLang="ja-JP" dirty="0" smtClean="0">
              <a:solidFill>
                <a:prstClr val="black"/>
              </a:solidFill>
            </a:endParaRPr>
          </a:p>
          <a:p>
            <a:pPr algn="ctr"/>
            <a:r>
              <a:rPr lang="ja-JP" altLang="en-US" dirty="0">
                <a:solidFill>
                  <a:prstClr val="black"/>
                </a:solidFill>
              </a:rPr>
              <a:t>低い</a:t>
            </a:r>
          </a:p>
        </p:txBody>
      </p:sp>
      <p:sp>
        <p:nvSpPr>
          <p:cNvPr id="84" name="テキスト ボックス 83"/>
          <p:cNvSpPr txBox="1"/>
          <p:nvPr/>
        </p:nvSpPr>
        <p:spPr>
          <a:xfrm>
            <a:off x="6188276" y="5013176"/>
            <a:ext cx="1107996" cy="646331"/>
          </a:xfrm>
          <a:prstGeom prst="rect">
            <a:avLst/>
          </a:prstGeom>
          <a:noFill/>
        </p:spPr>
        <p:txBody>
          <a:bodyPr wrap="none" rtlCol="0">
            <a:spAutoFit/>
          </a:bodyPr>
          <a:lstStyle/>
          <a:p>
            <a:pPr algn="ctr"/>
            <a:r>
              <a:rPr lang="ja-JP" altLang="en-US" dirty="0" smtClean="0">
                <a:solidFill>
                  <a:prstClr val="black"/>
                </a:solidFill>
              </a:rPr>
              <a:t>再利用性</a:t>
            </a:r>
            <a:endParaRPr lang="en-US" altLang="ja-JP" dirty="0" smtClean="0">
              <a:solidFill>
                <a:prstClr val="black"/>
              </a:solidFill>
            </a:endParaRPr>
          </a:p>
          <a:p>
            <a:pPr algn="ctr"/>
            <a:r>
              <a:rPr lang="ja-JP" altLang="en-US" dirty="0">
                <a:solidFill>
                  <a:prstClr val="black"/>
                </a:solidFill>
              </a:rPr>
              <a:t>高い</a:t>
            </a:r>
          </a:p>
        </p:txBody>
      </p:sp>
    </p:spTree>
    <p:extLst>
      <p:ext uri="{BB962C8B-B14F-4D97-AF65-F5344CB8AC3E}">
        <p14:creationId xmlns:p14="http://schemas.microsoft.com/office/powerpoint/2010/main" val="36167880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使用する統合開発環境</a:t>
            </a:r>
          </a:p>
        </p:txBody>
      </p:sp>
      <p:sp>
        <p:nvSpPr>
          <p:cNvPr id="14" name="テキスト ボックス 13"/>
          <p:cNvSpPr txBox="1"/>
          <p:nvPr/>
        </p:nvSpPr>
        <p:spPr>
          <a:xfrm>
            <a:off x="233231" y="965208"/>
            <a:ext cx="7582482"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使用する統合開発環境：</a:t>
            </a:r>
            <a:r>
              <a:rPr lang="en-US" altLang="ja-JP" sz="1700" dirty="0">
                <a:solidFill>
                  <a:srgbClr val="FF0066"/>
                </a:solidFill>
                <a:latin typeface="Meiryo UI" pitchFamily="50" charset="-128"/>
                <a:ea typeface="Meiryo UI" pitchFamily="50" charset="-128"/>
                <a:cs typeface="Meiryo UI" pitchFamily="50" charset="-128"/>
              </a:rPr>
              <a:t>IAR</a:t>
            </a:r>
            <a:r>
              <a:rPr lang="ja-JP" altLang="en-US" sz="1700" dirty="0">
                <a:solidFill>
                  <a:srgbClr val="FF0066"/>
                </a:solidFill>
                <a:latin typeface="Meiryo UI" pitchFamily="50" charset="-128"/>
                <a:ea typeface="Meiryo UI" pitchFamily="50" charset="-128"/>
                <a:cs typeface="Meiryo UI" pitchFamily="50" charset="-128"/>
              </a:rPr>
              <a:t> </a:t>
            </a:r>
            <a:r>
              <a:rPr lang="en-US" altLang="ja-JP" sz="1700" dirty="0">
                <a:solidFill>
                  <a:srgbClr val="FF0066"/>
                </a:solidFill>
                <a:latin typeface="Meiryo UI" pitchFamily="50" charset="-128"/>
                <a:ea typeface="Meiryo UI" pitchFamily="50" charset="-128"/>
                <a:cs typeface="Meiryo UI" pitchFamily="50" charset="-128"/>
              </a:rPr>
              <a:t>Embedded</a:t>
            </a:r>
            <a:r>
              <a:rPr lang="ja-JP" altLang="en-US" sz="1700" dirty="0">
                <a:solidFill>
                  <a:srgbClr val="FF0066"/>
                </a:solidFill>
                <a:latin typeface="Meiryo UI" pitchFamily="50" charset="-128"/>
                <a:ea typeface="Meiryo UI" pitchFamily="50" charset="-128"/>
                <a:cs typeface="Meiryo UI" pitchFamily="50" charset="-128"/>
              </a:rPr>
              <a:t> </a:t>
            </a:r>
            <a:r>
              <a:rPr lang="en-US" altLang="ja-JP" sz="1700" dirty="0">
                <a:solidFill>
                  <a:srgbClr val="FF0066"/>
                </a:solidFill>
                <a:latin typeface="Meiryo UI" pitchFamily="50" charset="-128"/>
                <a:ea typeface="Meiryo UI" pitchFamily="50" charset="-128"/>
                <a:cs typeface="Meiryo UI" pitchFamily="50" charset="-128"/>
              </a:rPr>
              <a:t>Workbench</a:t>
            </a:r>
            <a:r>
              <a:rPr lang="ja-JP" altLang="en-US" sz="1700" dirty="0">
                <a:solidFill>
                  <a:srgbClr val="FF0066"/>
                </a:solidFill>
                <a:latin typeface="Meiryo UI" pitchFamily="50" charset="-128"/>
                <a:ea typeface="Meiryo UI" pitchFamily="50" charset="-128"/>
                <a:cs typeface="Meiryo UI" pitchFamily="50" charset="-128"/>
              </a:rPr>
              <a:t> </a:t>
            </a:r>
            <a:r>
              <a:rPr lang="en-US" altLang="ja-JP" sz="1700" dirty="0">
                <a:solidFill>
                  <a:srgbClr val="FF0066"/>
                </a:solidFill>
                <a:latin typeface="Meiryo UI" pitchFamily="50" charset="-128"/>
                <a:ea typeface="Meiryo UI" pitchFamily="50" charset="-128"/>
                <a:cs typeface="Meiryo UI" pitchFamily="50" charset="-128"/>
              </a:rPr>
              <a:t>for</a:t>
            </a:r>
            <a:r>
              <a:rPr lang="ja-JP" altLang="en-US" sz="1700" dirty="0">
                <a:solidFill>
                  <a:srgbClr val="FF0066"/>
                </a:solidFill>
                <a:latin typeface="Meiryo UI" pitchFamily="50" charset="-128"/>
                <a:ea typeface="Meiryo UI" pitchFamily="50" charset="-128"/>
                <a:cs typeface="Meiryo UI" pitchFamily="50" charset="-128"/>
              </a:rPr>
              <a:t> </a:t>
            </a:r>
            <a:r>
              <a:rPr lang="en-US" altLang="ja-JP" sz="1700" dirty="0">
                <a:solidFill>
                  <a:srgbClr val="FF0066"/>
                </a:solidFill>
                <a:latin typeface="Meiryo UI" pitchFamily="50" charset="-128"/>
                <a:ea typeface="Meiryo UI" pitchFamily="50" charset="-128"/>
                <a:cs typeface="Meiryo UI" pitchFamily="50" charset="-128"/>
              </a:rPr>
              <a:t>ARM</a:t>
            </a:r>
            <a:r>
              <a:rPr lang="ja-JP" altLang="en-US" sz="1700" dirty="0">
                <a:solidFill>
                  <a:srgbClr val="FF0066"/>
                </a:solidFill>
                <a:latin typeface="Meiryo UI" pitchFamily="50" charset="-128"/>
                <a:ea typeface="Meiryo UI" pitchFamily="50" charset="-128"/>
                <a:cs typeface="Meiryo UI" pitchFamily="50" charset="-128"/>
              </a:rPr>
              <a:t> （</a:t>
            </a:r>
            <a:r>
              <a:rPr lang="en-US" altLang="ja-JP" sz="1700" dirty="0">
                <a:solidFill>
                  <a:srgbClr val="FF0066"/>
                </a:solidFill>
                <a:latin typeface="Meiryo UI" pitchFamily="50" charset="-128"/>
                <a:ea typeface="Meiryo UI" pitchFamily="50" charset="-128"/>
                <a:cs typeface="Meiryo UI" pitchFamily="50" charset="-128"/>
              </a:rPr>
              <a:t>EW-ARM</a:t>
            </a:r>
            <a:r>
              <a:rPr lang="ja-JP" altLang="en-US" sz="1700" dirty="0">
                <a:solidFill>
                  <a:srgbClr val="FF0066"/>
                </a:solidFill>
                <a:latin typeface="Meiryo UI" pitchFamily="50" charset="-128"/>
                <a:ea typeface="Meiryo UI" pitchFamily="50" charset="-128"/>
                <a:cs typeface="Meiryo UI" pitchFamily="50" charset="-128"/>
              </a:rPr>
              <a:t>）</a:t>
            </a:r>
          </a:p>
        </p:txBody>
      </p:sp>
      <p:pic>
        <p:nvPicPr>
          <p:cNvPr id="2" name="図 1" descr="sta_pri - IAR Embedded Workbench ID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4532" y="1322963"/>
            <a:ext cx="6534936" cy="5051994"/>
          </a:xfrm>
          <a:prstGeom prst="rect">
            <a:avLst/>
          </a:prstGeom>
        </p:spPr>
      </p:pic>
      <p:sp>
        <p:nvSpPr>
          <p:cNvPr id="11" name="正方形/長方形 10"/>
          <p:cNvSpPr/>
          <p:nvPr/>
        </p:nvSpPr>
        <p:spPr bwMode="auto">
          <a:xfrm>
            <a:off x="1315245" y="1843603"/>
            <a:ext cx="1928342" cy="2945838"/>
          </a:xfrm>
          <a:prstGeom prst="rect">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3" name="右矢印 12"/>
          <p:cNvSpPr/>
          <p:nvPr/>
        </p:nvSpPr>
        <p:spPr bwMode="auto">
          <a:xfrm>
            <a:off x="1036707" y="3214756"/>
            <a:ext cx="214260" cy="107121"/>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4" name="テキスト ボックス 3"/>
          <p:cNvSpPr txBox="1"/>
          <p:nvPr/>
        </p:nvSpPr>
        <p:spPr>
          <a:xfrm>
            <a:off x="170467" y="3107636"/>
            <a:ext cx="822299" cy="372678"/>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ワークスペース</a:t>
            </a:r>
            <a:endParaRPr lang="en-US" altLang="ja-JP" sz="1000" dirty="0">
              <a:solidFill>
                <a:srgbClr val="FF0066"/>
              </a:solidFill>
              <a:latin typeface="Meiryo UI" pitchFamily="50" charset="-128"/>
              <a:ea typeface="Meiryo UI" pitchFamily="50" charset="-128"/>
              <a:cs typeface="Meiryo UI" pitchFamily="50" charset="-128"/>
            </a:endParaRPr>
          </a:p>
          <a:p>
            <a:r>
              <a:rPr lang="ja-JP" altLang="en-US" sz="1000" dirty="0">
                <a:solidFill>
                  <a:srgbClr val="FF0066"/>
                </a:solidFill>
                <a:latin typeface="Meiryo UI" pitchFamily="50" charset="-128"/>
                <a:ea typeface="Meiryo UI" pitchFamily="50" charset="-128"/>
                <a:cs typeface="Meiryo UI" pitchFamily="50" charset="-128"/>
              </a:rPr>
              <a:t>ウィンドウ</a:t>
            </a:r>
          </a:p>
        </p:txBody>
      </p:sp>
      <p:sp>
        <p:nvSpPr>
          <p:cNvPr id="16" name="テキスト ボックス 15"/>
          <p:cNvSpPr txBox="1"/>
          <p:nvPr/>
        </p:nvSpPr>
        <p:spPr>
          <a:xfrm>
            <a:off x="6232516" y="4337439"/>
            <a:ext cx="939318"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エディタウィンドウ</a:t>
            </a:r>
          </a:p>
        </p:txBody>
      </p:sp>
      <p:sp>
        <p:nvSpPr>
          <p:cNvPr id="17" name="正方形/長方形 16"/>
          <p:cNvSpPr/>
          <p:nvPr/>
        </p:nvSpPr>
        <p:spPr bwMode="auto">
          <a:xfrm>
            <a:off x="3232873" y="1843603"/>
            <a:ext cx="4582839" cy="2945838"/>
          </a:xfrm>
          <a:prstGeom prst="rect">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1" name="正方形/長方形 20"/>
          <p:cNvSpPr/>
          <p:nvPr/>
        </p:nvSpPr>
        <p:spPr bwMode="auto">
          <a:xfrm>
            <a:off x="1315245" y="4789441"/>
            <a:ext cx="6500467" cy="1580040"/>
          </a:xfrm>
          <a:prstGeom prst="rect">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2" name="右矢印 21"/>
          <p:cNvSpPr/>
          <p:nvPr/>
        </p:nvSpPr>
        <p:spPr bwMode="auto">
          <a:xfrm>
            <a:off x="1036707" y="5364339"/>
            <a:ext cx="214260" cy="107121"/>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3" name="テキスト ボックス 22"/>
          <p:cNvSpPr txBox="1"/>
          <p:nvPr/>
        </p:nvSpPr>
        <p:spPr>
          <a:xfrm>
            <a:off x="393926" y="5257219"/>
            <a:ext cx="607496" cy="372678"/>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メッセージ</a:t>
            </a:r>
            <a:endParaRPr lang="en-US" altLang="ja-JP" sz="1000" dirty="0">
              <a:solidFill>
                <a:srgbClr val="FF0066"/>
              </a:solidFill>
              <a:latin typeface="Meiryo UI" pitchFamily="50" charset="-128"/>
              <a:ea typeface="Meiryo UI" pitchFamily="50" charset="-128"/>
              <a:cs typeface="Meiryo UI" pitchFamily="50" charset="-128"/>
            </a:endParaRPr>
          </a:p>
          <a:p>
            <a:r>
              <a:rPr lang="ja-JP" altLang="en-US" sz="1000" dirty="0">
                <a:solidFill>
                  <a:srgbClr val="FF0066"/>
                </a:solidFill>
                <a:latin typeface="Meiryo UI" pitchFamily="50" charset="-128"/>
                <a:ea typeface="Meiryo UI" pitchFamily="50" charset="-128"/>
                <a:cs typeface="Meiryo UI" pitchFamily="50" charset="-128"/>
              </a:rPr>
              <a:t>ウィンドウ</a:t>
            </a:r>
          </a:p>
        </p:txBody>
      </p:sp>
      <p:sp>
        <p:nvSpPr>
          <p:cNvPr id="18"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19692349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使用する統合開発環境</a:t>
            </a:r>
          </a:p>
        </p:txBody>
      </p:sp>
      <p:sp>
        <p:nvSpPr>
          <p:cNvPr id="14" name="テキスト ボックス 13"/>
          <p:cNvSpPr txBox="1"/>
          <p:nvPr/>
        </p:nvSpPr>
        <p:spPr>
          <a:xfrm>
            <a:off x="233231" y="965208"/>
            <a:ext cx="613225"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ビルド</a:t>
            </a:r>
          </a:p>
        </p:txBody>
      </p:sp>
      <p:pic>
        <p:nvPicPr>
          <p:cNvPr id="3" name="図 2"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24184" y="1289711"/>
            <a:ext cx="6695631" cy="5164566"/>
          </a:xfrm>
          <a:prstGeom prst="rect">
            <a:avLst/>
          </a:prstGeom>
        </p:spPr>
      </p:pic>
      <p:pic>
        <p:nvPicPr>
          <p:cNvPr id="5" name="図 4"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8792" y="5142942"/>
            <a:ext cx="984258" cy="763240"/>
          </a:xfrm>
          <a:prstGeom prst="rect">
            <a:avLst/>
          </a:prstGeom>
        </p:spPr>
      </p:pic>
      <p:sp>
        <p:nvSpPr>
          <p:cNvPr id="6" name="テキスト ボックス 5"/>
          <p:cNvSpPr txBox="1"/>
          <p:nvPr/>
        </p:nvSpPr>
        <p:spPr>
          <a:xfrm>
            <a:off x="3447134" y="3182621"/>
            <a:ext cx="346164" cy="324503"/>
          </a:xfrm>
          <a:prstGeom prst="rect">
            <a:avLst/>
          </a:prstGeom>
          <a:noFill/>
        </p:spPr>
        <p:txBody>
          <a:bodyPr wrap="none" lIns="64273" tIns="32137" rIns="64273" bIns="32137" rtlCol="0">
            <a:spAutoFit/>
          </a:bodyPr>
          <a:lstStyle/>
          <a:p>
            <a:r>
              <a:rPr lang="ja-JP" altLang="en-US" sz="1700" b="1" dirty="0">
                <a:solidFill>
                  <a:srgbClr val="FF0066"/>
                </a:solidFill>
                <a:latin typeface="Meiryo UI" pitchFamily="50" charset="-128"/>
                <a:ea typeface="Meiryo UI" pitchFamily="50" charset="-128"/>
                <a:cs typeface="Meiryo UI" pitchFamily="50" charset="-128"/>
              </a:rPr>
              <a:t>①</a:t>
            </a:r>
          </a:p>
        </p:txBody>
      </p:sp>
      <p:sp>
        <p:nvSpPr>
          <p:cNvPr id="18" name="テキスト ボックス 17"/>
          <p:cNvSpPr txBox="1"/>
          <p:nvPr/>
        </p:nvSpPr>
        <p:spPr>
          <a:xfrm>
            <a:off x="2404624" y="5362310"/>
            <a:ext cx="346164" cy="324503"/>
          </a:xfrm>
          <a:prstGeom prst="rect">
            <a:avLst/>
          </a:prstGeom>
          <a:noFill/>
        </p:spPr>
        <p:txBody>
          <a:bodyPr wrap="none" lIns="64273" tIns="32137" rIns="64273" bIns="32137" rtlCol="0">
            <a:spAutoFit/>
          </a:bodyPr>
          <a:lstStyle/>
          <a:p>
            <a:r>
              <a:rPr lang="ja-JP" altLang="en-US" sz="1700" b="1" dirty="0">
                <a:solidFill>
                  <a:srgbClr val="FF0066"/>
                </a:solidFill>
                <a:latin typeface="Meiryo UI" pitchFamily="50" charset="-128"/>
                <a:ea typeface="Meiryo UI" pitchFamily="50" charset="-128"/>
                <a:cs typeface="Meiryo UI" pitchFamily="50" charset="-128"/>
              </a:rPr>
              <a:t>②</a:t>
            </a:r>
          </a:p>
        </p:txBody>
      </p:sp>
      <p:sp>
        <p:nvSpPr>
          <p:cNvPr id="1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3861087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使用する統合開発環境</a:t>
            </a:r>
          </a:p>
        </p:txBody>
      </p:sp>
      <p:sp>
        <p:nvSpPr>
          <p:cNvPr id="14" name="テキスト ボックス 13"/>
          <p:cNvSpPr txBox="1"/>
          <p:nvPr/>
        </p:nvSpPr>
        <p:spPr>
          <a:xfrm>
            <a:off x="233231" y="965208"/>
            <a:ext cx="2074731"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ダウンロードしてデバッグ</a:t>
            </a:r>
          </a:p>
        </p:txBody>
      </p:sp>
      <p:pic>
        <p:nvPicPr>
          <p:cNvPr id="2" name="図 1"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7576" y="1289710"/>
            <a:ext cx="6668848" cy="5151417"/>
          </a:xfrm>
          <a:prstGeom prst="rect">
            <a:avLst/>
          </a:prstGeom>
        </p:spPr>
      </p:pic>
      <p:sp>
        <p:nvSpPr>
          <p:cNvPr id="1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18221670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使用する統合開発環境</a:t>
            </a:r>
          </a:p>
        </p:txBody>
      </p:sp>
      <p:sp>
        <p:nvSpPr>
          <p:cNvPr id="14" name="テキスト ボックス 13"/>
          <p:cNvSpPr txBox="1"/>
          <p:nvPr/>
        </p:nvSpPr>
        <p:spPr>
          <a:xfrm>
            <a:off x="233231" y="965208"/>
            <a:ext cx="1131569"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実行と停止</a:t>
            </a:r>
          </a:p>
        </p:txBody>
      </p:sp>
      <p:pic>
        <p:nvPicPr>
          <p:cNvPr id="3" name="図 2" descr="sta_pri - IAR Embedded Workbench ID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6795" y="1289711"/>
            <a:ext cx="6670410" cy="5156726"/>
          </a:xfrm>
          <a:prstGeom prst="rect">
            <a:avLst/>
          </a:prstGeom>
        </p:spPr>
      </p:pic>
      <p:sp>
        <p:nvSpPr>
          <p:cNvPr id="4" name="正方形/長方形 3"/>
          <p:cNvSpPr/>
          <p:nvPr/>
        </p:nvSpPr>
        <p:spPr bwMode="auto">
          <a:xfrm>
            <a:off x="2590093" y="1822179"/>
            <a:ext cx="214260" cy="214243"/>
          </a:xfrm>
          <a:prstGeom prst="rect">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8" name="右矢印 7"/>
          <p:cNvSpPr/>
          <p:nvPr/>
        </p:nvSpPr>
        <p:spPr bwMode="auto">
          <a:xfrm rot="16200000" flipH="1">
            <a:off x="2427887" y="1478969"/>
            <a:ext cx="538674" cy="107129"/>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5" name="テキスト ボックス 4"/>
          <p:cNvSpPr txBox="1"/>
          <p:nvPr/>
        </p:nvSpPr>
        <p:spPr>
          <a:xfrm>
            <a:off x="2431120" y="1046860"/>
            <a:ext cx="386282" cy="218790"/>
          </a:xfrm>
          <a:prstGeom prst="rect">
            <a:avLst/>
          </a:prstGeom>
          <a:noFill/>
        </p:spPr>
        <p:txBody>
          <a:bodyPr wrap="none" lIns="64273" tIns="32137" rIns="64273" bIns="32137" rtlCol="0">
            <a:spAutoFit/>
          </a:bodyPr>
          <a:lstStyle/>
          <a:p>
            <a:r>
              <a:rPr lang="ja-JP" altLang="en-US" sz="1000" b="1" dirty="0">
                <a:solidFill>
                  <a:srgbClr val="FF0066"/>
                </a:solidFill>
                <a:latin typeface="Meiryo UI" pitchFamily="50" charset="-128"/>
                <a:ea typeface="Meiryo UI" pitchFamily="50" charset="-128"/>
                <a:cs typeface="Meiryo UI" pitchFamily="50" charset="-128"/>
              </a:rPr>
              <a:t>実行</a:t>
            </a:r>
          </a:p>
        </p:txBody>
      </p:sp>
      <p:sp>
        <p:nvSpPr>
          <p:cNvPr id="10" name="正方形/長方形 9"/>
          <p:cNvSpPr/>
          <p:nvPr/>
        </p:nvSpPr>
        <p:spPr bwMode="auto">
          <a:xfrm>
            <a:off x="2804353" y="1824131"/>
            <a:ext cx="214260" cy="214243"/>
          </a:xfrm>
          <a:prstGeom prst="rect">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1" name="右矢印 10"/>
          <p:cNvSpPr/>
          <p:nvPr/>
        </p:nvSpPr>
        <p:spPr bwMode="auto">
          <a:xfrm rot="16200000" flipH="1">
            <a:off x="2642147" y="1480920"/>
            <a:ext cx="538674" cy="107129"/>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2" name="テキスト ボックス 11"/>
          <p:cNvSpPr txBox="1"/>
          <p:nvPr/>
        </p:nvSpPr>
        <p:spPr>
          <a:xfrm>
            <a:off x="2797086" y="1048813"/>
            <a:ext cx="386282" cy="218790"/>
          </a:xfrm>
          <a:prstGeom prst="rect">
            <a:avLst/>
          </a:prstGeom>
          <a:noFill/>
        </p:spPr>
        <p:txBody>
          <a:bodyPr wrap="none" lIns="64273" tIns="32137" rIns="64273" bIns="32137" rtlCol="0">
            <a:spAutoFit/>
          </a:bodyPr>
          <a:lstStyle/>
          <a:p>
            <a:r>
              <a:rPr lang="ja-JP" altLang="en-US" sz="1000" b="1" dirty="0">
                <a:solidFill>
                  <a:srgbClr val="FF0066"/>
                </a:solidFill>
                <a:latin typeface="Meiryo UI" pitchFamily="50" charset="-128"/>
                <a:ea typeface="Meiryo UI" pitchFamily="50" charset="-128"/>
                <a:cs typeface="Meiryo UI" pitchFamily="50" charset="-128"/>
              </a:rPr>
              <a:t>停止</a:t>
            </a:r>
          </a:p>
        </p:txBody>
      </p:sp>
      <p:sp>
        <p:nvSpPr>
          <p:cNvPr id="16"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1562647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使用する統合開発環境</a:t>
            </a:r>
          </a:p>
        </p:txBody>
      </p:sp>
      <p:sp>
        <p:nvSpPr>
          <p:cNvPr id="14" name="テキスト ボックス 13"/>
          <p:cNvSpPr txBox="1"/>
          <p:nvPr/>
        </p:nvSpPr>
        <p:spPr>
          <a:xfrm>
            <a:off x="233231" y="965208"/>
            <a:ext cx="782250" cy="324503"/>
          </a:xfrm>
          <a:prstGeom prst="rect">
            <a:avLst/>
          </a:prstGeom>
          <a:noFill/>
        </p:spPr>
        <p:txBody>
          <a:bodyPr wrap="none" lIns="64273" tIns="32137" rIns="64273" bIns="32137" rtlCol="0">
            <a:spAutoFit/>
          </a:bodyPr>
          <a:lstStyle/>
          <a:p>
            <a:r>
              <a:rPr lang="ja-JP" altLang="en-US" sz="1700" dirty="0">
                <a:solidFill>
                  <a:srgbClr val="FF0066"/>
                </a:solidFill>
                <a:latin typeface="Meiryo UI" pitchFamily="50" charset="-128"/>
                <a:ea typeface="Meiryo UI" pitchFamily="50" charset="-128"/>
                <a:cs typeface="Meiryo UI" pitchFamily="50" charset="-128"/>
              </a:rPr>
              <a:t>デバッグ</a:t>
            </a:r>
          </a:p>
        </p:txBody>
      </p:sp>
      <p:pic>
        <p:nvPicPr>
          <p:cNvPr id="2" name="図 1" descr="sta_pri - IAR Embedded Workbench ID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7137" y="1282275"/>
            <a:ext cx="6609727" cy="5141057"/>
          </a:xfrm>
          <a:prstGeom prst="rect">
            <a:avLst/>
          </a:prstGeom>
        </p:spPr>
      </p:pic>
      <p:sp>
        <p:nvSpPr>
          <p:cNvPr id="4" name="正方形/長方形 3"/>
          <p:cNvSpPr/>
          <p:nvPr/>
        </p:nvSpPr>
        <p:spPr bwMode="auto">
          <a:xfrm>
            <a:off x="2268703" y="2357786"/>
            <a:ext cx="214260" cy="214243"/>
          </a:xfrm>
          <a:prstGeom prst="rect">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3" name="正方形/長方形 12"/>
          <p:cNvSpPr/>
          <p:nvPr/>
        </p:nvSpPr>
        <p:spPr bwMode="auto">
          <a:xfrm>
            <a:off x="1572357" y="1629360"/>
            <a:ext cx="803476" cy="214243"/>
          </a:xfrm>
          <a:prstGeom prst="rect">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5" name="右矢印 14"/>
          <p:cNvSpPr/>
          <p:nvPr/>
        </p:nvSpPr>
        <p:spPr bwMode="auto">
          <a:xfrm rot="16200000" flipH="1">
            <a:off x="1998011" y="1402253"/>
            <a:ext cx="347086" cy="107129"/>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6" name="テキスト ボックス 15"/>
          <p:cNvSpPr txBox="1"/>
          <p:nvPr/>
        </p:nvSpPr>
        <p:spPr>
          <a:xfrm>
            <a:off x="1679487" y="1070237"/>
            <a:ext cx="987408" cy="218790"/>
          </a:xfrm>
          <a:prstGeom prst="rect">
            <a:avLst/>
          </a:prstGeom>
          <a:noFill/>
        </p:spPr>
        <p:txBody>
          <a:bodyPr wrap="none" lIns="64273" tIns="32137" rIns="64273" bIns="32137" rtlCol="0">
            <a:spAutoFit/>
          </a:bodyPr>
          <a:lstStyle/>
          <a:p>
            <a:r>
              <a:rPr lang="ja-JP" altLang="en-US" sz="1000" b="1" dirty="0">
                <a:solidFill>
                  <a:srgbClr val="FF0066"/>
                </a:solidFill>
                <a:latin typeface="Meiryo UI" pitchFamily="50" charset="-128"/>
                <a:ea typeface="Meiryo UI" pitchFamily="50" charset="-128"/>
                <a:cs typeface="Meiryo UI" pitchFamily="50" charset="-128"/>
              </a:rPr>
              <a:t>ステップ実行など</a:t>
            </a:r>
          </a:p>
        </p:txBody>
      </p:sp>
      <p:sp>
        <p:nvSpPr>
          <p:cNvPr id="17" name="右矢印 16"/>
          <p:cNvSpPr/>
          <p:nvPr/>
        </p:nvSpPr>
        <p:spPr bwMode="auto">
          <a:xfrm rot="8762376" flipH="1">
            <a:off x="1944433" y="2626668"/>
            <a:ext cx="347114" cy="107120"/>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8" name="テキスト ボックス 17"/>
          <p:cNvSpPr txBox="1"/>
          <p:nvPr/>
        </p:nvSpPr>
        <p:spPr>
          <a:xfrm>
            <a:off x="1313475" y="2796984"/>
            <a:ext cx="956951" cy="218790"/>
          </a:xfrm>
          <a:prstGeom prst="rect">
            <a:avLst/>
          </a:prstGeom>
          <a:noFill/>
        </p:spPr>
        <p:txBody>
          <a:bodyPr wrap="none" lIns="64273" tIns="32137" rIns="64273" bIns="32137" rtlCol="0">
            <a:spAutoFit/>
          </a:bodyPr>
          <a:lstStyle/>
          <a:p>
            <a:r>
              <a:rPr lang="ja-JP" altLang="en-US" sz="1000" b="1" dirty="0">
                <a:solidFill>
                  <a:srgbClr val="FF0066"/>
                </a:solidFill>
                <a:latin typeface="Meiryo UI" pitchFamily="50" charset="-128"/>
                <a:ea typeface="Meiryo UI" pitchFamily="50" charset="-128"/>
                <a:cs typeface="Meiryo UI" pitchFamily="50" charset="-128"/>
              </a:rPr>
              <a:t>ブレイクポイント</a:t>
            </a:r>
          </a:p>
        </p:txBody>
      </p:sp>
      <p:sp>
        <p:nvSpPr>
          <p:cNvPr id="1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5663079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145147" y="2204864"/>
            <a:ext cx="8853706" cy="1200329"/>
          </a:xfrm>
          <a:prstGeom prst="rect">
            <a:avLst/>
          </a:prstGeom>
          <a:noFill/>
        </p:spPr>
        <p:txBody>
          <a:bodyPr wrap="none" rtlCol="0">
            <a:spAutoFit/>
          </a:bodyPr>
          <a:lstStyle/>
          <a:p>
            <a:r>
              <a:rPr kumimoji="1" lang="ja-JP" altLang="en-US" sz="7200" u="sng" dirty="0" smtClean="0"/>
              <a:t>タスクスケジューリング</a:t>
            </a:r>
            <a:r>
              <a:rPr lang="en-US" altLang="ja-JP" sz="3200" u="sng" dirty="0"/>
              <a:t>(</a:t>
            </a:r>
            <a:r>
              <a:rPr kumimoji="1" lang="ja-JP" altLang="en-US" sz="3200" u="sng" dirty="0" smtClean="0"/>
              <a:t>復習</a:t>
            </a:r>
            <a:r>
              <a:rPr lang="en-US" altLang="ja-JP" sz="3200" u="sng" dirty="0"/>
              <a:t>)</a:t>
            </a:r>
            <a:endParaRPr kumimoji="1" lang="ja-JP" altLang="en-US" sz="3200" u="sng" dirty="0"/>
          </a:p>
        </p:txBody>
      </p:sp>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47396968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ChangeArrowheads="1"/>
          </p:cNvSpPr>
          <p:nvPr/>
        </p:nvSpPr>
        <p:spPr bwMode="auto">
          <a:xfrm>
            <a:off x="0" y="0"/>
            <a:ext cx="9144000" cy="1018769"/>
          </a:xfrm>
          <a:prstGeom prst="rect">
            <a:avLst/>
          </a:prstGeom>
          <a:noFill/>
          <a:ln w="9525">
            <a:noFill/>
            <a:miter lim="800000"/>
            <a:headEnd/>
            <a:tailEnd/>
          </a:ln>
        </p:spPr>
        <p:txBody>
          <a:bodyPr lIns="80545" tIns="40273" rIns="80545" bIns="40273" anchor="ctr"/>
          <a:lstStyle/>
          <a:p>
            <a:pPr algn="ctr" defTabSz="800067" eaLnBrk="0" hangingPunct="0">
              <a:defRPr/>
            </a:pPr>
            <a:r>
              <a:rPr lang="ja-JP" altLang="en-US" sz="3400" u="sng" dirty="0">
                <a:effectLst>
                  <a:outerShdw blurRad="38100" dist="38100" dir="2700000" algn="tl">
                    <a:srgbClr val="C0C0C0"/>
                  </a:outerShdw>
                </a:effectLst>
                <a:latin typeface="Impact" pitchFamily="34" charset="0"/>
                <a:ea typeface="HGP創英角ｺﾞｼｯｸUB" pitchFamily="50" charset="-128"/>
                <a:cs typeface="ＤＦＧ平成ゴシック体W7"/>
              </a:rPr>
              <a:t>起動の流れ</a:t>
            </a:r>
          </a:p>
        </p:txBody>
      </p:sp>
      <p:pic>
        <p:nvPicPr>
          <p:cNvPr id="7" name="図 6"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3287" y="841958"/>
            <a:ext cx="5737425" cy="4494116"/>
          </a:xfrm>
          <a:prstGeom prst="rect">
            <a:avLst/>
          </a:prstGeom>
        </p:spPr>
      </p:pic>
      <p:sp>
        <p:nvSpPr>
          <p:cNvPr id="8" name="テキスト ボックス 7"/>
          <p:cNvSpPr txBox="1"/>
          <p:nvPr/>
        </p:nvSpPr>
        <p:spPr>
          <a:xfrm>
            <a:off x="3942880" y="5303624"/>
            <a:ext cx="1247095" cy="264956"/>
          </a:xfrm>
          <a:prstGeom prst="rect">
            <a:avLst/>
          </a:prstGeom>
          <a:noFill/>
        </p:spPr>
        <p:txBody>
          <a:bodyPr wrap="none" lIns="64273" tIns="32137" rIns="64273" bIns="32137" rtlCol="0">
            <a:spAutoFit/>
          </a:bodyPr>
          <a:lstStyle/>
          <a:p>
            <a:r>
              <a:rPr lang="ja-JP" altLang="en-US" sz="1300" dirty="0">
                <a:latin typeface="Meiryo UI" pitchFamily="50" charset="-128"/>
                <a:ea typeface="Meiryo UI" pitchFamily="50" charset="-128"/>
                <a:cs typeface="Meiryo UI" pitchFamily="50" charset="-128"/>
              </a:rPr>
              <a:t>図：起動の流れ</a:t>
            </a:r>
          </a:p>
        </p:txBody>
      </p:sp>
      <p:sp>
        <p:nvSpPr>
          <p:cNvPr id="9" name="テキスト ボックス 8"/>
          <p:cNvSpPr txBox="1"/>
          <p:nvPr/>
        </p:nvSpPr>
        <p:spPr>
          <a:xfrm>
            <a:off x="752813" y="5595362"/>
            <a:ext cx="8052598" cy="843707"/>
          </a:xfrm>
          <a:prstGeom prst="rect">
            <a:avLst/>
          </a:prstGeom>
          <a:noFill/>
        </p:spPr>
        <p:txBody>
          <a:bodyPr wrap="none" lIns="64273" tIns="32137" rIns="64273" bIns="32137" rtlCol="0">
            <a:spAutoFit/>
          </a:bodyPr>
          <a:lstStyle/>
          <a:p>
            <a:r>
              <a:rPr lang="ja-JP" altLang="en-US" sz="1700" dirty="0">
                <a:solidFill>
                  <a:schemeClr val="accent6">
                    <a:lumMod val="50000"/>
                  </a:schemeClr>
                </a:solidFill>
                <a:latin typeface="Meiryo UI" pitchFamily="50" charset="-128"/>
                <a:ea typeface="Meiryo UI" pitchFamily="50" charset="-128"/>
                <a:cs typeface="Meiryo UI" pitchFamily="50" charset="-128"/>
              </a:rPr>
              <a:t>ハードウェアリセットが発生してから，ユーザプログラムのタスクに制御が移るまでの処理の流れ．</a:t>
            </a:r>
            <a:endParaRPr lang="en-US" altLang="ja-JP" sz="1700" dirty="0">
              <a:solidFill>
                <a:schemeClr val="accent6">
                  <a:lumMod val="50000"/>
                </a:schemeClr>
              </a:solidFill>
              <a:latin typeface="Meiryo UI" pitchFamily="50" charset="-128"/>
              <a:ea typeface="Meiryo UI" pitchFamily="50" charset="-128"/>
              <a:cs typeface="Meiryo UI" pitchFamily="50" charset="-128"/>
            </a:endParaRPr>
          </a:p>
          <a:p>
            <a:r>
              <a:rPr lang="ja-JP" altLang="en-US" sz="1700" dirty="0">
                <a:solidFill>
                  <a:schemeClr val="accent6">
                    <a:lumMod val="50000"/>
                  </a:schemeClr>
                </a:solidFill>
                <a:latin typeface="Meiryo UI" pitchFamily="50" charset="-128"/>
                <a:ea typeface="Meiryo UI" pitchFamily="50" charset="-128"/>
                <a:cs typeface="Meiryo UI" pitchFamily="50" charset="-128"/>
              </a:rPr>
              <a:t>書記タスクでユーザプログラムの初期化ルーチンの呼出完了後，</a:t>
            </a:r>
            <a:endParaRPr lang="en-US" altLang="ja-JP" sz="1700" dirty="0">
              <a:solidFill>
                <a:schemeClr val="accent6">
                  <a:lumMod val="50000"/>
                </a:schemeClr>
              </a:solidFill>
              <a:latin typeface="Meiryo UI" pitchFamily="50" charset="-128"/>
              <a:ea typeface="Meiryo UI" pitchFamily="50" charset="-128"/>
              <a:cs typeface="Meiryo UI" pitchFamily="50" charset="-128"/>
            </a:endParaRPr>
          </a:p>
          <a:p>
            <a:r>
              <a:rPr lang="ja-JP" altLang="en-US" sz="1700" dirty="0">
                <a:solidFill>
                  <a:schemeClr val="accent6">
                    <a:lumMod val="50000"/>
                  </a:schemeClr>
                </a:solidFill>
                <a:latin typeface="Meiryo UI" pitchFamily="50" charset="-128"/>
                <a:ea typeface="Meiryo UI" pitchFamily="50" charset="-128"/>
                <a:cs typeface="Meiryo UI" pitchFamily="50" charset="-128"/>
              </a:rPr>
              <a:t>ユーザプログラムの一番優先度の高いタスクに制御が渡る．</a:t>
            </a: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94016465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タイトル 1"/>
          <p:cNvSpPr>
            <a:spLocks/>
          </p:cNvSpPr>
          <p:nvPr/>
        </p:nvSpPr>
        <p:spPr bwMode="auto">
          <a:xfrm>
            <a:off x="0" y="0"/>
            <a:ext cx="9323388"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用語の解説</a:t>
            </a:r>
          </a:p>
        </p:txBody>
      </p:sp>
      <p:sp>
        <p:nvSpPr>
          <p:cNvPr id="2" name="テキスト ボックス 1"/>
          <p:cNvSpPr txBox="1"/>
          <p:nvPr/>
        </p:nvSpPr>
        <p:spPr>
          <a:xfrm>
            <a:off x="179666" y="1134092"/>
            <a:ext cx="9052116" cy="865121"/>
          </a:xfrm>
          <a:prstGeom prst="rect">
            <a:avLst/>
          </a:prstGeom>
          <a:noFill/>
        </p:spPr>
        <p:txBody>
          <a:bodyPr wrap="none" lIns="64273" tIns="32137" rIns="64273" bIns="32137" rtlCol="0">
            <a:spAutoFit/>
          </a:bodyPr>
          <a:lstStyle/>
          <a:p>
            <a:r>
              <a:rPr lang="ja-JP" altLang="en-US" dirty="0" smtClean="0">
                <a:solidFill>
                  <a:srgbClr val="FF00FF"/>
                </a:solidFill>
                <a:latin typeface="Meiryo UI" pitchFamily="50" charset="-128"/>
                <a:ea typeface="Meiryo UI" pitchFamily="50" charset="-128"/>
                <a:cs typeface="Meiryo UI" pitchFamily="50" charset="-128"/>
              </a:rPr>
              <a:t>● タスク</a:t>
            </a:r>
            <a:endParaRPr lang="en-US" altLang="ja-JP" dirty="0" smtClean="0">
              <a:solidFill>
                <a:srgbClr val="FF00FF"/>
              </a:solidFill>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プログラムの並行実行の単位．並行して実行が行われるというのは，アプリケーションからみた</a:t>
            </a:r>
            <a:endParaRPr lang="en-US" altLang="ja-JP" sz="1700" dirty="0">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概念的な動作であり，実装上はカーネルの制御のもとで，それぞれのタスクが時分割で実行される．</a:t>
            </a:r>
            <a:endParaRPr lang="en-US" altLang="ja-JP" sz="1700" dirty="0">
              <a:latin typeface="Meiryo UI" pitchFamily="50" charset="-128"/>
              <a:ea typeface="Meiryo UI" pitchFamily="50" charset="-128"/>
              <a:cs typeface="Meiryo UI" pitchFamily="50" charset="-128"/>
            </a:endParaRPr>
          </a:p>
        </p:txBody>
      </p:sp>
      <p:sp>
        <p:nvSpPr>
          <p:cNvPr id="15" name="テキスト ボックス 14"/>
          <p:cNvSpPr txBox="1"/>
          <p:nvPr/>
        </p:nvSpPr>
        <p:spPr>
          <a:xfrm>
            <a:off x="179666" y="2144767"/>
            <a:ext cx="7970089" cy="603511"/>
          </a:xfrm>
          <a:prstGeom prst="rect">
            <a:avLst/>
          </a:prstGeom>
          <a:noFill/>
        </p:spPr>
        <p:txBody>
          <a:bodyPr wrap="none" lIns="64273" tIns="32137" rIns="64273" bIns="32137" rtlCol="0">
            <a:spAutoFit/>
          </a:bodyPr>
          <a:lstStyle/>
          <a:p>
            <a:r>
              <a:rPr lang="ja-JP" altLang="en-US" dirty="0" smtClean="0">
                <a:solidFill>
                  <a:srgbClr val="FF3300"/>
                </a:solidFill>
                <a:latin typeface="Meiryo UI" pitchFamily="50" charset="-128"/>
                <a:ea typeface="Meiryo UI" pitchFamily="50" charset="-128"/>
                <a:cs typeface="Meiryo UI" pitchFamily="50" charset="-128"/>
              </a:rPr>
              <a:t>● カーネル</a:t>
            </a:r>
            <a:endParaRPr lang="en-US" altLang="ja-JP" dirty="0" smtClean="0">
              <a:solidFill>
                <a:srgbClr val="FF3300"/>
              </a:solidFill>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各種システムコールの実処理や，スケジューラ，ディスパッチャなど</a:t>
            </a:r>
            <a:r>
              <a:rPr lang="en-US" altLang="ja-JP" sz="1700" dirty="0">
                <a:latin typeface="Meiryo UI" pitchFamily="50" charset="-128"/>
                <a:ea typeface="Meiryo UI" pitchFamily="50" charset="-128"/>
                <a:cs typeface="Meiryo UI" pitchFamily="50" charset="-128"/>
              </a:rPr>
              <a:t>OS</a:t>
            </a:r>
            <a:r>
              <a:rPr lang="ja-JP" altLang="en-US" sz="1700" dirty="0">
                <a:latin typeface="Meiryo UI" pitchFamily="50" charset="-128"/>
                <a:ea typeface="Meiryo UI" pitchFamily="50" charset="-128"/>
                <a:cs typeface="Meiryo UI" pitchFamily="50" charset="-128"/>
              </a:rPr>
              <a:t>の基本的な部分．</a:t>
            </a:r>
            <a:endParaRPr lang="en-US" altLang="ja-JP" sz="1700" dirty="0">
              <a:latin typeface="Meiryo UI" pitchFamily="50" charset="-128"/>
              <a:ea typeface="Meiryo UI" pitchFamily="50" charset="-128"/>
              <a:cs typeface="Meiryo UI" pitchFamily="50" charset="-128"/>
            </a:endParaRPr>
          </a:p>
        </p:txBody>
      </p:sp>
      <p:sp>
        <p:nvSpPr>
          <p:cNvPr id="16" name="テキスト ボックス 15"/>
          <p:cNvSpPr txBox="1"/>
          <p:nvPr/>
        </p:nvSpPr>
        <p:spPr>
          <a:xfrm>
            <a:off x="179666" y="2895841"/>
            <a:ext cx="6181138" cy="865121"/>
          </a:xfrm>
          <a:prstGeom prst="rect">
            <a:avLst/>
          </a:prstGeom>
          <a:noFill/>
        </p:spPr>
        <p:txBody>
          <a:bodyPr wrap="none" lIns="64273" tIns="32137" rIns="64273" bIns="32137" rtlCol="0">
            <a:spAutoFit/>
          </a:bodyPr>
          <a:lstStyle/>
          <a:p>
            <a:r>
              <a:rPr lang="ja-JP" altLang="en-US" dirty="0" smtClean="0">
                <a:solidFill>
                  <a:srgbClr val="996633"/>
                </a:solidFill>
                <a:latin typeface="Meiryo UI" pitchFamily="50" charset="-128"/>
                <a:ea typeface="Meiryo UI" pitchFamily="50" charset="-128"/>
                <a:cs typeface="Meiryo UI" pitchFamily="50" charset="-128"/>
              </a:rPr>
              <a:t>● スケジューリングとスケジューラ</a:t>
            </a:r>
            <a:endParaRPr lang="en-US" altLang="ja-JP" dirty="0" smtClean="0">
              <a:solidFill>
                <a:srgbClr val="996633"/>
              </a:solidFill>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次に実行すべきタスクを決定する処理をスケジューリングと呼ぶ．</a:t>
            </a:r>
            <a:endParaRPr lang="en-US" altLang="ja-JP" sz="1700" dirty="0">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スケジューリングを実現するカーネル内の機構をスケジューラと呼ぶ．</a:t>
            </a:r>
            <a:endParaRPr lang="en-US" altLang="ja-JP" sz="1700" dirty="0">
              <a:latin typeface="Meiryo UI" pitchFamily="50" charset="-128"/>
              <a:ea typeface="Meiryo UI" pitchFamily="50" charset="-128"/>
              <a:cs typeface="Meiryo UI" pitchFamily="50" charset="-128"/>
            </a:endParaRPr>
          </a:p>
        </p:txBody>
      </p:sp>
      <p:sp>
        <p:nvSpPr>
          <p:cNvPr id="17" name="テキスト ボックス 16"/>
          <p:cNvSpPr txBox="1"/>
          <p:nvPr/>
        </p:nvSpPr>
        <p:spPr>
          <a:xfrm>
            <a:off x="179666" y="3906516"/>
            <a:ext cx="5895803" cy="865121"/>
          </a:xfrm>
          <a:prstGeom prst="rect">
            <a:avLst/>
          </a:prstGeom>
          <a:noFill/>
        </p:spPr>
        <p:txBody>
          <a:bodyPr wrap="none" lIns="64273" tIns="32137" rIns="64273" bIns="32137" rtlCol="0">
            <a:spAutoFit/>
          </a:bodyPr>
          <a:lstStyle/>
          <a:p>
            <a:r>
              <a:rPr lang="ja-JP" altLang="en-US" dirty="0">
                <a:solidFill>
                  <a:srgbClr val="009900"/>
                </a:solidFill>
                <a:latin typeface="Meiryo UI" pitchFamily="50" charset="-128"/>
                <a:ea typeface="Meiryo UI" pitchFamily="50" charset="-128"/>
                <a:cs typeface="Meiryo UI" pitchFamily="50" charset="-128"/>
              </a:rPr>
              <a:t>●</a:t>
            </a:r>
            <a:r>
              <a:rPr lang="ja-JP" altLang="en-US" dirty="0" smtClean="0">
                <a:solidFill>
                  <a:srgbClr val="009900"/>
                </a:solidFill>
                <a:latin typeface="Meiryo UI" pitchFamily="50" charset="-128"/>
                <a:ea typeface="Meiryo UI" pitchFamily="50" charset="-128"/>
                <a:cs typeface="Meiryo UI" pitchFamily="50" charset="-128"/>
              </a:rPr>
              <a:t>ディスパッチとディスパッチャ</a:t>
            </a:r>
            <a:endParaRPr lang="en-US" altLang="ja-JP" dirty="0">
              <a:solidFill>
                <a:srgbClr val="009900"/>
              </a:solidFill>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プロセッサが実行するタスクを切り替えることをディスパッチと呼ぶ．</a:t>
            </a:r>
            <a:endParaRPr lang="en-US" altLang="ja-JP" sz="1700" dirty="0">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ディスパッチを実現するカーネル内の機構をディスパッチャと呼ぶ．</a:t>
            </a:r>
            <a:endParaRPr lang="en-US" altLang="ja-JP" sz="1700" dirty="0">
              <a:latin typeface="Meiryo UI" pitchFamily="50" charset="-128"/>
              <a:ea typeface="Meiryo UI" pitchFamily="50" charset="-128"/>
              <a:cs typeface="Meiryo UI" pitchFamily="50" charset="-128"/>
            </a:endParaRPr>
          </a:p>
        </p:txBody>
      </p:sp>
      <p:sp>
        <p:nvSpPr>
          <p:cNvPr id="18" name="テキスト ボックス 17"/>
          <p:cNvSpPr txBox="1"/>
          <p:nvPr/>
        </p:nvSpPr>
        <p:spPr>
          <a:xfrm>
            <a:off x="179666" y="4917192"/>
            <a:ext cx="8495874" cy="1126731"/>
          </a:xfrm>
          <a:prstGeom prst="rect">
            <a:avLst/>
          </a:prstGeom>
          <a:noFill/>
        </p:spPr>
        <p:txBody>
          <a:bodyPr wrap="none" lIns="64273" tIns="32137" rIns="64273" bIns="32137" rtlCol="0">
            <a:spAutoFit/>
          </a:bodyPr>
          <a:lstStyle/>
          <a:p>
            <a:r>
              <a:rPr lang="ja-JP" altLang="en-US" dirty="0" smtClean="0">
                <a:solidFill>
                  <a:srgbClr val="0099FF"/>
                </a:solidFill>
                <a:latin typeface="Meiryo UI" pitchFamily="50" charset="-128"/>
                <a:ea typeface="Meiryo UI" pitchFamily="50" charset="-128"/>
                <a:cs typeface="Meiryo UI" pitchFamily="50" charset="-128"/>
              </a:rPr>
              <a:t>●優先順位</a:t>
            </a:r>
            <a:endParaRPr lang="en-US" altLang="ja-JP" dirty="0">
              <a:solidFill>
                <a:srgbClr val="0099FF"/>
              </a:solidFill>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優先度は，タスクやメッセージの処理順序を制御するために，アプリケーションによって与えられる</a:t>
            </a:r>
            <a:endParaRPr lang="en-US" altLang="ja-JP" sz="1700" dirty="0">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パラメータである．優先順位は，処理の実行順序を明確にするために用いる概念である．</a:t>
            </a:r>
            <a:endParaRPr lang="en-US" altLang="ja-JP" sz="1700" dirty="0">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タスク間の優先順位は，タスクの優先度に基づいて定められる．</a:t>
            </a:r>
            <a:endParaRPr lang="en-US" altLang="ja-JP" sz="1700" dirty="0">
              <a:latin typeface="Meiryo UI" pitchFamily="50" charset="-128"/>
              <a:ea typeface="Meiryo UI" pitchFamily="50" charset="-128"/>
              <a:cs typeface="Meiryo UI" pitchFamily="50" charset="-128"/>
            </a:endParaRPr>
          </a:p>
        </p:txBody>
      </p:sp>
      <p:sp>
        <p:nvSpPr>
          <p:cNvPr id="1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0911346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タスクの概要</a:t>
            </a:r>
          </a:p>
        </p:txBody>
      </p:sp>
      <p:sp>
        <p:nvSpPr>
          <p:cNvPr id="704515" name="Text Box 4"/>
          <p:cNvSpPr txBox="1">
            <a:spLocks noChangeArrowheads="1"/>
          </p:cNvSpPr>
          <p:nvPr/>
        </p:nvSpPr>
        <p:spPr bwMode="gray">
          <a:xfrm>
            <a:off x="191963" y="829845"/>
            <a:ext cx="8964612" cy="2505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pPr>
            <a:r>
              <a:rPr lang="ja-JP" altLang="en-US" sz="2800" u="sng" dirty="0">
                <a:latin typeface="MS UI Gothic" pitchFamily="50" charset="-128"/>
                <a:ea typeface="MS UI Gothic" pitchFamily="50" charset="-128"/>
              </a:rPr>
              <a:t>◆タスクとは</a:t>
            </a:r>
          </a:p>
          <a:p>
            <a:pPr fontAlgn="ctr">
              <a:lnSpc>
                <a:spcPct val="120000"/>
              </a:lnSpc>
              <a:buClr>
                <a:srgbClr val="808080"/>
              </a:buClr>
              <a:buFont typeface="ＤＦＧ平成ゴシック体W9"/>
              <a:buChar char="▶"/>
            </a:pPr>
            <a:r>
              <a:rPr lang="ja-JP" altLang="en-US" sz="2500" dirty="0">
                <a:latin typeface="MS UI Gothic" pitchFamily="50" charset="-128"/>
                <a:ea typeface="MS UI Gothic" pitchFamily="50" charset="-128"/>
              </a:rPr>
              <a:t> タスクは，並行処理するプログラムの単位</a:t>
            </a:r>
          </a:p>
          <a:p>
            <a:pPr fontAlgn="ctr">
              <a:lnSpc>
                <a:spcPct val="120000"/>
              </a:lnSpc>
              <a:buClr>
                <a:srgbClr val="808080"/>
              </a:buClr>
              <a:buFont typeface="ＭＳ Ｐゴシック" pitchFamily="50" charset="-128"/>
              <a:buChar char="▶"/>
            </a:pPr>
            <a:r>
              <a:rPr lang="ja-JP" altLang="en-US" sz="2500" dirty="0">
                <a:latin typeface="MS UI Gothic" pitchFamily="50" charset="-128"/>
                <a:ea typeface="MS UI Gothic" pitchFamily="50" charset="-128"/>
              </a:rPr>
              <a:t> 各タスクには優先度を指定</a:t>
            </a:r>
            <a:endParaRPr lang="en-US" altLang="ja-JP" sz="2500" dirty="0">
              <a:latin typeface="MS UI Gothic" pitchFamily="50" charset="-128"/>
              <a:ea typeface="MS UI Gothic" pitchFamily="50" charset="-128"/>
            </a:endParaRPr>
          </a:p>
          <a:p>
            <a:pPr fontAlgn="ctr">
              <a:lnSpc>
                <a:spcPct val="120000"/>
              </a:lnSpc>
              <a:buClr>
                <a:srgbClr val="808080"/>
              </a:buClr>
            </a:pPr>
            <a:r>
              <a:rPr lang="ja-JP" altLang="en-US" sz="2800" u="sng" dirty="0">
                <a:latin typeface="MS UI Gothic" pitchFamily="50" charset="-128"/>
                <a:ea typeface="MS UI Gothic" pitchFamily="50" charset="-128"/>
              </a:rPr>
              <a:t>◆タスクの状態</a:t>
            </a:r>
            <a:endParaRPr lang="en-US" altLang="ja-JP" sz="2800" u="sng" dirty="0">
              <a:latin typeface="MS UI Gothic" pitchFamily="50" charset="-128"/>
              <a:ea typeface="MS UI Gothic" pitchFamily="50" charset="-128"/>
            </a:endParaRPr>
          </a:p>
          <a:p>
            <a:pPr fontAlgn="ctr">
              <a:lnSpc>
                <a:spcPct val="120000"/>
              </a:lnSpc>
              <a:buClr>
                <a:srgbClr val="808080"/>
              </a:buClr>
              <a:buFont typeface="ＭＳ Ｐゴシック" pitchFamily="50" charset="-128"/>
              <a:buChar char="▶"/>
            </a:pPr>
            <a:r>
              <a:rPr lang="ja-JP" altLang="en-US" sz="2500" dirty="0">
                <a:latin typeface="MS UI Gothic" pitchFamily="50" charset="-128"/>
                <a:ea typeface="MS UI Gothic" pitchFamily="50" charset="-128"/>
              </a:rPr>
              <a:t>タスクの取りうる状態として次の</a:t>
            </a:r>
            <a:r>
              <a:rPr lang="en-US" altLang="ja-JP" sz="2500" dirty="0">
                <a:latin typeface="MS UI Gothic" pitchFamily="50" charset="-128"/>
                <a:ea typeface="MS UI Gothic" pitchFamily="50" charset="-128"/>
              </a:rPr>
              <a:t>7</a:t>
            </a:r>
            <a:r>
              <a:rPr lang="ja-JP" altLang="en-US" sz="2500" dirty="0">
                <a:latin typeface="MS UI Gothic" pitchFamily="50" charset="-128"/>
                <a:ea typeface="MS UI Gothic" pitchFamily="50" charset="-128"/>
              </a:rPr>
              <a:t>種の状態を定義している．</a:t>
            </a:r>
            <a:endParaRPr lang="ja-JP" altLang="en-US" sz="2500" i="1" dirty="0">
              <a:solidFill>
                <a:srgbClr val="FF0000"/>
              </a:solidFill>
              <a:latin typeface="MS UI Gothic" pitchFamily="50" charset="-128"/>
              <a:ea typeface="MS UI Gothic" pitchFamily="50" charset="-128"/>
            </a:endParaRPr>
          </a:p>
        </p:txBody>
      </p:sp>
      <p:sp>
        <p:nvSpPr>
          <p:cNvPr id="704554" name="Text Box 48"/>
          <p:cNvSpPr txBox="1">
            <a:spLocks noChangeArrowheads="1"/>
          </p:cNvSpPr>
          <p:nvPr/>
        </p:nvSpPr>
        <p:spPr bwMode="gray">
          <a:xfrm>
            <a:off x="378961" y="5518150"/>
            <a:ext cx="1130069" cy="465007"/>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dirty="0">
                <a:latin typeface="HGP創英角ｺﾞｼｯｸUB" pitchFamily="50" charset="-128"/>
                <a:ea typeface="HGP創英角ｺﾞｼｯｸUB" pitchFamily="50" charset="-128"/>
              </a:rPr>
              <a:t>実行可能状態</a:t>
            </a:r>
          </a:p>
          <a:p>
            <a:pPr algn="ctr" fontAlgn="ctr"/>
            <a:r>
              <a:rPr lang="en-US" altLang="ja-JP" sz="1300" dirty="0">
                <a:latin typeface="HGP創英角ｺﾞｼｯｸUB" pitchFamily="50" charset="-128"/>
                <a:ea typeface="HGP創英角ｺﾞｼｯｸUB" pitchFamily="50" charset="-128"/>
              </a:rPr>
              <a:t>READY</a:t>
            </a:r>
          </a:p>
        </p:txBody>
      </p:sp>
      <p:sp>
        <p:nvSpPr>
          <p:cNvPr id="704555" name="Text Box 49"/>
          <p:cNvSpPr txBox="1">
            <a:spLocks noChangeArrowheads="1"/>
          </p:cNvSpPr>
          <p:nvPr/>
        </p:nvSpPr>
        <p:spPr bwMode="gray">
          <a:xfrm>
            <a:off x="1867111" y="5518150"/>
            <a:ext cx="796646" cy="465007"/>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dirty="0">
                <a:latin typeface="HGP創英角ｺﾞｼｯｸUB" pitchFamily="50" charset="-128"/>
                <a:ea typeface="HGP創英角ｺﾞｼｯｸUB" pitchFamily="50" charset="-128"/>
              </a:rPr>
              <a:t>実行状態</a:t>
            </a:r>
          </a:p>
          <a:p>
            <a:pPr algn="ctr" fontAlgn="ctr"/>
            <a:r>
              <a:rPr lang="en-US" altLang="ja-JP" sz="1300" dirty="0">
                <a:latin typeface="HGP創英角ｺﾞｼｯｸUB" pitchFamily="50" charset="-128"/>
                <a:ea typeface="HGP創英角ｺﾞｼｯｸUB" pitchFamily="50" charset="-128"/>
              </a:rPr>
              <a:t>RUNNING</a:t>
            </a:r>
          </a:p>
        </p:txBody>
      </p:sp>
      <p:sp>
        <p:nvSpPr>
          <p:cNvPr id="704556" name="Text Box 50"/>
          <p:cNvSpPr txBox="1">
            <a:spLocks noChangeArrowheads="1"/>
          </p:cNvSpPr>
          <p:nvPr/>
        </p:nvSpPr>
        <p:spPr bwMode="gray">
          <a:xfrm>
            <a:off x="3171644" y="5518150"/>
            <a:ext cx="769394" cy="465007"/>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dirty="0">
                <a:latin typeface="HGP創英角ｺﾞｼｯｸUB" pitchFamily="50" charset="-128"/>
                <a:ea typeface="HGP創英角ｺﾞｼｯｸUB" pitchFamily="50" charset="-128"/>
              </a:rPr>
              <a:t>待ち状態</a:t>
            </a:r>
          </a:p>
          <a:p>
            <a:pPr algn="ctr" fontAlgn="ctr"/>
            <a:r>
              <a:rPr lang="en-US" altLang="ja-JP" sz="1300" dirty="0">
                <a:latin typeface="HGP創英角ｺﾞｼｯｸUB" pitchFamily="50" charset="-128"/>
                <a:ea typeface="HGP創英角ｺﾞｼｯｸUB" pitchFamily="50" charset="-128"/>
              </a:rPr>
              <a:t>WAITING</a:t>
            </a:r>
          </a:p>
        </p:txBody>
      </p:sp>
      <p:sp>
        <p:nvSpPr>
          <p:cNvPr id="704557" name="Text Box 52"/>
          <p:cNvSpPr txBox="1">
            <a:spLocks noChangeArrowheads="1"/>
          </p:cNvSpPr>
          <p:nvPr/>
        </p:nvSpPr>
        <p:spPr bwMode="gray">
          <a:xfrm>
            <a:off x="4272036" y="5518150"/>
            <a:ext cx="1112838" cy="465007"/>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a:latin typeface="HGP創英角ｺﾞｼｯｸUB" pitchFamily="50" charset="-128"/>
                <a:ea typeface="HGP創英角ｺﾞｼｯｸUB" pitchFamily="50" charset="-128"/>
              </a:rPr>
              <a:t>強制待ち状態</a:t>
            </a:r>
          </a:p>
          <a:p>
            <a:pPr algn="ctr" fontAlgn="ctr"/>
            <a:r>
              <a:rPr lang="en-US" altLang="ja-JP" sz="1300">
                <a:latin typeface="HGP創英角ｺﾞｼｯｸUB" pitchFamily="50" charset="-128"/>
                <a:ea typeface="HGP創英角ｺﾞｼｯｸUB" pitchFamily="50" charset="-128"/>
              </a:rPr>
              <a:t>SUSPENDED</a:t>
            </a:r>
          </a:p>
        </p:txBody>
      </p:sp>
      <p:sp>
        <p:nvSpPr>
          <p:cNvPr id="704558" name="Text Box 53"/>
          <p:cNvSpPr txBox="1">
            <a:spLocks noChangeArrowheads="1"/>
          </p:cNvSpPr>
          <p:nvPr/>
        </p:nvSpPr>
        <p:spPr bwMode="gray">
          <a:xfrm>
            <a:off x="6896723" y="5518150"/>
            <a:ext cx="911225" cy="465007"/>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dirty="0">
                <a:latin typeface="HGP創英角ｺﾞｼｯｸUB" pitchFamily="50" charset="-128"/>
                <a:ea typeface="HGP創英角ｺﾞｼｯｸUB" pitchFamily="50" charset="-128"/>
              </a:rPr>
              <a:t>休止状態</a:t>
            </a:r>
          </a:p>
          <a:p>
            <a:pPr algn="ctr" fontAlgn="ctr"/>
            <a:r>
              <a:rPr lang="en-US" altLang="ja-JP" sz="1300" dirty="0">
                <a:latin typeface="HGP創英角ｺﾞｼｯｸUB" pitchFamily="50" charset="-128"/>
                <a:ea typeface="HGP創英角ｺﾞｼｯｸUB" pitchFamily="50" charset="-128"/>
              </a:rPr>
              <a:t>DORMANT</a:t>
            </a:r>
          </a:p>
        </p:txBody>
      </p:sp>
      <p:sp>
        <p:nvSpPr>
          <p:cNvPr id="704565" name="Text Box 51"/>
          <p:cNvSpPr txBox="1">
            <a:spLocks noChangeArrowheads="1"/>
          </p:cNvSpPr>
          <p:nvPr/>
        </p:nvSpPr>
        <p:spPr bwMode="gray">
          <a:xfrm>
            <a:off x="5536171" y="5518150"/>
            <a:ext cx="1112837" cy="665062"/>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dirty="0">
                <a:latin typeface="HGP創英角ｺﾞｼｯｸUB" pitchFamily="50" charset="-128"/>
                <a:ea typeface="HGP創英角ｺﾞｼｯｸUB" pitchFamily="50" charset="-128"/>
              </a:rPr>
              <a:t>二重待ち状態</a:t>
            </a:r>
          </a:p>
          <a:p>
            <a:pPr algn="ctr" fontAlgn="ctr"/>
            <a:r>
              <a:rPr lang="en-US" altLang="ja-JP" sz="1300" dirty="0">
                <a:latin typeface="HGP創英角ｺﾞｼｯｸUB" pitchFamily="50" charset="-128"/>
                <a:ea typeface="HGP創英角ｺﾞｼｯｸUB" pitchFamily="50" charset="-128"/>
              </a:rPr>
              <a:t>WAITING</a:t>
            </a:r>
          </a:p>
          <a:p>
            <a:pPr algn="ctr" fontAlgn="ctr"/>
            <a:r>
              <a:rPr lang="en-US" altLang="ja-JP" sz="1300" dirty="0">
                <a:latin typeface="HGP創英角ｺﾞｼｯｸUB" pitchFamily="50" charset="-128"/>
                <a:ea typeface="HGP創英角ｺﾞｼｯｸUB" pitchFamily="50" charset="-128"/>
              </a:rPr>
              <a:t>SUSPENDED</a:t>
            </a:r>
          </a:p>
        </p:txBody>
      </p:sp>
      <p:grpSp>
        <p:nvGrpSpPr>
          <p:cNvPr id="55" name="グループ化 51"/>
          <p:cNvGrpSpPr/>
          <p:nvPr/>
        </p:nvGrpSpPr>
        <p:grpSpPr>
          <a:xfrm>
            <a:off x="348167" y="4174183"/>
            <a:ext cx="1004352" cy="954056"/>
            <a:chOff x="4286248" y="3000372"/>
            <a:chExt cx="1428760" cy="1357322"/>
          </a:xfrm>
        </p:grpSpPr>
        <p:grpSp>
          <p:nvGrpSpPr>
            <p:cNvPr id="57"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62" name="正方形/長方形 61"/>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正方形/長方形 62"/>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8" name="円/楕円 57"/>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円/楕円 58"/>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円/楕円 60"/>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4" name="グループ化 22"/>
          <p:cNvGrpSpPr/>
          <p:nvPr/>
        </p:nvGrpSpPr>
        <p:grpSpPr>
          <a:xfrm>
            <a:off x="1605826" y="4174183"/>
            <a:ext cx="1305657" cy="1104697"/>
            <a:chOff x="4786314" y="1643050"/>
            <a:chExt cx="1857388" cy="1571636"/>
          </a:xfrm>
        </p:grpSpPr>
        <p:sp>
          <p:nvSpPr>
            <p:cNvPr id="65" name="円/楕円 6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6" name="円/楕円 6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76" name="正方形/長方形 7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正方形/長方形 7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8" name="円/楕円 6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円/楕円 6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円/楕円 6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円/楕円 7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円弧 7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3" name="円弧 7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74" name="円/楕円 7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5" name="円/楕円 7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8" name="グループ化 55"/>
          <p:cNvGrpSpPr/>
          <p:nvPr/>
        </p:nvGrpSpPr>
        <p:grpSpPr>
          <a:xfrm>
            <a:off x="2966353" y="4174183"/>
            <a:ext cx="1004352" cy="954056"/>
            <a:chOff x="4357686" y="4786322"/>
            <a:chExt cx="1428760" cy="1357322"/>
          </a:xfrm>
        </p:grpSpPr>
        <p:grpSp>
          <p:nvGrpSpPr>
            <p:cNvPr id="79"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84" name="正方形/長方形 83"/>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正方形/長方形 84"/>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0" name="円/楕円 79"/>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円/楕円 80"/>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2" name="直線コネクタ 81"/>
            <p:cNvCxnSpPr>
              <a:stCxn id="80" idx="2"/>
              <a:endCxn id="80"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3" name="直線コネクタ 82"/>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3" name="グループ化 2"/>
          <p:cNvGrpSpPr/>
          <p:nvPr/>
        </p:nvGrpSpPr>
        <p:grpSpPr>
          <a:xfrm>
            <a:off x="4224012" y="4174183"/>
            <a:ext cx="1004352" cy="954056"/>
            <a:chOff x="6961187" y="6028053"/>
            <a:chExt cx="1428760" cy="1357322"/>
          </a:xfrm>
        </p:grpSpPr>
        <p:grpSp>
          <p:nvGrpSpPr>
            <p:cNvPr id="87" name="グループ化 40"/>
            <p:cNvGrpSpPr/>
            <p:nvPr/>
          </p:nvGrpSpPr>
          <p:grpSpPr>
            <a:xfrm>
              <a:off x="6961187" y="6028053"/>
              <a:ext cx="1428760" cy="1357322"/>
              <a:chOff x="4786314" y="1571612"/>
              <a:chExt cx="1428760" cy="1357322"/>
            </a:xfrm>
            <a:solidFill>
              <a:schemeClr val="tx2">
                <a:lumMod val="20000"/>
                <a:lumOff val="80000"/>
              </a:schemeClr>
            </a:solidFill>
          </p:grpSpPr>
          <p:sp>
            <p:nvSpPr>
              <p:cNvPr id="92" name="正方形/長方形 91"/>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8" name="円/楕円 87"/>
            <p:cNvSpPr/>
            <p:nvPr/>
          </p:nvSpPr>
          <p:spPr>
            <a:xfrm>
              <a:off x="7318377" y="6528119"/>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円/楕円 88"/>
            <p:cNvSpPr/>
            <p:nvPr/>
          </p:nvSpPr>
          <p:spPr>
            <a:xfrm>
              <a:off x="7818443" y="6528119"/>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1" name="直線コネクタ 90"/>
            <p:cNvCxnSpPr/>
            <p:nvPr/>
          </p:nvCxnSpPr>
          <p:spPr>
            <a:xfrm rot="12900000" flipH="1">
              <a:off x="7331899" y="6747087"/>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4" name="直線コネクタ 93"/>
            <p:cNvCxnSpPr/>
            <p:nvPr/>
          </p:nvCxnSpPr>
          <p:spPr>
            <a:xfrm rot="7800000">
              <a:off x="7318378" y="6730310"/>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5" name="直線コネクタ 94"/>
            <p:cNvCxnSpPr/>
            <p:nvPr/>
          </p:nvCxnSpPr>
          <p:spPr>
            <a:xfrm rot="7800000">
              <a:off x="7827706" y="6732326"/>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96" name="直線コネクタ 95"/>
            <p:cNvCxnSpPr/>
            <p:nvPr/>
          </p:nvCxnSpPr>
          <p:spPr>
            <a:xfrm rot="12900000" flipH="1">
              <a:off x="7823637" y="6735217"/>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12" name="グループ化 55"/>
          <p:cNvGrpSpPr/>
          <p:nvPr/>
        </p:nvGrpSpPr>
        <p:grpSpPr>
          <a:xfrm>
            <a:off x="6739330" y="4174183"/>
            <a:ext cx="1004352" cy="954056"/>
            <a:chOff x="4357686" y="4786322"/>
            <a:chExt cx="1428760" cy="1357322"/>
          </a:xfrm>
        </p:grpSpPr>
        <p:grpSp>
          <p:nvGrpSpPr>
            <p:cNvPr id="113"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18" name="正方形/長方形 117"/>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正方形/長方形 118"/>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4" name="円/楕円 113"/>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円/楕円 114"/>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86" name="グループ化 85"/>
          <p:cNvGrpSpPr/>
          <p:nvPr/>
        </p:nvGrpSpPr>
        <p:grpSpPr>
          <a:xfrm>
            <a:off x="5481671" y="4178850"/>
            <a:ext cx="1004352" cy="954056"/>
            <a:chOff x="8885227" y="5945187"/>
            <a:chExt cx="1428760" cy="1357322"/>
          </a:xfrm>
        </p:grpSpPr>
        <p:grpSp>
          <p:nvGrpSpPr>
            <p:cNvPr id="90" name="グループ化 40"/>
            <p:cNvGrpSpPr/>
            <p:nvPr/>
          </p:nvGrpSpPr>
          <p:grpSpPr>
            <a:xfrm>
              <a:off x="8885227" y="5945187"/>
              <a:ext cx="1428760" cy="1357322"/>
              <a:chOff x="4786314" y="1571612"/>
              <a:chExt cx="1428760" cy="1357322"/>
            </a:xfrm>
            <a:solidFill>
              <a:schemeClr val="tx2">
                <a:lumMod val="20000"/>
                <a:lumOff val="80000"/>
              </a:schemeClr>
            </a:solidFill>
          </p:grpSpPr>
          <p:sp>
            <p:nvSpPr>
              <p:cNvPr id="117" name="正方形/長方形 11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正方形/長方形 119"/>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7" name="グループ化 96"/>
            <p:cNvGrpSpPr/>
            <p:nvPr/>
          </p:nvGrpSpPr>
          <p:grpSpPr>
            <a:xfrm>
              <a:off x="9237359" y="6431883"/>
              <a:ext cx="438606" cy="445405"/>
              <a:chOff x="9232439" y="6433924"/>
              <a:chExt cx="438606" cy="445405"/>
            </a:xfrm>
          </p:grpSpPr>
          <p:sp>
            <p:nvSpPr>
              <p:cNvPr id="108" name="円/楕円 107"/>
              <p:cNvSpPr/>
              <p:nvPr/>
            </p:nvSpPr>
            <p:spPr>
              <a:xfrm>
                <a:off x="9242417" y="6445253"/>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0" name="直線コネクタ 109"/>
              <p:cNvCxnSpPr/>
              <p:nvPr/>
            </p:nvCxnSpPr>
            <p:spPr>
              <a:xfrm rot="13920000" flipH="1">
                <a:off x="9255939" y="6664221"/>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1" name="直線コネクタ 110"/>
              <p:cNvCxnSpPr/>
              <p:nvPr/>
            </p:nvCxnSpPr>
            <p:spPr>
              <a:xfrm rot="7200000">
                <a:off x="9242418" y="6647444"/>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16" name="直線コネクタ 115"/>
              <p:cNvCxnSpPr/>
              <p:nvPr/>
            </p:nvCxnSpPr>
            <p:spPr>
              <a:xfrm rot="10800000" flipH="1">
                <a:off x="9232439" y="6645735"/>
                <a:ext cx="428628" cy="1588"/>
              </a:xfrm>
              <a:prstGeom prst="line">
                <a:avLst/>
              </a:prstGeom>
              <a:ln w="34925"/>
            </p:spPr>
            <p:style>
              <a:lnRef idx="1">
                <a:schemeClr val="accent1"/>
              </a:lnRef>
              <a:fillRef idx="0">
                <a:schemeClr val="accent1"/>
              </a:fillRef>
              <a:effectRef idx="0">
                <a:schemeClr val="accent1"/>
              </a:effectRef>
              <a:fontRef idx="minor">
                <a:schemeClr val="tx1"/>
              </a:fontRef>
            </p:style>
          </p:cxnSp>
        </p:grpSp>
        <p:grpSp>
          <p:nvGrpSpPr>
            <p:cNvPr id="98" name="グループ化 97"/>
            <p:cNvGrpSpPr/>
            <p:nvPr/>
          </p:nvGrpSpPr>
          <p:grpSpPr>
            <a:xfrm>
              <a:off x="9748631" y="6431883"/>
              <a:ext cx="438606" cy="445405"/>
              <a:chOff x="9232439" y="6433924"/>
              <a:chExt cx="438606" cy="445405"/>
            </a:xfrm>
          </p:grpSpPr>
          <p:sp>
            <p:nvSpPr>
              <p:cNvPr id="102" name="円/楕円 101"/>
              <p:cNvSpPr/>
              <p:nvPr/>
            </p:nvSpPr>
            <p:spPr>
              <a:xfrm>
                <a:off x="9242417" y="6445253"/>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03" name="直線コネクタ 102"/>
              <p:cNvCxnSpPr/>
              <p:nvPr/>
            </p:nvCxnSpPr>
            <p:spPr>
              <a:xfrm rot="13920000" flipH="1">
                <a:off x="9255939" y="6664221"/>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rot="7200000">
                <a:off x="9242418" y="6647444"/>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05" name="直線コネクタ 104"/>
              <p:cNvCxnSpPr/>
              <p:nvPr/>
            </p:nvCxnSpPr>
            <p:spPr>
              <a:xfrm rot="10800000" flipH="1">
                <a:off x="9232439" y="6645735"/>
                <a:ext cx="428628" cy="1588"/>
              </a:xfrm>
              <a:prstGeom prst="line">
                <a:avLst/>
              </a:prstGeom>
              <a:ln w="34925"/>
            </p:spPr>
            <p:style>
              <a:lnRef idx="1">
                <a:schemeClr val="accent1"/>
              </a:lnRef>
              <a:fillRef idx="0">
                <a:schemeClr val="accent1"/>
              </a:fillRef>
              <a:effectRef idx="0">
                <a:schemeClr val="accent1"/>
              </a:effectRef>
              <a:fontRef idx="minor">
                <a:schemeClr val="tx1"/>
              </a:fontRef>
            </p:style>
          </p:cxnSp>
        </p:grpSp>
      </p:grpSp>
      <p:grpSp>
        <p:nvGrpSpPr>
          <p:cNvPr id="2" name="グループ化 1"/>
          <p:cNvGrpSpPr/>
          <p:nvPr/>
        </p:nvGrpSpPr>
        <p:grpSpPr>
          <a:xfrm>
            <a:off x="7996988" y="4368315"/>
            <a:ext cx="803481" cy="753202"/>
            <a:chOff x="11380779" y="6214737"/>
            <a:chExt cx="1143008" cy="1071570"/>
          </a:xfrm>
        </p:grpSpPr>
        <p:sp>
          <p:nvSpPr>
            <p:cNvPr id="126" name="正方形/長方形 125"/>
            <p:cNvSpPr/>
            <p:nvPr/>
          </p:nvSpPr>
          <p:spPr>
            <a:xfrm>
              <a:off x="11380779" y="6214737"/>
              <a:ext cx="1143008" cy="107157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円/楕円 122"/>
            <p:cNvSpPr/>
            <p:nvPr/>
          </p:nvSpPr>
          <p:spPr>
            <a:xfrm>
              <a:off x="11452217" y="6429051"/>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円/楕円 123"/>
            <p:cNvSpPr/>
            <p:nvPr/>
          </p:nvSpPr>
          <p:spPr>
            <a:xfrm>
              <a:off x="11952283" y="6429051"/>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7" name="Text Box 53"/>
          <p:cNvSpPr txBox="1">
            <a:spLocks noChangeArrowheads="1"/>
          </p:cNvSpPr>
          <p:nvPr/>
        </p:nvSpPr>
        <p:spPr bwMode="gray">
          <a:xfrm>
            <a:off x="7893033" y="5517867"/>
            <a:ext cx="1071301" cy="665062"/>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dirty="0">
                <a:latin typeface="HGP創英角ｺﾞｼｯｸUB" pitchFamily="50" charset="-128"/>
                <a:ea typeface="HGP創英角ｺﾞｼｯｸUB" pitchFamily="50" charset="-128"/>
              </a:rPr>
              <a:t>未登録状態</a:t>
            </a:r>
          </a:p>
          <a:p>
            <a:pPr algn="ctr" fontAlgn="ctr"/>
            <a:r>
              <a:rPr lang="en-US" altLang="ja-JP" sz="1300" dirty="0">
                <a:latin typeface="HGP創英角ｺﾞｼｯｸUB" pitchFamily="50" charset="-128"/>
                <a:ea typeface="HGP創英角ｺﾞｼｯｸUB" pitchFamily="50" charset="-128"/>
              </a:rPr>
              <a:t>NON-</a:t>
            </a:r>
          </a:p>
          <a:p>
            <a:pPr algn="ctr" fontAlgn="ctr"/>
            <a:r>
              <a:rPr lang="en-US" altLang="ja-JP" sz="1300" dirty="0">
                <a:latin typeface="HGP創英角ｺﾞｼｯｸUB" pitchFamily="50" charset="-128"/>
                <a:ea typeface="HGP創英角ｺﾞｼｯｸUB" pitchFamily="50" charset="-128"/>
              </a:rPr>
              <a:t>EXISTENT</a:t>
            </a:r>
          </a:p>
        </p:txBody>
      </p:sp>
      <p:sp>
        <p:nvSpPr>
          <p:cNvPr id="10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6553636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6655" name="Text Box 96"/>
          <p:cNvSpPr txBox="1">
            <a:spLocks noChangeArrowheads="1"/>
          </p:cNvSpPr>
          <p:nvPr/>
        </p:nvSpPr>
        <p:spPr bwMode="gray">
          <a:xfrm>
            <a:off x="107950" y="877889"/>
            <a:ext cx="8255000" cy="6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pPr>
            <a:r>
              <a:rPr lang="ja-JP" altLang="en-US" sz="2800" b="1" u="sng" dirty="0">
                <a:latin typeface="MS UI Gothic" pitchFamily="50" charset="-128"/>
                <a:ea typeface="MS UI Gothic" pitchFamily="50" charset="-128"/>
              </a:rPr>
              <a:t>◆</a:t>
            </a:r>
            <a:r>
              <a:rPr lang="en-US" altLang="ja-JP" sz="2800" b="1" u="sng" dirty="0">
                <a:latin typeface="MS UI Gothic" pitchFamily="50" charset="-128"/>
                <a:ea typeface="MS UI Gothic" pitchFamily="50" charset="-128"/>
              </a:rPr>
              <a:t>μT-Kernel </a:t>
            </a:r>
            <a:r>
              <a:rPr lang="ja-JP" altLang="en-US" sz="2800" b="1" u="sng" dirty="0">
                <a:latin typeface="MS UI Gothic" pitchFamily="50" charset="-128"/>
                <a:ea typeface="MS UI Gothic" pitchFamily="50" charset="-128"/>
              </a:rPr>
              <a:t>タスク遷移</a:t>
            </a:r>
          </a:p>
        </p:txBody>
      </p:sp>
      <p:sp>
        <p:nvSpPr>
          <p:cNvPr id="706605" name="Text Box 45"/>
          <p:cNvSpPr txBox="1">
            <a:spLocks noChangeArrowheads="1"/>
          </p:cNvSpPr>
          <p:nvPr/>
        </p:nvSpPr>
        <p:spPr bwMode="gray">
          <a:xfrm>
            <a:off x="219075" y="2560639"/>
            <a:ext cx="14795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700">
                <a:latin typeface="HGP創英角ｺﾞｼｯｸUB" pitchFamily="50" charset="-128"/>
                <a:ea typeface="HGP創英角ｺﾞｼｯｸUB" pitchFamily="50" charset="-128"/>
              </a:rPr>
              <a:t>実行可能状態</a:t>
            </a:r>
          </a:p>
          <a:p>
            <a:pPr algn="ctr" fontAlgn="ctr"/>
            <a:r>
              <a:rPr lang="en-US" altLang="ja-JP" sz="1700">
                <a:latin typeface="HGP創英角ｺﾞｼｯｸUB" pitchFamily="50" charset="-128"/>
                <a:ea typeface="HGP創英角ｺﾞｼｯｸUB" pitchFamily="50" charset="-128"/>
              </a:rPr>
              <a:t>READY</a:t>
            </a:r>
          </a:p>
        </p:txBody>
      </p:sp>
      <p:sp>
        <p:nvSpPr>
          <p:cNvPr id="706606" name="Text Box 46"/>
          <p:cNvSpPr txBox="1">
            <a:spLocks noChangeArrowheads="1"/>
          </p:cNvSpPr>
          <p:nvPr/>
        </p:nvSpPr>
        <p:spPr bwMode="gray">
          <a:xfrm>
            <a:off x="3627438" y="2489200"/>
            <a:ext cx="10128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700">
                <a:latin typeface="HGP創英角ｺﾞｼｯｸUB" pitchFamily="50" charset="-128"/>
                <a:ea typeface="HGP創英角ｺﾞｼｯｸUB" pitchFamily="50" charset="-128"/>
              </a:rPr>
              <a:t>待ち状態</a:t>
            </a:r>
          </a:p>
          <a:p>
            <a:pPr algn="ctr" fontAlgn="ctr"/>
            <a:r>
              <a:rPr lang="en-US" altLang="ja-JP" sz="1700">
                <a:latin typeface="HGP創英角ｺﾞｼｯｸUB" pitchFamily="50" charset="-128"/>
                <a:ea typeface="HGP創英角ｺﾞｼｯｸUB" pitchFamily="50" charset="-128"/>
              </a:rPr>
              <a:t>WAITING</a:t>
            </a:r>
          </a:p>
        </p:txBody>
      </p:sp>
      <p:sp>
        <p:nvSpPr>
          <p:cNvPr id="706607" name="Text Box 47"/>
          <p:cNvSpPr txBox="1">
            <a:spLocks noChangeArrowheads="1"/>
          </p:cNvSpPr>
          <p:nvPr/>
        </p:nvSpPr>
        <p:spPr bwMode="gray">
          <a:xfrm>
            <a:off x="3600451" y="3554414"/>
            <a:ext cx="24479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r>
              <a:rPr lang="ja-JP" altLang="en-US" sz="1700">
                <a:latin typeface="HGP創英角ｺﾞｼｯｸUB" pitchFamily="50" charset="-128"/>
                <a:ea typeface="HGP創英角ｺﾞｼｯｸUB" pitchFamily="50" charset="-128"/>
              </a:rPr>
              <a:t>二重待ち状態</a:t>
            </a:r>
          </a:p>
          <a:p>
            <a:pPr fontAlgn="ctr"/>
            <a:r>
              <a:rPr lang="en-US" altLang="ja-JP" sz="1700">
                <a:latin typeface="HGP創英角ｺﾞｼｯｸUB" pitchFamily="50" charset="-128"/>
                <a:ea typeface="HGP創英角ｺﾞｼｯｸUB" pitchFamily="50" charset="-128"/>
              </a:rPr>
              <a:t>WAITING-SUSPENDED</a:t>
            </a:r>
          </a:p>
        </p:txBody>
      </p:sp>
      <p:sp>
        <p:nvSpPr>
          <p:cNvPr id="706608" name="Text Box 48"/>
          <p:cNvSpPr txBox="1">
            <a:spLocks noChangeArrowheads="1"/>
          </p:cNvSpPr>
          <p:nvPr/>
        </p:nvSpPr>
        <p:spPr bwMode="gray">
          <a:xfrm>
            <a:off x="3600451" y="4492625"/>
            <a:ext cx="24479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r>
              <a:rPr lang="ja-JP" altLang="en-US" sz="1700" dirty="0">
                <a:latin typeface="HGP創英角ｺﾞｼｯｸUB" pitchFamily="50" charset="-128"/>
                <a:ea typeface="HGP創英角ｺﾞｼｯｸUB" pitchFamily="50" charset="-128"/>
              </a:rPr>
              <a:t>強制待ち状態</a:t>
            </a:r>
          </a:p>
          <a:p>
            <a:pPr fontAlgn="ctr"/>
            <a:r>
              <a:rPr lang="en-US" altLang="ja-JP" sz="1700" dirty="0">
                <a:latin typeface="HGP創英角ｺﾞｼｯｸUB" pitchFamily="50" charset="-128"/>
                <a:ea typeface="HGP創英角ｺﾞｼｯｸUB" pitchFamily="50" charset="-128"/>
              </a:rPr>
              <a:t>SUSPENDED</a:t>
            </a:r>
          </a:p>
        </p:txBody>
      </p:sp>
      <p:sp>
        <p:nvSpPr>
          <p:cNvPr id="706609" name="Text Box 49"/>
          <p:cNvSpPr txBox="1">
            <a:spLocks noChangeArrowheads="1"/>
          </p:cNvSpPr>
          <p:nvPr/>
        </p:nvSpPr>
        <p:spPr bwMode="gray">
          <a:xfrm>
            <a:off x="3600451" y="5572126"/>
            <a:ext cx="13684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r>
              <a:rPr lang="ja-JP" altLang="en-US" sz="1700">
                <a:latin typeface="HGP創英角ｺﾞｼｯｸUB" pitchFamily="50" charset="-128"/>
                <a:ea typeface="HGP創英角ｺﾞｼｯｸUB" pitchFamily="50" charset="-128"/>
              </a:rPr>
              <a:t>休止状態</a:t>
            </a:r>
          </a:p>
          <a:p>
            <a:pPr fontAlgn="ctr"/>
            <a:r>
              <a:rPr lang="en-US" altLang="ja-JP" sz="1700">
                <a:latin typeface="HGP創英角ｺﾞｼｯｸUB" pitchFamily="50" charset="-128"/>
                <a:ea typeface="HGP創英角ｺﾞｼｯｸUB" pitchFamily="50" charset="-128"/>
              </a:rPr>
              <a:t>DORMANT</a:t>
            </a:r>
          </a:p>
        </p:txBody>
      </p:sp>
      <p:sp>
        <p:nvSpPr>
          <p:cNvPr id="706610" name="Text Box 50"/>
          <p:cNvSpPr txBox="1">
            <a:spLocks noChangeArrowheads="1"/>
          </p:cNvSpPr>
          <p:nvPr/>
        </p:nvSpPr>
        <p:spPr bwMode="gray">
          <a:xfrm>
            <a:off x="6518275" y="2560639"/>
            <a:ext cx="10477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700">
                <a:latin typeface="HGP創英角ｺﾞｼｯｸUB" pitchFamily="50" charset="-128"/>
                <a:ea typeface="HGP創英角ｺﾞｼｯｸUB" pitchFamily="50" charset="-128"/>
              </a:rPr>
              <a:t>実行状態</a:t>
            </a:r>
          </a:p>
          <a:p>
            <a:pPr algn="ctr" fontAlgn="ctr"/>
            <a:r>
              <a:rPr lang="en-US" altLang="ja-JP" sz="1700">
                <a:latin typeface="HGP創英角ｺﾞｼｯｸUB" pitchFamily="50" charset="-128"/>
                <a:ea typeface="HGP創英角ｺﾞｼｯｸUB" pitchFamily="50" charset="-128"/>
              </a:rPr>
              <a:t>RUNNING</a:t>
            </a:r>
          </a:p>
        </p:txBody>
      </p:sp>
      <p:sp>
        <p:nvSpPr>
          <p:cNvPr id="706611" name="Line 51"/>
          <p:cNvSpPr>
            <a:spLocks noChangeShapeType="1"/>
          </p:cNvSpPr>
          <p:nvPr/>
        </p:nvSpPr>
        <p:spPr bwMode="gray">
          <a:xfrm>
            <a:off x="576263" y="3195638"/>
            <a:ext cx="0" cy="2736850"/>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12" name="Line 52"/>
          <p:cNvSpPr>
            <a:spLocks noChangeShapeType="1"/>
          </p:cNvSpPr>
          <p:nvPr/>
        </p:nvSpPr>
        <p:spPr bwMode="gray">
          <a:xfrm>
            <a:off x="576264" y="5921375"/>
            <a:ext cx="2120900" cy="0"/>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13" name="Line 53"/>
          <p:cNvSpPr>
            <a:spLocks noChangeShapeType="1"/>
          </p:cNvSpPr>
          <p:nvPr/>
        </p:nvSpPr>
        <p:spPr bwMode="gray">
          <a:xfrm flipH="1">
            <a:off x="792164" y="5788025"/>
            <a:ext cx="1904999" cy="0"/>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14" name="Line 54"/>
          <p:cNvSpPr>
            <a:spLocks noChangeShapeType="1"/>
          </p:cNvSpPr>
          <p:nvPr/>
        </p:nvSpPr>
        <p:spPr bwMode="gray">
          <a:xfrm flipV="1">
            <a:off x="792163" y="3195639"/>
            <a:ext cx="0" cy="2592387"/>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15" name="Line 55"/>
          <p:cNvSpPr>
            <a:spLocks noChangeShapeType="1"/>
          </p:cNvSpPr>
          <p:nvPr/>
        </p:nvSpPr>
        <p:spPr bwMode="gray">
          <a:xfrm>
            <a:off x="1196975" y="3179764"/>
            <a:ext cx="0" cy="1606550"/>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16" name="Line 56"/>
          <p:cNvSpPr>
            <a:spLocks noChangeShapeType="1"/>
          </p:cNvSpPr>
          <p:nvPr/>
        </p:nvSpPr>
        <p:spPr bwMode="gray">
          <a:xfrm flipV="1">
            <a:off x="1036638" y="3179763"/>
            <a:ext cx="0" cy="1766887"/>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17" name="Line 57"/>
          <p:cNvSpPr>
            <a:spLocks noChangeShapeType="1"/>
          </p:cNvSpPr>
          <p:nvPr/>
        </p:nvSpPr>
        <p:spPr bwMode="gray">
          <a:xfrm>
            <a:off x="1196975" y="4786313"/>
            <a:ext cx="1500188" cy="0"/>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18" name="Line 58"/>
          <p:cNvSpPr>
            <a:spLocks noChangeShapeType="1"/>
          </p:cNvSpPr>
          <p:nvPr/>
        </p:nvSpPr>
        <p:spPr bwMode="gray">
          <a:xfrm flipH="1">
            <a:off x="1036638" y="4946650"/>
            <a:ext cx="1617662" cy="0"/>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19" name="Line 59"/>
          <p:cNvSpPr>
            <a:spLocks noChangeShapeType="1"/>
          </p:cNvSpPr>
          <p:nvPr/>
        </p:nvSpPr>
        <p:spPr bwMode="gray">
          <a:xfrm>
            <a:off x="1439864" y="1900238"/>
            <a:ext cx="4752975" cy="0"/>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0" name="Line 60"/>
          <p:cNvSpPr>
            <a:spLocks noChangeShapeType="1"/>
          </p:cNvSpPr>
          <p:nvPr/>
        </p:nvSpPr>
        <p:spPr bwMode="gray">
          <a:xfrm flipH="1">
            <a:off x="1439864" y="2044700"/>
            <a:ext cx="4752975" cy="0"/>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1" name="Line 61"/>
          <p:cNvSpPr>
            <a:spLocks noChangeShapeType="1"/>
          </p:cNvSpPr>
          <p:nvPr/>
        </p:nvSpPr>
        <p:spPr bwMode="gray">
          <a:xfrm>
            <a:off x="4679950" y="2835275"/>
            <a:ext cx="1728788" cy="0"/>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2" name="Line 62"/>
          <p:cNvSpPr>
            <a:spLocks noChangeShapeType="1"/>
          </p:cNvSpPr>
          <p:nvPr/>
        </p:nvSpPr>
        <p:spPr bwMode="gray">
          <a:xfrm>
            <a:off x="5184775" y="3771900"/>
            <a:ext cx="1223963" cy="0"/>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3" name="Line 63"/>
          <p:cNvSpPr>
            <a:spLocks noChangeShapeType="1"/>
          </p:cNvSpPr>
          <p:nvPr/>
        </p:nvSpPr>
        <p:spPr bwMode="gray">
          <a:xfrm>
            <a:off x="5184775" y="4852988"/>
            <a:ext cx="1223963" cy="0"/>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4" name="Line 64"/>
          <p:cNvSpPr>
            <a:spLocks noChangeShapeType="1"/>
          </p:cNvSpPr>
          <p:nvPr/>
        </p:nvSpPr>
        <p:spPr bwMode="gray">
          <a:xfrm>
            <a:off x="4824413" y="5572125"/>
            <a:ext cx="1584325" cy="0"/>
          </a:xfrm>
          <a:prstGeom prst="line">
            <a:avLst/>
          </a:prstGeom>
          <a:noFill/>
          <a:ln w="9525">
            <a:solidFill>
              <a:srgbClr val="505050"/>
            </a:solidFill>
            <a:round/>
            <a:headEnd type="triangle" w="med" len="me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5" name="Line 65"/>
          <p:cNvSpPr>
            <a:spLocks noChangeShapeType="1"/>
          </p:cNvSpPr>
          <p:nvPr/>
        </p:nvSpPr>
        <p:spPr bwMode="gray">
          <a:xfrm>
            <a:off x="6408738" y="2835275"/>
            <a:ext cx="0" cy="2736850"/>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6" name="Line 66"/>
          <p:cNvSpPr>
            <a:spLocks noChangeShapeType="1"/>
          </p:cNvSpPr>
          <p:nvPr/>
        </p:nvSpPr>
        <p:spPr bwMode="gray">
          <a:xfrm>
            <a:off x="4824413" y="5716588"/>
            <a:ext cx="2087562" cy="0"/>
          </a:xfrm>
          <a:prstGeom prst="line">
            <a:avLst/>
          </a:prstGeom>
          <a:noFill/>
          <a:ln w="9525">
            <a:solidFill>
              <a:srgbClr val="505050"/>
            </a:solidFill>
            <a:round/>
            <a:headEnd type="triangle" w="med" len="me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7" name="Line 67"/>
          <p:cNvSpPr>
            <a:spLocks noChangeShapeType="1"/>
          </p:cNvSpPr>
          <p:nvPr/>
        </p:nvSpPr>
        <p:spPr bwMode="gray">
          <a:xfrm>
            <a:off x="6911975" y="3195638"/>
            <a:ext cx="0" cy="2520950"/>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8" name="Line 68"/>
          <p:cNvSpPr>
            <a:spLocks noChangeShapeType="1"/>
          </p:cNvSpPr>
          <p:nvPr/>
        </p:nvSpPr>
        <p:spPr bwMode="gray">
          <a:xfrm>
            <a:off x="7127875" y="3195638"/>
            <a:ext cx="0" cy="2305050"/>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29" name="Text Box 69"/>
          <p:cNvSpPr txBox="1">
            <a:spLocks noChangeArrowheads="1"/>
          </p:cNvSpPr>
          <p:nvPr/>
        </p:nvSpPr>
        <p:spPr bwMode="gray">
          <a:xfrm>
            <a:off x="7585170" y="4714456"/>
            <a:ext cx="1475581" cy="871127"/>
          </a:xfrm>
          <a:prstGeom prst="rect">
            <a:avLst/>
          </a:prstGeom>
          <a:noFill/>
          <a:ln w="9525" algn="ctr">
            <a:solidFill>
              <a:schemeClr val="tx1"/>
            </a:solidFill>
            <a:prstDash val="lgDash"/>
            <a:miter lim="800000"/>
            <a:headEnd/>
            <a:tailEnd/>
          </a:ln>
          <a:extLst>
            <a:ext uri="{909E8E84-426E-40DD-AFC4-6F175D3DCCD1}">
              <a14:hiddenFill xmlns:a14="http://schemas.microsoft.com/office/drawing/2010/main">
                <a:solidFill>
                  <a:srgbClr val="FFFFFF"/>
                </a:solidFill>
              </a14:hiddenFill>
            </a:ext>
          </a:extLst>
        </p:spPr>
        <p:txBody>
          <a:bodyPr wrap="squar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700" dirty="0">
                <a:solidFill>
                  <a:srgbClr val="000000"/>
                </a:solidFill>
                <a:latin typeface="HGP創英角ｺﾞｼｯｸUB" pitchFamily="50" charset="-128"/>
                <a:ea typeface="HGP創英角ｺﾞｼｯｸUB" pitchFamily="50" charset="-128"/>
                <a:cs typeface="Osaka"/>
              </a:rPr>
              <a:t>未登録状態</a:t>
            </a:r>
          </a:p>
          <a:p>
            <a:pPr algn="ctr" fontAlgn="ctr"/>
            <a:r>
              <a:rPr lang="en-US" altLang="ja-JP" sz="1700" dirty="0">
                <a:solidFill>
                  <a:srgbClr val="000000"/>
                </a:solidFill>
                <a:latin typeface="HGP創英角ｺﾞｼｯｸUB" pitchFamily="50" charset="-128"/>
                <a:ea typeface="HGP創英角ｺﾞｼｯｸUB" pitchFamily="50" charset="-128"/>
                <a:cs typeface="Osaka"/>
              </a:rPr>
              <a:t>NON-</a:t>
            </a:r>
          </a:p>
          <a:p>
            <a:pPr algn="ctr" fontAlgn="ctr"/>
            <a:r>
              <a:rPr lang="en-US" altLang="ja-JP" sz="1700" dirty="0">
                <a:solidFill>
                  <a:srgbClr val="000000"/>
                </a:solidFill>
                <a:latin typeface="HGP創英角ｺﾞｼｯｸUB" pitchFamily="50" charset="-128"/>
                <a:ea typeface="HGP創英角ｺﾞｼｯｸUB" pitchFamily="50" charset="-128"/>
                <a:cs typeface="Osaka"/>
              </a:rPr>
              <a:t>EXISTENT</a:t>
            </a:r>
          </a:p>
        </p:txBody>
      </p:sp>
      <p:sp>
        <p:nvSpPr>
          <p:cNvPr id="706630" name="Line 70"/>
          <p:cNvSpPr>
            <a:spLocks noChangeShapeType="1"/>
          </p:cNvSpPr>
          <p:nvPr/>
        </p:nvSpPr>
        <p:spPr bwMode="gray">
          <a:xfrm>
            <a:off x="4824413" y="6003925"/>
            <a:ext cx="2016125" cy="0"/>
          </a:xfrm>
          <a:prstGeom prst="line">
            <a:avLst/>
          </a:prstGeom>
          <a:noFill/>
          <a:ln w="9525">
            <a:solidFill>
              <a:srgbClr val="505050"/>
            </a:solidFill>
            <a:round/>
            <a:headEnd type="triangle" w="med" len="med"/>
            <a:tailEn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31" name="Line 71"/>
          <p:cNvSpPr>
            <a:spLocks noChangeShapeType="1"/>
          </p:cNvSpPr>
          <p:nvPr/>
        </p:nvSpPr>
        <p:spPr bwMode="gray">
          <a:xfrm>
            <a:off x="4824413" y="6148388"/>
            <a:ext cx="2016125" cy="0"/>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32" name="Text Box 72"/>
          <p:cNvSpPr txBox="1">
            <a:spLocks noChangeArrowheads="1"/>
          </p:cNvSpPr>
          <p:nvPr/>
        </p:nvSpPr>
        <p:spPr bwMode="gray">
          <a:xfrm>
            <a:off x="1940353" y="4492626"/>
            <a:ext cx="545246"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中断</a:t>
            </a:r>
          </a:p>
        </p:txBody>
      </p:sp>
      <p:sp>
        <p:nvSpPr>
          <p:cNvPr id="706633" name="Text Box 73"/>
          <p:cNvSpPr txBox="1">
            <a:spLocks noChangeArrowheads="1"/>
          </p:cNvSpPr>
          <p:nvPr/>
        </p:nvSpPr>
        <p:spPr bwMode="gray">
          <a:xfrm>
            <a:off x="1940353" y="4924426"/>
            <a:ext cx="545246"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再開</a:t>
            </a:r>
          </a:p>
        </p:txBody>
      </p:sp>
      <p:sp>
        <p:nvSpPr>
          <p:cNvPr id="706634" name="Text Box 74"/>
          <p:cNvSpPr txBox="1">
            <a:spLocks noChangeArrowheads="1"/>
          </p:cNvSpPr>
          <p:nvPr/>
        </p:nvSpPr>
        <p:spPr bwMode="gray">
          <a:xfrm>
            <a:off x="1940353" y="5427664"/>
            <a:ext cx="545246"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起動</a:t>
            </a:r>
          </a:p>
        </p:txBody>
      </p:sp>
      <p:sp>
        <p:nvSpPr>
          <p:cNvPr id="706635" name="Text Box 75"/>
          <p:cNvSpPr txBox="1">
            <a:spLocks noChangeArrowheads="1"/>
          </p:cNvSpPr>
          <p:nvPr/>
        </p:nvSpPr>
        <p:spPr bwMode="gray">
          <a:xfrm>
            <a:off x="1794983" y="5932489"/>
            <a:ext cx="905835"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強制終了</a:t>
            </a:r>
          </a:p>
        </p:txBody>
      </p:sp>
      <p:sp>
        <p:nvSpPr>
          <p:cNvPr id="706636" name="Text Box 76"/>
          <p:cNvSpPr txBox="1">
            <a:spLocks noChangeArrowheads="1"/>
          </p:cNvSpPr>
          <p:nvPr/>
        </p:nvSpPr>
        <p:spPr bwMode="gray">
          <a:xfrm>
            <a:off x="5250971" y="2547939"/>
            <a:ext cx="905835"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強制終了</a:t>
            </a:r>
          </a:p>
        </p:txBody>
      </p:sp>
      <p:sp>
        <p:nvSpPr>
          <p:cNvPr id="706637" name="Text Box 77"/>
          <p:cNvSpPr txBox="1">
            <a:spLocks noChangeArrowheads="1"/>
          </p:cNvSpPr>
          <p:nvPr/>
        </p:nvSpPr>
        <p:spPr bwMode="gray">
          <a:xfrm>
            <a:off x="5250971" y="3484563"/>
            <a:ext cx="905835"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強制終了</a:t>
            </a:r>
          </a:p>
        </p:txBody>
      </p:sp>
      <p:sp>
        <p:nvSpPr>
          <p:cNvPr id="706638" name="Text Box 78"/>
          <p:cNvSpPr txBox="1">
            <a:spLocks noChangeArrowheads="1"/>
          </p:cNvSpPr>
          <p:nvPr/>
        </p:nvSpPr>
        <p:spPr bwMode="gray">
          <a:xfrm>
            <a:off x="5250971" y="4564064"/>
            <a:ext cx="905835"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強制終了</a:t>
            </a:r>
          </a:p>
        </p:txBody>
      </p:sp>
      <p:sp>
        <p:nvSpPr>
          <p:cNvPr id="706639" name="Text Box 79"/>
          <p:cNvSpPr txBox="1">
            <a:spLocks noChangeArrowheads="1"/>
          </p:cNvSpPr>
          <p:nvPr/>
        </p:nvSpPr>
        <p:spPr bwMode="gray">
          <a:xfrm>
            <a:off x="5048566" y="5268914"/>
            <a:ext cx="905834"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強制終了</a:t>
            </a:r>
          </a:p>
        </p:txBody>
      </p:sp>
      <p:sp>
        <p:nvSpPr>
          <p:cNvPr id="706640" name="Text Box 80"/>
          <p:cNvSpPr txBox="1">
            <a:spLocks noChangeArrowheads="1"/>
          </p:cNvSpPr>
          <p:nvPr/>
        </p:nvSpPr>
        <p:spPr bwMode="gray">
          <a:xfrm>
            <a:off x="5037566" y="5716589"/>
            <a:ext cx="545246"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生成</a:t>
            </a:r>
          </a:p>
        </p:txBody>
      </p:sp>
      <p:sp>
        <p:nvSpPr>
          <p:cNvPr id="706641" name="Text Box 81"/>
          <p:cNvSpPr txBox="1">
            <a:spLocks noChangeArrowheads="1"/>
          </p:cNvSpPr>
          <p:nvPr/>
        </p:nvSpPr>
        <p:spPr bwMode="gray">
          <a:xfrm>
            <a:off x="6190091" y="6148389"/>
            <a:ext cx="545246"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削除</a:t>
            </a:r>
          </a:p>
        </p:txBody>
      </p:sp>
      <p:sp>
        <p:nvSpPr>
          <p:cNvPr id="706642" name="Text Box 82"/>
          <p:cNvSpPr txBox="1">
            <a:spLocks noChangeArrowheads="1"/>
          </p:cNvSpPr>
          <p:nvPr/>
        </p:nvSpPr>
        <p:spPr bwMode="gray">
          <a:xfrm>
            <a:off x="7056438" y="4060826"/>
            <a:ext cx="1223962"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終了と削除</a:t>
            </a:r>
          </a:p>
        </p:txBody>
      </p:sp>
      <p:sp>
        <p:nvSpPr>
          <p:cNvPr id="706643" name="Text Box 83"/>
          <p:cNvSpPr txBox="1">
            <a:spLocks noChangeArrowheads="1"/>
          </p:cNvSpPr>
          <p:nvPr/>
        </p:nvSpPr>
        <p:spPr bwMode="gray">
          <a:xfrm>
            <a:off x="3712846" y="1628776"/>
            <a:ext cx="813434"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en-US" altLang="ja-JP" sz="1400">
                <a:solidFill>
                  <a:srgbClr val="000000"/>
                </a:solidFill>
                <a:latin typeface="ＭＳ Ｐゴシック" pitchFamily="50" charset="-128"/>
                <a:ea typeface="Osaka"/>
              </a:rPr>
              <a:t>dispatch</a:t>
            </a:r>
          </a:p>
        </p:txBody>
      </p:sp>
      <p:sp>
        <p:nvSpPr>
          <p:cNvPr id="706644" name="Text Box 84"/>
          <p:cNvSpPr txBox="1">
            <a:spLocks noChangeArrowheads="1"/>
          </p:cNvSpPr>
          <p:nvPr/>
        </p:nvSpPr>
        <p:spPr bwMode="gray">
          <a:xfrm>
            <a:off x="3712130" y="1989138"/>
            <a:ext cx="802165"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en-US" altLang="ja-JP" sz="1400">
                <a:solidFill>
                  <a:srgbClr val="000000"/>
                </a:solidFill>
                <a:latin typeface="ＭＳ Ｐゴシック" pitchFamily="50" charset="-128"/>
                <a:ea typeface="Osaka"/>
              </a:rPr>
              <a:t>preempt</a:t>
            </a:r>
          </a:p>
        </p:txBody>
      </p:sp>
      <p:sp>
        <p:nvSpPr>
          <p:cNvPr id="706645" name="Line 85"/>
          <p:cNvSpPr>
            <a:spLocks noChangeShapeType="1"/>
          </p:cNvSpPr>
          <p:nvPr/>
        </p:nvSpPr>
        <p:spPr bwMode="gray">
          <a:xfrm flipH="1" flipV="1">
            <a:off x="1511301" y="2260600"/>
            <a:ext cx="1008063" cy="287338"/>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46" name="Line 86"/>
          <p:cNvSpPr>
            <a:spLocks noChangeShapeType="1"/>
          </p:cNvSpPr>
          <p:nvPr/>
        </p:nvSpPr>
        <p:spPr bwMode="gray">
          <a:xfrm flipH="1">
            <a:off x="4679951" y="2260601"/>
            <a:ext cx="1584325" cy="358775"/>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47" name="Text Box 87"/>
          <p:cNvSpPr txBox="1">
            <a:spLocks noChangeArrowheads="1"/>
          </p:cNvSpPr>
          <p:nvPr/>
        </p:nvSpPr>
        <p:spPr bwMode="gray">
          <a:xfrm>
            <a:off x="1747414" y="2089591"/>
            <a:ext cx="881044"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dirty="0">
                <a:solidFill>
                  <a:srgbClr val="000000"/>
                </a:solidFill>
                <a:latin typeface="ＭＳ Ｐゴシック" pitchFamily="50" charset="-128"/>
                <a:ea typeface="Osaka"/>
              </a:rPr>
              <a:t>待ち解除</a:t>
            </a:r>
          </a:p>
        </p:txBody>
      </p:sp>
      <p:sp>
        <p:nvSpPr>
          <p:cNvPr id="706648" name="Text Box 88"/>
          <p:cNvSpPr txBox="1">
            <a:spLocks noChangeArrowheads="1"/>
          </p:cNvSpPr>
          <p:nvPr/>
        </p:nvSpPr>
        <p:spPr bwMode="gray">
          <a:xfrm>
            <a:off x="4681547" y="2116138"/>
            <a:ext cx="881044"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待ち条件</a:t>
            </a:r>
          </a:p>
        </p:txBody>
      </p:sp>
      <p:sp>
        <p:nvSpPr>
          <p:cNvPr id="706649" name="Line 89"/>
          <p:cNvSpPr>
            <a:spLocks noChangeShapeType="1"/>
          </p:cNvSpPr>
          <p:nvPr/>
        </p:nvSpPr>
        <p:spPr bwMode="gray">
          <a:xfrm>
            <a:off x="2544418" y="3052763"/>
            <a:ext cx="0" cy="503237"/>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50" name="Line 90"/>
          <p:cNvSpPr>
            <a:spLocks noChangeShapeType="1"/>
          </p:cNvSpPr>
          <p:nvPr/>
        </p:nvSpPr>
        <p:spPr bwMode="gray">
          <a:xfrm flipV="1">
            <a:off x="3671888" y="3052763"/>
            <a:ext cx="0" cy="503237"/>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51" name="Line 91"/>
          <p:cNvSpPr>
            <a:spLocks noChangeShapeType="1"/>
          </p:cNvSpPr>
          <p:nvPr/>
        </p:nvSpPr>
        <p:spPr bwMode="gray">
          <a:xfrm>
            <a:off x="3168650" y="4203701"/>
            <a:ext cx="0" cy="288925"/>
          </a:xfrm>
          <a:prstGeom prst="line">
            <a:avLst/>
          </a:prstGeom>
          <a:noFill/>
          <a:ln w="9525">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06652" name="Text Box 92"/>
          <p:cNvSpPr txBox="1">
            <a:spLocks noChangeArrowheads="1"/>
          </p:cNvSpPr>
          <p:nvPr/>
        </p:nvSpPr>
        <p:spPr bwMode="gray">
          <a:xfrm>
            <a:off x="2013378" y="3124201"/>
            <a:ext cx="545246"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中断</a:t>
            </a:r>
          </a:p>
        </p:txBody>
      </p:sp>
      <p:sp>
        <p:nvSpPr>
          <p:cNvPr id="706653" name="Text Box 93"/>
          <p:cNvSpPr txBox="1">
            <a:spLocks noChangeArrowheads="1"/>
          </p:cNvSpPr>
          <p:nvPr/>
        </p:nvSpPr>
        <p:spPr bwMode="gray">
          <a:xfrm>
            <a:off x="3669141" y="3124201"/>
            <a:ext cx="545246"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再開</a:t>
            </a:r>
          </a:p>
        </p:txBody>
      </p:sp>
      <p:sp>
        <p:nvSpPr>
          <p:cNvPr id="706654" name="Text Box 94"/>
          <p:cNvSpPr txBox="1">
            <a:spLocks noChangeArrowheads="1"/>
          </p:cNvSpPr>
          <p:nvPr/>
        </p:nvSpPr>
        <p:spPr bwMode="gray">
          <a:xfrm>
            <a:off x="3163897" y="4203701"/>
            <a:ext cx="881044"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待ち解除</a:t>
            </a:r>
          </a:p>
        </p:txBody>
      </p:sp>
      <p:sp>
        <p:nvSpPr>
          <p:cNvPr id="6256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タスクの遷移状態</a:t>
            </a:r>
          </a:p>
        </p:txBody>
      </p:sp>
      <p:sp>
        <p:nvSpPr>
          <p:cNvPr id="706657" name="Text Box 99"/>
          <p:cNvSpPr txBox="1">
            <a:spLocks noChangeArrowheads="1"/>
          </p:cNvSpPr>
          <p:nvPr/>
        </p:nvSpPr>
        <p:spPr bwMode="gray">
          <a:xfrm>
            <a:off x="6390115" y="5429251"/>
            <a:ext cx="545246" cy="30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ＭＳ Ｐゴシック" pitchFamily="50" charset="-128"/>
                <a:ea typeface="Osaka"/>
              </a:rPr>
              <a:t>終了</a:t>
            </a:r>
          </a:p>
        </p:txBody>
      </p:sp>
      <p:grpSp>
        <p:nvGrpSpPr>
          <p:cNvPr id="99" name="グループ化 51"/>
          <p:cNvGrpSpPr/>
          <p:nvPr/>
        </p:nvGrpSpPr>
        <p:grpSpPr>
          <a:xfrm>
            <a:off x="289987" y="1521650"/>
            <a:ext cx="1004352" cy="954056"/>
            <a:chOff x="4286248" y="3000372"/>
            <a:chExt cx="1428760" cy="1357322"/>
          </a:xfrm>
        </p:grpSpPr>
        <p:grpSp>
          <p:nvGrpSpPr>
            <p:cNvPr id="101"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106" name="正方形/長方形 10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2" name="円/楕円 101"/>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円/楕円 102"/>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円/楕円 103"/>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円/楕円 104"/>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8" name="グループ化 22"/>
          <p:cNvGrpSpPr/>
          <p:nvPr/>
        </p:nvGrpSpPr>
        <p:grpSpPr>
          <a:xfrm>
            <a:off x="6362762" y="1371010"/>
            <a:ext cx="1305657" cy="1104697"/>
            <a:chOff x="4786314" y="1643050"/>
            <a:chExt cx="1857388" cy="1571636"/>
          </a:xfrm>
        </p:grpSpPr>
        <p:sp>
          <p:nvSpPr>
            <p:cNvPr id="109" name="円/楕円 108"/>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円/楕円 109"/>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1"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20" name="正方形/長方形 119"/>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2" name="円/楕円 111"/>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円/楕円 112"/>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円/楕円 113"/>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円/楕円 114"/>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6" name="円弧 115"/>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7" name="円弧 116"/>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8" name="円/楕円 117"/>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円/楕円 118"/>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2" name="グループ化 55"/>
          <p:cNvGrpSpPr/>
          <p:nvPr/>
        </p:nvGrpSpPr>
        <p:grpSpPr>
          <a:xfrm>
            <a:off x="2590093" y="2210550"/>
            <a:ext cx="1004352" cy="954056"/>
            <a:chOff x="4357686" y="4786322"/>
            <a:chExt cx="1428760" cy="1357322"/>
          </a:xfrm>
        </p:grpSpPr>
        <p:grpSp>
          <p:nvGrpSpPr>
            <p:cNvPr id="123"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28" name="正方形/長方形 127"/>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4" name="円/楕円 123"/>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円/楕円 124"/>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6" name="直線コネクタ 125"/>
            <p:cNvCxnSpPr>
              <a:stCxn id="124" idx="2"/>
              <a:endCxn id="124"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7" name="直線コネクタ 126"/>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38" name="グループ化 137"/>
          <p:cNvGrpSpPr/>
          <p:nvPr/>
        </p:nvGrpSpPr>
        <p:grpSpPr>
          <a:xfrm>
            <a:off x="2596999" y="4369482"/>
            <a:ext cx="1004352" cy="954056"/>
            <a:chOff x="6961187" y="6028053"/>
            <a:chExt cx="1428760" cy="1357322"/>
          </a:xfrm>
        </p:grpSpPr>
        <p:grpSp>
          <p:nvGrpSpPr>
            <p:cNvPr id="139" name="グループ化 40"/>
            <p:cNvGrpSpPr/>
            <p:nvPr/>
          </p:nvGrpSpPr>
          <p:grpSpPr>
            <a:xfrm>
              <a:off x="6961187" y="6028053"/>
              <a:ext cx="1428760" cy="1357322"/>
              <a:chOff x="4786314" y="1571612"/>
              <a:chExt cx="1428760" cy="1357322"/>
            </a:xfrm>
            <a:solidFill>
              <a:schemeClr val="tx2">
                <a:lumMod val="20000"/>
                <a:lumOff val="80000"/>
              </a:schemeClr>
            </a:solidFill>
          </p:grpSpPr>
          <p:sp>
            <p:nvSpPr>
              <p:cNvPr id="146" name="正方形/長方形 14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7" name="正方形/長方形 14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0" name="円/楕円 139"/>
            <p:cNvSpPr/>
            <p:nvPr/>
          </p:nvSpPr>
          <p:spPr>
            <a:xfrm>
              <a:off x="7318377" y="6528119"/>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円/楕円 140"/>
            <p:cNvSpPr/>
            <p:nvPr/>
          </p:nvSpPr>
          <p:spPr>
            <a:xfrm>
              <a:off x="7818443" y="6528119"/>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42" name="直線コネクタ 141"/>
            <p:cNvCxnSpPr/>
            <p:nvPr/>
          </p:nvCxnSpPr>
          <p:spPr>
            <a:xfrm rot="12900000" flipH="1">
              <a:off x="7331899" y="6747087"/>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3" name="直線コネクタ 142"/>
            <p:cNvCxnSpPr/>
            <p:nvPr/>
          </p:nvCxnSpPr>
          <p:spPr>
            <a:xfrm rot="7800000">
              <a:off x="7318378" y="6730310"/>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4" name="直線コネクタ 143"/>
            <p:cNvCxnSpPr/>
            <p:nvPr/>
          </p:nvCxnSpPr>
          <p:spPr>
            <a:xfrm rot="7800000">
              <a:off x="7827706" y="6732326"/>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5" name="直線コネクタ 144"/>
            <p:cNvCxnSpPr/>
            <p:nvPr/>
          </p:nvCxnSpPr>
          <p:spPr>
            <a:xfrm rot="12900000" flipH="1">
              <a:off x="7823637" y="6735217"/>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48" name="グループ化 55"/>
          <p:cNvGrpSpPr/>
          <p:nvPr/>
        </p:nvGrpSpPr>
        <p:grpSpPr>
          <a:xfrm>
            <a:off x="2601935" y="5367846"/>
            <a:ext cx="1004352" cy="954056"/>
            <a:chOff x="4357686" y="4786322"/>
            <a:chExt cx="1428760" cy="1357322"/>
          </a:xfrm>
        </p:grpSpPr>
        <p:grpSp>
          <p:nvGrpSpPr>
            <p:cNvPr id="149"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52" name="正方形/長方形 151"/>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3" name="正方形/長方形 152"/>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0" name="円/楕円 149"/>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1" name="円/楕円 150"/>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4" name="グループ化 153"/>
          <p:cNvGrpSpPr/>
          <p:nvPr/>
        </p:nvGrpSpPr>
        <p:grpSpPr>
          <a:xfrm>
            <a:off x="2584145" y="3204494"/>
            <a:ext cx="1004352" cy="954056"/>
            <a:chOff x="8885227" y="5945187"/>
            <a:chExt cx="1428760" cy="1357322"/>
          </a:xfrm>
        </p:grpSpPr>
        <p:grpSp>
          <p:nvGrpSpPr>
            <p:cNvPr id="155" name="グループ化 40"/>
            <p:cNvGrpSpPr/>
            <p:nvPr/>
          </p:nvGrpSpPr>
          <p:grpSpPr>
            <a:xfrm>
              <a:off x="8885227" y="5945187"/>
              <a:ext cx="1428760" cy="1357322"/>
              <a:chOff x="4786314" y="1571612"/>
              <a:chExt cx="1428760" cy="1357322"/>
            </a:xfrm>
            <a:solidFill>
              <a:schemeClr val="tx2">
                <a:lumMod val="20000"/>
                <a:lumOff val="80000"/>
              </a:schemeClr>
            </a:solidFill>
          </p:grpSpPr>
          <p:sp>
            <p:nvSpPr>
              <p:cNvPr id="166" name="正方形/長方形 16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7" name="正方形/長方形 16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6" name="グループ化 155"/>
            <p:cNvGrpSpPr/>
            <p:nvPr/>
          </p:nvGrpSpPr>
          <p:grpSpPr>
            <a:xfrm>
              <a:off x="9237359" y="6431883"/>
              <a:ext cx="438606" cy="445405"/>
              <a:chOff x="9232439" y="6433924"/>
              <a:chExt cx="438606" cy="445405"/>
            </a:xfrm>
          </p:grpSpPr>
          <p:sp>
            <p:nvSpPr>
              <p:cNvPr id="162" name="円/楕円 161"/>
              <p:cNvSpPr/>
              <p:nvPr/>
            </p:nvSpPr>
            <p:spPr>
              <a:xfrm>
                <a:off x="9242417" y="6445253"/>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3" name="直線コネクタ 162"/>
              <p:cNvCxnSpPr/>
              <p:nvPr/>
            </p:nvCxnSpPr>
            <p:spPr>
              <a:xfrm rot="13920000" flipH="1">
                <a:off x="9255939" y="6664221"/>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4" name="直線コネクタ 163"/>
              <p:cNvCxnSpPr/>
              <p:nvPr/>
            </p:nvCxnSpPr>
            <p:spPr>
              <a:xfrm rot="7200000">
                <a:off x="9242418" y="6647444"/>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5" name="直線コネクタ 164"/>
              <p:cNvCxnSpPr/>
              <p:nvPr/>
            </p:nvCxnSpPr>
            <p:spPr>
              <a:xfrm rot="10800000" flipH="1">
                <a:off x="9232439" y="6645735"/>
                <a:ext cx="428628" cy="1588"/>
              </a:xfrm>
              <a:prstGeom prst="line">
                <a:avLst/>
              </a:prstGeom>
              <a:ln w="34925"/>
            </p:spPr>
            <p:style>
              <a:lnRef idx="1">
                <a:schemeClr val="accent1"/>
              </a:lnRef>
              <a:fillRef idx="0">
                <a:schemeClr val="accent1"/>
              </a:fillRef>
              <a:effectRef idx="0">
                <a:schemeClr val="accent1"/>
              </a:effectRef>
              <a:fontRef idx="minor">
                <a:schemeClr val="tx1"/>
              </a:fontRef>
            </p:style>
          </p:cxnSp>
        </p:grpSp>
        <p:grpSp>
          <p:nvGrpSpPr>
            <p:cNvPr id="157" name="グループ化 156"/>
            <p:cNvGrpSpPr/>
            <p:nvPr/>
          </p:nvGrpSpPr>
          <p:grpSpPr>
            <a:xfrm>
              <a:off x="9748631" y="6431883"/>
              <a:ext cx="438606" cy="445405"/>
              <a:chOff x="9232439" y="6433924"/>
              <a:chExt cx="438606" cy="445405"/>
            </a:xfrm>
          </p:grpSpPr>
          <p:sp>
            <p:nvSpPr>
              <p:cNvPr id="158" name="円/楕円 157"/>
              <p:cNvSpPr/>
              <p:nvPr/>
            </p:nvSpPr>
            <p:spPr>
              <a:xfrm>
                <a:off x="9242417" y="6445253"/>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59" name="直線コネクタ 158"/>
              <p:cNvCxnSpPr/>
              <p:nvPr/>
            </p:nvCxnSpPr>
            <p:spPr>
              <a:xfrm rot="13920000" flipH="1">
                <a:off x="9255939" y="6664221"/>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0" name="直線コネクタ 159"/>
              <p:cNvCxnSpPr/>
              <p:nvPr/>
            </p:nvCxnSpPr>
            <p:spPr>
              <a:xfrm rot="7200000">
                <a:off x="9242418" y="6647444"/>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1" name="直線コネクタ 160"/>
              <p:cNvCxnSpPr/>
              <p:nvPr/>
            </p:nvCxnSpPr>
            <p:spPr>
              <a:xfrm rot="10800000" flipH="1">
                <a:off x="9232439" y="6645735"/>
                <a:ext cx="428628" cy="1588"/>
              </a:xfrm>
              <a:prstGeom prst="line">
                <a:avLst/>
              </a:prstGeom>
              <a:ln w="34925"/>
            </p:spPr>
            <p:style>
              <a:lnRef idx="1">
                <a:schemeClr val="accent1"/>
              </a:lnRef>
              <a:fillRef idx="0">
                <a:schemeClr val="accent1"/>
              </a:fillRef>
              <a:effectRef idx="0">
                <a:schemeClr val="accent1"/>
              </a:effectRef>
              <a:fontRef idx="minor">
                <a:schemeClr val="tx1"/>
              </a:fontRef>
            </p:style>
          </p:cxnSp>
        </p:grpSp>
      </p:grpSp>
      <p:grpSp>
        <p:nvGrpSpPr>
          <p:cNvPr id="168" name="グループ化 167"/>
          <p:cNvGrpSpPr/>
          <p:nvPr/>
        </p:nvGrpSpPr>
        <p:grpSpPr>
          <a:xfrm>
            <a:off x="6982427" y="5621635"/>
            <a:ext cx="803481" cy="753202"/>
            <a:chOff x="11380779" y="6214737"/>
            <a:chExt cx="1143008" cy="1071570"/>
          </a:xfrm>
        </p:grpSpPr>
        <p:sp>
          <p:nvSpPr>
            <p:cNvPr id="169" name="正方形/長方形 168"/>
            <p:cNvSpPr/>
            <p:nvPr/>
          </p:nvSpPr>
          <p:spPr>
            <a:xfrm>
              <a:off x="11380779" y="6214737"/>
              <a:ext cx="1143008" cy="107157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円/楕円 169"/>
            <p:cNvSpPr/>
            <p:nvPr/>
          </p:nvSpPr>
          <p:spPr>
            <a:xfrm>
              <a:off x="11452217" y="6429051"/>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1" name="円/楕円 170"/>
            <p:cNvSpPr/>
            <p:nvPr/>
          </p:nvSpPr>
          <p:spPr>
            <a:xfrm>
              <a:off x="11952283" y="6429051"/>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5768490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800" u="sng" dirty="0" smtClean="0">
                <a:solidFill>
                  <a:prstClr val="black"/>
                </a:solidFill>
                <a:cs typeface="ＤＦＧ平成ゴシック体W7"/>
              </a:rPr>
              <a:t>OS</a:t>
            </a:r>
            <a:r>
              <a:rPr lang="ja-JP" altLang="en-US" sz="4800" u="sng" dirty="0" smtClean="0">
                <a:solidFill>
                  <a:prstClr val="black"/>
                </a:solidFill>
                <a:cs typeface="ＤＦＧ平成ゴシック体W7"/>
              </a:rPr>
              <a:t>利用のメリット </a:t>
            </a:r>
            <a:r>
              <a:rPr lang="en-US" altLang="ja-JP" sz="4800" u="sng" dirty="0" smtClean="0">
                <a:solidFill>
                  <a:prstClr val="black"/>
                </a:solidFill>
                <a:cs typeface="ＤＦＧ平成ゴシック体W7"/>
              </a:rPr>
              <a:t>(2)</a:t>
            </a:r>
            <a:endParaRPr lang="ja-JP" altLang="en-US" sz="4800" u="sng" dirty="0">
              <a:solidFill>
                <a:prstClr val="black"/>
              </a:solidFill>
              <a:cs typeface="ＤＦＧ平成ゴシック体W7"/>
            </a:endParaRPr>
          </a:p>
        </p:txBody>
      </p:sp>
      <p:sp>
        <p:nvSpPr>
          <p:cNvPr id="4" name="テキスト ボックス 3"/>
          <p:cNvSpPr txBox="1"/>
          <p:nvPr/>
        </p:nvSpPr>
        <p:spPr>
          <a:xfrm>
            <a:off x="-12078" y="1654641"/>
            <a:ext cx="4921540" cy="461665"/>
          </a:xfrm>
          <a:prstGeom prst="rect">
            <a:avLst/>
          </a:prstGeom>
          <a:noFill/>
        </p:spPr>
        <p:txBody>
          <a:bodyPr wrap="none" rtlCol="0">
            <a:spAutoFit/>
          </a:bodyPr>
          <a:lstStyle/>
          <a:p>
            <a:r>
              <a:rPr lang="ja-JP" altLang="en-US" sz="2400" dirty="0" smtClean="0">
                <a:solidFill>
                  <a:prstClr val="black"/>
                </a:solidFill>
              </a:rPr>
              <a:t>★ すっきりした見やすいプログラムになる</a:t>
            </a:r>
            <a:endParaRPr lang="ja-JP" altLang="en-US" sz="2400" dirty="0">
              <a:solidFill>
                <a:prstClr val="black"/>
              </a:solidFill>
            </a:endParaRPr>
          </a:p>
        </p:txBody>
      </p:sp>
      <p:sp>
        <p:nvSpPr>
          <p:cNvPr id="5" name="テキスト ボックス 4"/>
          <p:cNvSpPr txBox="1"/>
          <p:nvPr/>
        </p:nvSpPr>
        <p:spPr>
          <a:xfrm>
            <a:off x="347962" y="2221413"/>
            <a:ext cx="4265911" cy="830997"/>
          </a:xfrm>
          <a:prstGeom prst="rect">
            <a:avLst/>
          </a:prstGeom>
          <a:solidFill>
            <a:schemeClr val="accent3">
              <a:lumMod val="20000"/>
              <a:lumOff val="80000"/>
            </a:schemeClr>
          </a:solidFill>
        </p:spPr>
        <p:txBody>
          <a:bodyPr wrap="none" rtlCol="0">
            <a:spAutoFit/>
          </a:bodyPr>
          <a:lstStyle/>
          <a:p>
            <a:r>
              <a:rPr lang="ja-JP" altLang="en-US" sz="1600" dirty="0" smtClean="0">
                <a:solidFill>
                  <a:prstClr val="black"/>
                </a:solidFill>
              </a:rPr>
              <a:t>■ </a:t>
            </a:r>
            <a:r>
              <a:rPr lang="en-US" altLang="ja-JP" sz="1600" dirty="0" smtClean="0">
                <a:solidFill>
                  <a:prstClr val="black"/>
                </a:solidFill>
              </a:rPr>
              <a:t>OS</a:t>
            </a:r>
            <a:r>
              <a:rPr lang="ja-JP" altLang="en-US" sz="1600" dirty="0" smtClean="0">
                <a:solidFill>
                  <a:prstClr val="black"/>
                </a:solidFill>
              </a:rPr>
              <a:t>使用以前</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 メンテナンスが困難</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 簡単な機能追加するだけでも，検証作業大</a:t>
            </a:r>
            <a:endParaRPr lang="ja-JP" altLang="en-US" sz="1600" dirty="0">
              <a:solidFill>
                <a:prstClr val="black"/>
              </a:solidFill>
            </a:endParaRPr>
          </a:p>
        </p:txBody>
      </p:sp>
      <p:sp>
        <p:nvSpPr>
          <p:cNvPr id="6" name="テキスト ボックス 5"/>
          <p:cNvSpPr txBox="1"/>
          <p:nvPr/>
        </p:nvSpPr>
        <p:spPr>
          <a:xfrm>
            <a:off x="4774815" y="2221413"/>
            <a:ext cx="3980577" cy="1323439"/>
          </a:xfrm>
          <a:prstGeom prst="rect">
            <a:avLst/>
          </a:prstGeom>
          <a:solidFill>
            <a:schemeClr val="accent6">
              <a:lumMod val="20000"/>
              <a:lumOff val="80000"/>
            </a:schemeClr>
          </a:solidFill>
        </p:spPr>
        <p:txBody>
          <a:bodyPr wrap="none" rtlCol="0">
            <a:spAutoFit/>
          </a:bodyPr>
          <a:lstStyle/>
          <a:p>
            <a:r>
              <a:rPr lang="ja-JP" altLang="en-US" sz="1600" dirty="0" smtClean="0">
                <a:solidFill>
                  <a:prstClr val="black"/>
                </a:solidFill>
              </a:rPr>
              <a:t>■ </a:t>
            </a:r>
            <a:r>
              <a:rPr lang="en-US" altLang="ja-JP" sz="1600" dirty="0" smtClean="0">
                <a:solidFill>
                  <a:prstClr val="black"/>
                </a:solidFill>
              </a:rPr>
              <a:t>OS</a:t>
            </a:r>
            <a:r>
              <a:rPr lang="ja-JP" altLang="en-US" sz="1600" dirty="0" smtClean="0">
                <a:solidFill>
                  <a:prstClr val="black"/>
                </a:solidFill>
              </a:rPr>
              <a:t>使用後</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 タスク単位でプログラムが閉じているため，</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メンテナンスが容易</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 新しく追加したタスク（機能）について，</a:t>
            </a:r>
            <a:endParaRPr lang="en-US" altLang="ja-JP" sz="1600" dirty="0" smtClean="0">
              <a:solidFill>
                <a:prstClr val="black"/>
              </a:solidFill>
            </a:endParaRPr>
          </a:p>
          <a:p>
            <a:r>
              <a:rPr lang="ja-JP" altLang="en-US" sz="1600" dirty="0">
                <a:solidFill>
                  <a:prstClr val="black"/>
                </a:solidFill>
              </a:rPr>
              <a:t> </a:t>
            </a:r>
            <a:r>
              <a:rPr lang="ja-JP" altLang="en-US" sz="1600" dirty="0" smtClean="0">
                <a:solidFill>
                  <a:prstClr val="black"/>
                </a:solidFill>
              </a:rPr>
              <a:t>     検証作業を集中することが可能</a:t>
            </a:r>
            <a:endParaRPr lang="ja-JP" altLang="en-US" sz="1600" dirty="0">
              <a:solidFill>
                <a:prstClr val="black"/>
              </a:solidFill>
            </a:endParaRPr>
          </a:p>
        </p:txBody>
      </p:sp>
      <p:pic>
        <p:nvPicPr>
          <p:cNvPr id="8" name="図 7"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7544" y="3606783"/>
            <a:ext cx="3096057" cy="2810267"/>
          </a:xfrm>
          <a:prstGeom prst="rect">
            <a:avLst/>
          </a:prstGeom>
        </p:spPr>
      </p:pic>
      <p:pic>
        <p:nvPicPr>
          <p:cNvPr id="10" name="図 9"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2889" y="3697284"/>
            <a:ext cx="3048426" cy="2629267"/>
          </a:xfrm>
          <a:prstGeom prst="rect">
            <a:avLst/>
          </a:prstGeom>
        </p:spPr>
      </p:pic>
      <p:sp>
        <p:nvSpPr>
          <p:cNvPr id="11" name="ストライプ矢印 10"/>
          <p:cNvSpPr/>
          <p:nvPr/>
        </p:nvSpPr>
        <p:spPr>
          <a:xfrm>
            <a:off x="3923928" y="4869160"/>
            <a:ext cx="648073" cy="360040"/>
          </a:xfrm>
          <a:prstGeom prst="stripedRightArrow">
            <a:avLst/>
          </a:prstGeom>
          <a:solidFill>
            <a:schemeClr val="accent6"/>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Tree>
    <p:extLst>
      <p:ext uri="{BB962C8B-B14F-4D97-AF65-F5344CB8AC3E}">
        <p14:creationId xmlns:p14="http://schemas.microsoft.com/office/powerpoint/2010/main" val="67501105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角丸四角形 98"/>
          <p:cNvSpPr/>
          <p:nvPr/>
        </p:nvSpPr>
        <p:spPr>
          <a:xfrm>
            <a:off x="3143240" y="1285860"/>
            <a:ext cx="2928958" cy="3357586"/>
          </a:xfrm>
          <a:prstGeom prst="roundRect">
            <a:avLst/>
          </a:prstGeom>
          <a:solidFill>
            <a:srgbClr val="BEF4D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36" name="角丸四角形 135"/>
          <p:cNvSpPr/>
          <p:nvPr/>
        </p:nvSpPr>
        <p:spPr>
          <a:xfrm>
            <a:off x="142844" y="142852"/>
            <a:ext cx="8715436" cy="1928826"/>
          </a:xfrm>
          <a:prstGeom prst="roundRect">
            <a:avLst/>
          </a:prstGeom>
          <a:solidFill>
            <a:srgbClr val="BEF4D3">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2" name="正方形/長方形 1"/>
          <p:cNvSpPr/>
          <p:nvPr/>
        </p:nvSpPr>
        <p:spPr>
          <a:xfrm>
            <a:off x="3821901" y="1357298"/>
            <a:ext cx="1500198" cy="500066"/>
          </a:xfrm>
          <a:prstGeom prst="rect">
            <a:avLst/>
          </a:prstGeom>
        </p:spPr>
        <p:style>
          <a:lnRef idx="1">
            <a:schemeClr val="accent1"/>
          </a:lnRef>
          <a:fillRef idx="2">
            <a:schemeClr val="accent1"/>
          </a:fillRef>
          <a:effectRef idx="1">
            <a:schemeClr val="accent1"/>
          </a:effectRef>
          <a:fontRef idx="minor">
            <a:schemeClr val="dk1"/>
          </a:fontRef>
        </p:style>
        <p:txBody>
          <a:bodyPr lIns="91435" tIns="45717" rIns="91435" bIns="45717" rtlCol="0" anchor="ctr"/>
          <a:lstStyle/>
          <a:p>
            <a:pPr algn="ctr"/>
            <a:r>
              <a:rPr lang="ja-JP" altLang="en-US" sz="1400" b="1" dirty="0">
                <a:latin typeface="ＭＳ Ｐゴシック" pitchFamily="50" charset="-128"/>
                <a:ea typeface="ＭＳ Ｐゴシック" pitchFamily="50" charset="-128"/>
              </a:rPr>
              <a:t>待ち状態</a:t>
            </a:r>
            <a:endParaRPr lang="en-US" altLang="ja-JP" sz="1400" b="1" dirty="0">
              <a:latin typeface="ＭＳ Ｐゴシック" pitchFamily="50" charset="-128"/>
              <a:ea typeface="ＭＳ Ｐゴシック" pitchFamily="50" charset="-128"/>
            </a:endParaRPr>
          </a:p>
          <a:p>
            <a:pPr algn="ctr"/>
            <a:r>
              <a:rPr lang="en-US" altLang="ja-JP" sz="1400" b="1" dirty="0">
                <a:latin typeface="ＭＳ Ｐゴシック" pitchFamily="50" charset="-128"/>
                <a:ea typeface="ＭＳ Ｐゴシック" pitchFamily="50" charset="-128"/>
              </a:rPr>
              <a:t>WAITING</a:t>
            </a:r>
            <a:endParaRPr lang="ja-JP" altLang="en-US" sz="1400" b="1" dirty="0">
              <a:latin typeface="ＭＳ Ｐゴシック" pitchFamily="50" charset="-128"/>
              <a:ea typeface="ＭＳ Ｐゴシック" pitchFamily="50" charset="-128"/>
            </a:endParaRPr>
          </a:p>
        </p:txBody>
      </p:sp>
      <p:sp>
        <p:nvSpPr>
          <p:cNvPr id="3" name="正方形/長方形 2"/>
          <p:cNvSpPr/>
          <p:nvPr/>
        </p:nvSpPr>
        <p:spPr>
          <a:xfrm>
            <a:off x="3821901" y="2464587"/>
            <a:ext cx="1500198" cy="714380"/>
          </a:xfrm>
          <a:prstGeom prst="rect">
            <a:avLst/>
          </a:prstGeom>
        </p:spPr>
        <p:style>
          <a:lnRef idx="1">
            <a:schemeClr val="accent1"/>
          </a:lnRef>
          <a:fillRef idx="2">
            <a:schemeClr val="accent1"/>
          </a:fillRef>
          <a:effectRef idx="1">
            <a:schemeClr val="accent1"/>
          </a:effectRef>
          <a:fontRef idx="minor">
            <a:schemeClr val="dk1"/>
          </a:fontRef>
        </p:style>
        <p:txBody>
          <a:bodyPr lIns="91435" tIns="45717" rIns="91435" bIns="45717" rtlCol="0" anchor="ctr"/>
          <a:lstStyle/>
          <a:p>
            <a:pPr algn="ctr"/>
            <a:r>
              <a:rPr lang="ja-JP" altLang="en-US" sz="1400" b="1" dirty="0">
                <a:latin typeface="ＭＳ Ｐゴシック" pitchFamily="50" charset="-128"/>
                <a:ea typeface="ＭＳ Ｐゴシック" pitchFamily="50" charset="-128"/>
              </a:rPr>
              <a:t>二重待ち状態</a:t>
            </a:r>
            <a:endParaRPr lang="en-US" altLang="ja-JP" sz="1400" b="1" dirty="0">
              <a:latin typeface="ＭＳ Ｐゴシック" pitchFamily="50" charset="-128"/>
              <a:ea typeface="ＭＳ Ｐゴシック" pitchFamily="50" charset="-128"/>
            </a:endParaRPr>
          </a:p>
          <a:p>
            <a:pPr algn="ctr"/>
            <a:r>
              <a:rPr lang="en-US" altLang="ja-JP" sz="1400" b="1" dirty="0">
                <a:latin typeface="ＭＳ Ｐゴシック" pitchFamily="50" charset="-128"/>
                <a:ea typeface="ＭＳ Ｐゴシック" pitchFamily="50" charset="-128"/>
              </a:rPr>
              <a:t>WAITING-</a:t>
            </a:r>
          </a:p>
          <a:p>
            <a:pPr algn="ctr"/>
            <a:r>
              <a:rPr lang="en-US" altLang="ja-JP" sz="1400" b="1" dirty="0">
                <a:latin typeface="ＭＳ Ｐゴシック" pitchFamily="50" charset="-128"/>
                <a:ea typeface="ＭＳ Ｐゴシック" pitchFamily="50" charset="-128"/>
              </a:rPr>
              <a:t>SUSPENDED</a:t>
            </a:r>
            <a:endParaRPr lang="ja-JP" altLang="en-US" sz="1400" b="1" dirty="0">
              <a:latin typeface="ＭＳ Ｐゴシック" pitchFamily="50" charset="-128"/>
              <a:ea typeface="ＭＳ Ｐゴシック" pitchFamily="50" charset="-128"/>
            </a:endParaRPr>
          </a:p>
        </p:txBody>
      </p:sp>
      <p:sp>
        <p:nvSpPr>
          <p:cNvPr id="4" name="正方形/長方形 3"/>
          <p:cNvSpPr/>
          <p:nvPr/>
        </p:nvSpPr>
        <p:spPr>
          <a:xfrm>
            <a:off x="3821901" y="3786190"/>
            <a:ext cx="1500198" cy="500066"/>
          </a:xfrm>
          <a:prstGeom prst="rect">
            <a:avLst/>
          </a:prstGeom>
        </p:spPr>
        <p:style>
          <a:lnRef idx="1">
            <a:schemeClr val="accent1"/>
          </a:lnRef>
          <a:fillRef idx="2">
            <a:schemeClr val="accent1"/>
          </a:fillRef>
          <a:effectRef idx="1">
            <a:schemeClr val="accent1"/>
          </a:effectRef>
          <a:fontRef idx="minor">
            <a:schemeClr val="dk1"/>
          </a:fontRef>
        </p:style>
        <p:txBody>
          <a:bodyPr lIns="91435" tIns="45717" rIns="91435" bIns="45717" rtlCol="0" anchor="ctr"/>
          <a:lstStyle/>
          <a:p>
            <a:pPr algn="ctr"/>
            <a:r>
              <a:rPr lang="ja-JP" altLang="en-US" sz="1400" b="1" dirty="0">
                <a:latin typeface="ＭＳ Ｐゴシック" pitchFamily="50" charset="-128"/>
                <a:ea typeface="ＭＳ Ｐゴシック" pitchFamily="50" charset="-128"/>
              </a:rPr>
              <a:t>強制待ち状態</a:t>
            </a:r>
            <a:endParaRPr lang="en-US" altLang="ja-JP" sz="1400" b="1" dirty="0">
              <a:latin typeface="ＭＳ Ｐゴシック" pitchFamily="50" charset="-128"/>
              <a:ea typeface="ＭＳ Ｐゴシック" pitchFamily="50" charset="-128"/>
            </a:endParaRPr>
          </a:p>
          <a:p>
            <a:pPr algn="ctr"/>
            <a:r>
              <a:rPr lang="en-US" altLang="ja-JP" sz="1400" b="1" dirty="0">
                <a:latin typeface="ＭＳ Ｐゴシック" pitchFamily="50" charset="-128"/>
                <a:ea typeface="ＭＳ Ｐゴシック" pitchFamily="50" charset="-128"/>
              </a:rPr>
              <a:t>SUSPENDED</a:t>
            </a:r>
            <a:endParaRPr lang="ja-JP" altLang="en-US" sz="1400" b="1" dirty="0">
              <a:latin typeface="ＭＳ Ｐゴシック" pitchFamily="50" charset="-128"/>
              <a:ea typeface="ＭＳ Ｐゴシック" pitchFamily="50" charset="-128"/>
            </a:endParaRPr>
          </a:p>
        </p:txBody>
      </p:sp>
      <p:sp>
        <p:nvSpPr>
          <p:cNvPr id="5" name="正方形/長方形 4"/>
          <p:cNvSpPr/>
          <p:nvPr/>
        </p:nvSpPr>
        <p:spPr>
          <a:xfrm>
            <a:off x="3821901" y="4893479"/>
            <a:ext cx="1500198" cy="500066"/>
          </a:xfrm>
          <a:prstGeom prst="rect">
            <a:avLst/>
          </a:prstGeom>
        </p:spPr>
        <p:style>
          <a:lnRef idx="1">
            <a:schemeClr val="accent1"/>
          </a:lnRef>
          <a:fillRef idx="2">
            <a:schemeClr val="accent1"/>
          </a:fillRef>
          <a:effectRef idx="1">
            <a:schemeClr val="accent1"/>
          </a:effectRef>
          <a:fontRef idx="minor">
            <a:schemeClr val="dk1"/>
          </a:fontRef>
        </p:style>
        <p:txBody>
          <a:bodyPr lIns="91435" tIns="45717" rIns="91435" bIns="45717" rtlCol="0" anchor="ctr"/>
          <a:lstStyle/>
          <a:p>
            <a:pPr algn="ctr"/>
            <a:r>
              <a:rPr lang="ja-JP" altLang="en-US" sz="1400" b="1" dirty="0">
                <a:latin typeface="ＭＳ Ｐゴシック" pitchFamily="50" charset="-128"/>
                <a:ea typeface="ＭＳ Ｐゴシック" pitchFamily="50" charset="-128"/>
              </a:rPr>
              <a:t>休止状態</a:t>
            </a:r>
            <a:endParaRPr lang="en-US" altLang="ja-JP" sz="1400" b="1" dirty="0">
              <a:latin typeface="ＭＳ Ｐゴシック" pitchFamily="50" charset="-128"/>
              <a:ea typeface="ＭＳ Ｐゴシック" pitchFamily="50" charset="-128"/>
            </a:endParaRPr>
          </a:p>
          <a:p>
            <a:pPr algn="ctr"/>
            <a:r>
              <a:rPr lang="en-US" altLang="ja-JP" sz="1400" b="1" dirty="0">
                <a:latin typeface="ＭＳ Ｐゴシック" pitchFamily="50" charset="-128"/>
                <a:ea typeface="ＭＳ Ｐゴシック" pitchFamily="50" charset="-128"/>
              </a:rPr>
              <a:t>DORMANT</a:t>
            </a:r>
            <a:endParaRPr lang="ja-JP" altLang="en-US" sz="1400" b="1" dirty="0">
              <a:latin typeface="ＭＳ Ｐゴシック" pitchFamily="50" charset="-128"/>
              <a:ea typeface="ＭＳ Ｐゴシック" pitchFamily="50" charset="-128"/>
            </a:endParaRPr>
          </a:p>
        </p:txBody>
      </p:sp>
      <p:sp>
        <p:nvSpPr>
          <p:cNvPr id="6" name="正方形/長方形 5"/>
          <p:cNvSpPr/>
          <p:nvPr/>
        </p:nvSpPr>
        <p:spPr>
          <a:xfrm>
            <a:off x="3821901" y="6000768"/>
            <a:ext cx="1500198" cy="500066"/>
          </a:xfrm>
          <a:prstGeom prst="rect">
            <a:avLst/>
          </a:prstGeom>
          <a:gradFill>
            <a:gsLst>
              <a:gs pos="0">
                <a:schemeClr val="accent1">
                  <a:tint val="50000"/>
                  <a:satMod val="300000"/>
                  <a:alpha val="39000"/>
                </a:schemeClr>
              </a:gs>
              <a:gs pos="35000">
                <a:schemeClr val="accent1">
                  <a:tint val="37000"/>
                  <a:satMod val="300000"/>
                </a:schemeClr>
              </a:gs>
              <a:gs pos="100000">
                <a:schemeClr val="accent1">
                  <a:tint val="15000"/>
                  <a:satMod val="350000"/>
                </a:schemeClr>
              </a:gs>
            </a:gsLst>
          </a:gradFill>
          <a:ln>
            <a:prstDash val="dash"/>
          </a:ln>
        </p:spPr>
        <p:style>
          <a:lnRef idx="1">
            <a:schemeClr val="accent1"/>
          </a:lnRef>
          <a:fillRef idx="2">
            <a:schemeClr val="accent1"/>
          </a:fillRef>
          <a:effectRef idx="1">
            <a:schemeClr val="accent1"/>
          </a:effectRef>
          <a:fontRef idx="minor">
            <a:schemeClr val="dk1"/>
          </a:fontRef>
        </p:style>
        <p:txBody>
          <a:bodyPr lIns="91435" tIns="45717" rIns="91435" bIns="45717" rtlCol="0" anchor="ctr"/>
          <a:lstStyle/>
          <a:p>
            <a:pPr algn="ctr"/>
            <a:r>
              <a:rPr lang="ja-JP" altLang="en-US" sz="1400" b="1" dirty="0">
                <a:solidFill>
                  <a:schemeClr val="tx1">
                    <a:lumMod val="65000"/>
                    <a:lumOff val="35000"/>
                  </a:schemeClr>
                </a:solidFill>
                <a:latin typeface="ＭＳ Ｐゴシック" pitchFamily="50" charset="-128"/>
                <a:ea typeface="ＭＳ Ｐゴシック" pitchFamily="50" charset="-128"/>
              </a:rPr>
              <a:t>未登録状態</a:t>
            </a:r>
            <a:endParaRPr lang="en-US" altLang="ja-JP" sz="1400" b="1" dirty="0">
              <a:solidFill>
                <a:schemeClr val="tx1">
                  <a:lumMod val="65000"/>
                  <a:lumOff val="35000"/>
                </a:schemeClr>
              </a:solidFill>
              <a:latin typeface="ＭＳ Ｐゴシック" pitchFamily="50" charset="-128"/>
              <a:ea typeface="ＭＳ Ｐゴシック" pitchFamily="50" charset="-128"/>
            </a:endParaRPr>
          </a:p>
          <a:p>
            <a:pPr algn="ctr"/>
            <a:r>
              <a:rPr lang="en-US" altLang="ja-JP" sz="1400" b="1" dirty="0">
                <a:solidFill>
                  <a:schemeClr val="tx1">
                    <a:lumMod val="65000"/>
                    <a:lumOff val="35000"/>
                  </a:schemeClr>
                </a:solidFill>
                <a:latin typeface="ＭＳ Ｐゴシック" pitchFamily="50" charset="-128"/>
                <a:ea typeface="ＭＳ Ｐゴシック" pitchFamily="50" charset="-128"/>
              </a:rPr>
              <a:t>NON-EXISTENT</a:t>
            </a:r>
            <a:endParaRPr lang="ja-JP" altLang="en-US" sz="1400" b="1" dirty="0">
              <a:solidFill>
                <a:schemeClr val="tx1">
                  <a:lumMod val="65000"/>
                  <a:lumOff val="35000"/>
                </a:schemeClr>
              </a:solidFill>
              <a:latin typeface="ＭＳ Ｐゴシック" pitchFamily="50" charset="-128"/>
              <a:ea typeface="ＭＳ Ｐゴシック" pitchFamily="50" charset="-128"/>
            </a:endParaRPr>
          </a:p>
        </p:txBody>
      </p:sp>
      <p:grpSp>
        <p:nvGrpSpPr>
          <p:cNvPr id="9" name="グループ化 8"/>
          <p:cNvGrpSpPr/>
          <p:nvPr/>
        </p:nvGrpSpPr>
        <p:grpSpPr>
          <a:xfrm>
            <a:off x="928662" y="285728"/>
            <a:ext cx="7358114" cy="500066"/>
            <a:chOff x="928662" y="357166"/>
            <a:chExt cx="7358114" cy="500066"/>
          </a:xfrm>
          <a:solidFill>
            <a:schemeClr val="tx2">
              <a:lumMod val="20000"/>
              <a:lumOff val="80000"/>
            </a:schemeClr>
          </a:solidFill>
        </p:grpSpPr>
        <p:sp>
          <p:nvSpPr>
            <p:cNvPr id="7" name="正方形/長方形 6"/>
            <p:cNvSpPr/>
            <p:nvPr/>
          </p:nvSpPr>
          <p:spPr>
            <a:xfrm>
              <a:off x="6786578" y="357166"/>
              <a:ext cx="1500198"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1400" b="1" dirty="0">
                  <a:latin typeface="ＭＳ Ｐゴシック" pitchFamily="50" charset="-128"/>
                  <a:ea typeface="ＭＳ Ｐゴシック" pitchFamily="50" charset="-128"/>
                </a:rPr>
                <a:t>実行状態</a:t>
              </a:r>
              <a:endParaRPr lang="en-US" altLang="ja-JP" sz="1400" b="1" dirty="0">
                <a:latin typeface="ＭＳ Ｐゴシック" pitchFamily="50" charset="-128"/>
                <a:ea typeface="ＭＳ Ｐゴシック" pitchFamily="50" charset="-128"/>
              </a:endParaRPr>
            </a:p>
            <a:p>
              <a:pPr algn="ctr"/>
              <a:r>
                <a:rPr lang="en-US" altLang="ja-JP" sz="1400" b="1" dirty="0">
                  <a:latin typeface="ＭＳ Ｐゴシック" pitchFamily="50" charset="-128"/>
                  <a:ea typeface="ＭＳ Ｐゴシック" pitchFamily="50" charset="-128"/>
                </a:rPr>
                <a:t>RUNNING</a:t>
              </a:r>
              <a:endParaRPr lang="ja-JP" altLang="en-US" sz="1400" b="1" dirty="0">
                <a:latin typeface="ＭＳ Ｐゴシック" pitchFamily="50" charset="-128"/>
                <a:ea typeface="ＭＳ Ｐゴシック" pitchFamily="50" charset="-128"/>
              </a:endParaRPr>
            </a:p>
          </p:txBody>
        </p:sp>
        <p:sp>
          <p:nvSpPr>
            <p:cNvPr id="8" name="正方形/長方形 7"/>
            <p:cNvSpPr/>
            <p:nvPr/>
          </p:nvSpPr>
          <p:spPr>
            <a:xfrm>
              <a:off x="928662" y="357166"/>
              <a:ext cx="1500198" cy="500066"/>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ja-JP" altLang="en-US" sz="1400" b="1" dirty="0">
                  <a:latin typeface="ＭＳ Ｐゴシック" pitchFamily="50" charset="-128"/>
                  <a:ea typeface="ＭＳ Ｐゴシック" pitchFamily="50" charset="-128"/>
                </a:rPr>
                <a:t>実行可能状態</a:t>
              </a:r>
              <a:endParaRPr lang="en-US" altLang="ja-JP" sz="1400" b="1" dirty="0">
                <a:latin typeface="ＭＳ Ｐゴシック" pitchFamily="50" charset="-128"/>
                <a:ea typeface="ＭＳ Ｐゴシック" pitchFamily="50" charset="-128"/>
              </a:endParaRPr>
            </a:p>
            <a:p>
              <a:pPr algn="ctr"/>
              <a:r>
                <a:rPr lang="en-US" altLang="ja-JP" sz="1400" b="1" dirty="0">
                  <a:latin typeface="ＭＳ Ｐゴシック" pitchFamily="50" charset="-128"/>
                  <a:ea typeface="ＭＳ Ｐゴシック" pitchFamily="50" charset="-128"/>
                </a:rPr>
                <a:t>READY</a:t>
              </a:r>
              <a:endParaRPr lang="ja-JP" altLang="en-US" sz="1400" b="1" dirty="0">
                <a:latin typeface="ＭＳ Ｐゴシック" pitchFamily="50" charset="-128"/>
                <a:ea typeface="ＭＳ Ｐゴシック" pitchFamily="50" charset="-128"/>
              </a:endParaRPr>
            </a:p>
          </p:txBody>
        </p:sp>
      </p:grpSp>
      <p:cxnSp>
        <p:nvCxnSpPr>
          <p:cNvPr id="12" name="直線矢印コネクタ 11"/>
          <p:cNvCxnSpPr/>
          <p:nvPr/>
        </p:nvCxnSpPr>
        <p:spPr>
          <a:xfrm>
            <a:off x="2428860" y="355579"/>
            <a:ext cx="4357718"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直線矢印コネクタ 13"/>
          <p:cNvCxnSpPr/>
          <p:nvPr/>
        </p:nvCxnSpPr>
        <p:spPr>
          <a:xfrm rot="10800000">
            <a:off x="2428860" y="571480"/>
            <a:ext cx="4357718"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 name="カギ線コネクタ 17"/>
          <p:cNvCxnSpPr/>
          <p:nvPr/>
        </p:nvCxnSpPr>
        <p:spPr>
          <a:xfrm rot="10800000" flipV="1">
            <a:off x="4929190" y="714356"/>
            <a:ext cx="1857388" cy="642942"/>
          </a:xfrm>
          <a:prstGeom prst="bentConnector3">
            <a:avLst>
              <a:gd name="adj1" fmla="val 100769"/>
            </a:avLst>
          </a:prstGeom>
          <a:ln w="190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カギ線コネクタ 24"/>
          <p:cNvCxnSpPr/>
          <p:nvPr/>
        </p:nvCxnSpPr>
        <p:spPr>
          <a:xfrm>
            <a:off x="2428860" y="714356"/>
            <a:ext cx="1785950" cy="642942"/>
          </a:xfrm>
          <a:prstGeom prst="bentConnector3">
            <a:avLst>
              <a:gd name="adj1" fmla="val 100666"/>
            </a:avLst>
          </a:prstGeom>
          <a:ln w="19050">
            <a:solidFill>
              <a:schemeClr val="tx2">
                <a:lumMod val="60000"/>
                <a:lumOff val="40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28" name="カギ線コネクタ 27"/>
          <p:cNvCxnSpPr/>
          <p:nvPr/>
        </p:nvCxnSpPr>
        <p:spPr>
          <a:xfrm rot="5400000">
            <a:off x="3893339" y="2178835"/>
            <a:ext cx="642942" cy="1588"/>
          </a:xfrm>
          <a:prstGeom prst="bentConnector3">
            <a:avLst>
              <a:gd name="adj1" fmla="val 50000"/>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直線矢印コネクタ 29"/>
          <p:cNvCxnSpPr/>
          <p:nvPr/>
        </p:nvCxnSpPr>
        <p:spPr>
          <a:xfrm rot="5400000" flipH="1" flipV="1">
            <a:off x="4608513" y="2178835"/>
            <a:ext cx="642942"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線矢印コネクタ 31"/>
          <p:cNvCxnSpPr>
            <a:stCxn id="3" idx="2"/>
            <a:endCxn id="4" idx="0"/>
          </p:cNvCxnSpPr>
          <p:nvPr/>
        </p:nvCxnSpPr>
        <p:spPr>
          <a:xfrm rot="5400000">
            <a:off x="4268390" y="3482578"/>
            <a:ext cx="607223"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52" name="グループ化 51"/>
          <p:cNvGrpSpPr/>
          <p:nvPr/>
        </p:nvGrpSpPr>
        <p:grpSpPr>
          <a:xfrm>
            <a:off x="3357555" y="2643182"/>
            <a:ext cx="500066" cy="430216"/>
            <a:chOff x="3357554" y="2643182"/>
            <a:chExt cx="428628" cy="430216"/>
          </a:xfrm>
        </p:grpSpPr>
        <p:cxnSp>
          <p:nvCxnSpPr>
            <p:cNvPr id="47" name="直線コネクタ 46"/>
            <p:cNvCxnSpPr/>
            <p:nvPr/>
          </p:nvCxnSpPr>
          <p:spPr>
            <a:xfrm>
              <a:off x="3357554" y="2643182"/>
              <a:ext cx="428628" cy="1588"/>
            </a:xfrm>
            <a:prstGeom prst="line">
              <a:avLst/>
            </a:prstGeom>
            <a:ln w="190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線コネクタ 47"/>
            <p:cNvCxnSpPr/>
            <p:nvPr/>
          </p:nvCxnSpPr>
          <p:spPr>
            <a:xfrm>
              <a:off x="3357554" y="3071810"/>
              <a:ext cx="428628" cy="1588"/>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直線コネクタ 49"/>
            <p:cNvCxnSpPr/>
            <p:nvPr/>
          </p:nvCxnSpPr>
          <p:spPr>
            <a:xfrm rot="5400000">
              <a:off x="3144034" y="2857496"/>
              <a:ext cx="427834" cy="794"/>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cxnSp>
        <p:nvCxnSpPr>
          <p:cNvPr id="56" name="直線矢印コネクタ 55"/>
          <p:cNvCxnSpPr/>
          <p:nvPr/>
        </p:nvCxnSpPr>
        <p:spPr>
          <a:xfrm>
            <a:off x="5357818" y="1571612"/>
            <a:ext cx="1071570"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rot="5400000">
            <a:off x="4715670" y="3286124"/>
            <a:ext cx="3428230" cy="794"/>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9" name="直線矢印コネクタ 68"/>
          <p:cNvCxnSpPr/>
          <p:nvPr/>
        </p:nvCxnSpPr>
        <p:spPr>
          <a:xfrm rot="10800000">
            <a:off x="5286380" y="5000636"/>
            <a:ext cx="1143008"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5" name="直線矢印コネクタ 74"/>
          <p:cNvCxnSpPr/>
          <p:nvPr/>
        </p:nvCxnSpPr>
        <p:spPr>
          <a:xfrm>
            <a:off x="5286380" y="2857496"/>
            <a:ext cx="1143008"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9" name="直線矢印コネクタ 78"/>
          <p:cNvCxnSpPr/>
          <p:nvPr/>
        </p:nvCxnSpPr>
        <p:spPr>
          <a:xfrm>
            <a:off x="5286380" y="4143380"/>
            <a:ext cx="1143008"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80" name="グループ化 79"/>
          <p:cNvGrpSpPr/>
          <p:nvPr/>
        </p:nvGrpSpPr>
        <p:grpSpPr>
          <a:xfrm rot="16200000">
            <a:off x="4465637" y="4249743"/>
            <a:ext cx="357190" cy="430216"/>
            <a:chOff x="3357554" y="2643182"/>
            <a:chExt cx="428628" cy="430216"/>
          </a:xfrm>
        </p:grpSpPr>
        <p:cxnSp>
          <p:nvCxnSpPr>
            <p:cNvPr id="81" name="直線コネクタ 80"/>
            <p:cNvCxnSpPr/>
            <p:nvPr/>
          </p:nvCxnSpPr>
          <p:spPr>
            <a:xfrm>
              <a:off x="3357554" y="2643182"/>
              <a:ext cx="428628" cy="1588"/>
            </a:xfrm>
            <a:prstGeom prst="line">
              <a:avLst/>
            </a:prstGeom>
            <a:ln w="190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82" name="直線コネクタ 81"/>
            <p:cNvCxnSpPr/>
            <p:nvPr/>
          </p:nvCxnSpPr>
          <p:spPr>
            <a:xfrm>
              <a:off x="3357554" y="3071810"/>
              <a:ext cx="428628" cy="1588"/>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3" name="直線コネクタ 82"/>
            <p:cNvCxnSpPr/>
            <p:nvPr/>
          </p:nvCxnSpPr>
          <p:spPr>
            <a:xfrm rot="5400000">
              <a:off x="3144034" y="2857496"/>
              <a:ext cx="427834" cy="794"/>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84" name="テキスト ボックス 83"/>
          <p:cNvSpPr txBox="1"/>
          <p:nvPr/>
        </p:nvSpPr>
        <p:spPr>
          <a:xfrm>
            <a:off x="4000497" y="71414"/>
            <a:ext cx="1285884" cy="307777"/>
          </a:xfrm>
          <a:prstGeom prst="rect">
            <a:avLst/>
          </a:prstGeom>
          <a:noFill/>
        </p:spPr>
        <p:txBody>
          <a:bodyPr wrap="square" lIns="91435" tIns="45717" rIns="91435" bIns="45717" rtlCol="0">
            <a:spAutoFit/>
          </a:bodyPr>
          <a:lstStyle/>
          <a:p>
            <a:r>
              <a:rPr lang="ja-JP" altLang="en-US" sz="1400" b="1" dirty="0"/>
              <a:t>ディスパッチ</a:t>
            </a:r>
          </a:p>
        </p:txBody>
      </p:sp>
      <p:sp>
        <p:nvSpPr>
          <p:cNvPr id="85" name="テキスト ボックス 84"/>
          <p:cNvSpPr txBox="1"/>
          <p:nvPr/>
        </p:nvSpPr>
        <p:spPr>
          <a:xfrm>
            <a:off x="4000497" y="335142"/>
            <a:ext cx="1285884" cy="307777"/>
          </a:xfrm>
          <a:prstGeom prst="rect">
            <a:avLst/>
          </a:prstGeom>
          <a:noFill/>
        </p:spPr>
        <p:txBody>
          <a:bodyPr wrap="square" lIns="91435" tIns="45717" rIns="91435" bIns="45717" rtlCol="0">
            <a:spAutoFit/>
          </a:bodyPr>
          <a:lstStyle/>
          <a:p>
            <a:r>
              <a:rPr lang="ja-JP" altLang="en-US" sz="1400" b="1" dirty="0"/>
              <a:t>プリエンプト</a:t>
            </a:r>
          </a:p>
        </p:txBody>
      </p:sp>
      <p:sp>
        <p:nvSpPr>
          <p:cNvPr id="86" name="テキスト ボックス 85"/>
          <p:cNvSpPr txBox="1"/>
          <p:nvPr/>
        </p:nvSpPr>
        <p:spPr>
          <a:xfrm>
            <a:off x="4929190" y="714356"/>
            <a:ext cx="2214578" cy="523220"/>
          </a:xfrm>
          <a:prstGeom prst="rect">
            <a:avLst/>
          </a:prstGeom>
          <a:noFill/>
        </p:spPr>
        <p:txBody>
          <a:bodyPr wrap="square" lIns="91435" tIns="45717" rIns="91435" bIns="45717" rtlCol="0">
            <a:spAutoFit/>
          </a:bodyPr>
          <a:lstStyle/>
          <a:p>
            <a:r>
              <a:rPr lang="ja-JP" altLang="en-US" sz="1400" b="1" dirty="0"/>
              <a:t>待ち</a:t>
            </a:r>
            <a:r>
              <a:rPr lang="en-US" altLang="ja-JP" sz="1400" b="1" dirty="0"/>
              <a:t>(</a:t>
            </a:r>
            <a:r>
              <a:rPr lang="ja-JP" altLang="en-US" sz="1400" b="1" dirty="0"/>
              <a:t>セマフォ待ち，イベトフラグ待ちなど）</a:t>
            </a:r>
          </a:p>
        </p:txBody>
      </p:sp>
      <p:sp>
        <p:nvSpPr>
          <p:cNvPr id="87" name="テキスト ボックス 86"/>
          <p:cNvSpPr txBox="1"/>
          <p:nvPr/>
        </p:nvSpPr>
        <p:spPr>
          <a:xfrm>
            <a:off x="2857488" y="714356"/>
            <a:ext cx="1285884" cy="307777"/>
          </a:xfrm>
          <a:prstGeom prst="rect">
            <a:avLst/>
          </a:prstGeom>
          <a:noFill/>
        </p:spPr>
        <p:txBody>
          <a:bodyPr wrap="square" lIns="91435" tIns="45717" rIns="91435" bIns="45717" rtlCol="0">
            <a:spAutoFit/>
          </a:bodyPr>
          <a:lstStyle/>
          <a:p>
            <a:r>
              <a:rPr lang="ja-JP" altLang="en-US" sz="1400" b="1" dirty="0"/>
              <a:t>待ち解除</a:t>
            </a:r>
          </a:p>
        </p:txBody>
      </p:sp>
      <p:sp>
        <p:nvSpPr>
          <p:cNvPr id="88" name="テキスト ボックス 87"/>
          <p:cNvSpPr txBox="1"/>
          <p:nvPr/>
        </p:nvSpPr>
        <p:spPr>
          <a:xfrm>
            <a:off x="4893229" y="1857365"/>
            <a:ext cx="642942" cy="307777"/>
          </a:xfrm>
          <a:prstGeom prst="rect">
            <a:avLst/>
          </a:prstGeom>
          <a:noFill/>
        </p:spPr>
        <p:txBody>
          <a:bodyPr wrap="square" lIns="91435" tIns="45717" rIns="91435" bIns="45717" rtlCol="0">
            <a:spAutoFit/>
          </a:bodyPr>
          <a:lstStyle/>
          <a:p>
            <a:r>
              <a:rPr lang="ja-JP" altLang="en-US" sz="1400" b="1" dirty="0"/>
              <a:t>再開</a:t>
            </a:r>
          </a:p>
        </p:txBody>
      </p:sp>
      <p:sp>
        <p:nvSpPr>
          <p:cNvPr id="89" name="テキスト ボックス 88"/>
          <p:cNvSpPr txBox="1"/>
          <p:nvPr/>
        </p:nvSpPr>
        <p:spPr>
          <a:xfrm>
            <a:off x="3661232" y="1857365"/>
            <a:ext cx="642942" cy="307777"/>
          </a:xfrm>
          <a:prstGeom prst="rect">
            <a:avLst/>
          </a:prstGeom>
          <a:noFill/>
        </p:spPr>
        <p:txBody>
          <a:bodyPr wrap="square" lIns="91435" tIns="45717" rIns="91435" bIns="45717" rtlCol="0">
            <a:spAutoFit/>
          </a:bodyPr>
          <a:lstStyle/>
          <a:p>
            <a:r>
              <a:rPr lang="ja-JP" altLang="en-US" sz="1400" b="1" dirty="0"/>
              <a:t>中断</a:t>
            </a:r>
          </a:p>
        </p:txBody>
      </p:sp>
      <p:sp>
        <p:nvSpPr>
          <p:cNvPr id="90" name="テキスト ボックス 89"/>
          <p:cNvSpPr txBox="1"/>
          <p:nvPr/>
        </p:nvSpPr>
        <p:spPr>
          <a:xfrm>
            <a:off x="4143372" y="3286125"/>
            <a:ext cx="928694" cy="307777"/>
          </a:xfrm>
          <a:prstGeom prst="rect">
            <a:avLst/>
          </a:prstGeom>
          <a:noFill/>
        </p:spPr>
        <p:txBody>
          <a:bodyPr wrap="square" lIns="91435" tIns="45717" rIns="91435" bIns="45717" rtlCol="0">
            <a:spAutoFit/>
          </a:bodyPr>
          <a:lstStyle/>
          <a:p>
            <a:r>
              <a:rPr lang="ja-JP" altLang="en-US" sz="1400" b="1" dirty="0"/>
              <a:t>待ち解除</a:t>
            </a:r>
          </a:p>
        </p:txBody>
      </p:sp>
      <p:sp>
        <p:nvSpPr>
          <p:cNvPr id="91" name="テキスト ボックス 90"/>
          <p:cNvSpPr txBox="1"/>
          <p:nvPr/>
        </p:nvSpPr>
        <p:spPr>
          <a:xfrm>
            <a:off x="5429256" y="1263836"/>
            <a:ext cx="1000132" cy="307777"/>
          </a:xfrm>
          <a:prstGeom prst="rect">
            <a:avLst/>
          </a:prstGeom>
          <a:noFill/>
        </p:spPr>
        <p:txBody>
          <a:bodyPr wrap="square" lIns="91435" tIns="45717" rIns="91435" bIns="45717" rtlCol="0">
            <a:spAutoFit/>
          </a:bodyPr>
          <a:lstStyle/>
          <a:p>
            <a:r>
              <a:rPr lang="ja-JP" altLang="en-US" sz="1400" b="1" dirty="0"/>
              <a:t>強制終了</a:t>
            </a:r>
          </a:p>
        </p:txBody>
      </p:sp>
      <p:sp>
        <p:nvSpPr>
          <p:cNvPr id="92" name="テキスト ボックス 91"/>
          <p:cNvSpPr txBox="1"/>
          <p:nvPr/>
        </p:nvSpPr>
        <p:spPr>
          <a:xfrm>
            <a:off x="5429256" y="2549719"/>
            <a:ext cx="1000132" cy="307777"/>
          </a:xfrm>
          <a:prstGeom prst="rect">
            <a:avLst/>
          </a:prstGeom>
          <a:noFill/>
        </p:spPr>
        <p:txBody>
          <a:bodyPr wrap="square" lIns="91435" tIns="45717" rIns="91435" bIns="45717" rtlCol="0">
            <a:spAutoFit/>
          </a:bodyPr>
          <a:lstStyle/>
          <a:p>
            <a:r>
              <a:rPr lang="ja-JP" altLang="en-US" sz="1400" b="1" dirty="0"/>
              <a:t>強制終了</a:t>
            </a:r>
          </a:p>
        </p:txBody>
      </p:sp>
      <p:sp>
        <p:nvSpPr>
          <p:cNvPr id="93" name="テキスト ボックス 92"/>
          <p:cNvSpPr txBox="1"/>
          <p:nvPr/>
        </p:nvSpPr>
        <p:spPr>
          <a:xfrm>
            <a:off x="5429256" y="4714884"/>
            <a:ext cx="1000132" cy="307777"/>
          </a:xfrm>
          <a:prstGeom prst="rect">
            <a:avLst/>
          </a:prstGeom>
          <a:noFill/>
        </p:spPr>
        <p:txBody>
          <a:bodyPr wrap="square" lIns="91435" tIns="45717" rIns="91435" bIns="45717" rtlCol="0">
            <a:spAutoFit/>
          </a:bodyPr>
          <a:lstStyle/>
          <a:p>
            <a:r>
              <a:rPr lang="ja-JP" altLang="en-US" sz="1400" b="1" dirty="0"/>
              <a:t>強制終了</a:t>
            </a:r>
          </a:p>
        </p:txBody>
      </p:sp>
      <p:cxnSp>
        <p:nvCxnSpPr>
          <p:cNvPr id="46" name="直線矢印コネクタ 45"/>
          <p:cNvCxnSpPr/>
          <p:nvPr/>
        </p:nvCxnSpPr>
        <p:spPr>
          <a:xfrm>
            <a:off x="2143108" y="3929066"/>
            <a:ext cx="1714512"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51" name="直線コネクタ 50"/>
          <p:cNvCxnSpPr/>
          <p:nvPr/>
        </p:nvCxnSpPr>
        <p:spPr>
          <a:xfrm rot="5400000" flipH="1" flipV="1">
            <a:off x="572266" y="2357430"/>
            <a:ext cx="3143272" cy="1588"/>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5" name="直線コネクタ 54"/>
          <p:cNvCxnSpPr/>
          <p:nvPr/>
        </p:nvCxnSpPr>
        <p:spPr>
          <a:xfrm rot="10800000">
            <a:off x="1857356" y="4214761"/>
            <a:ext cx="2000264" cy="1647"/>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8" name="直線矢印コネクタ 57"/>
          <p:cNvCxnSpPr/>
          <p:nvPr/>
        </p:nvCxnSpPr>
        <p:spPr>
          <a:xfrm rot="5400000" flipH="1" flipV="1">
            <a:off x="143638" y="2500306"/>
            <a:ext cx="3429024"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rot="10800000">
            <a:off x="1428728" y="5000636"/>
            <a:ext cx="2428892" cy="1742"/>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2" name="直線矢印コネクタ 61"/>
          <p:cNvCxnSpPr/>
          <p:nvPr/>
        </p:nvCxnSpPr>
        <p:spPr>
          <a:xfrm rot="5400000" flipH="1" flipV="1">
            <a:off x="-677899" y="2893215"/>
            <a:ext cx="4214842"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p:nvPr/>
        </p:nvCxnSpPr>
        <p:spPr>
          <a:xfrm rot="5400000">
            <a:off x="-1071191" y="2999989"/>
            <a:ext cx="4428362" cy="1563"/>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66" name="直線矢印コネクタ 65"/>
          <p:cNvCxnSpPr/>
          <p:nvPr/>
        </p:nvCxnSpPr>
        <p:spPr>
          <a:xfrm>
            <a:off x="1142976" y="5214950"/>
            <a:ext cx="2714644"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5" name="直線コネクタ 94"/>
          <p:cNvCxnSpPr>
            <a:stCxn id="7" idx="2"/>
          </p:cNvCxnSpPr>
          <p:nvPr/>
        </p:nvCxnSpPr>
        <p:spPr>
          <a:xfrm rot="5400000">
            <a:off x="5268520" y="3018234"/>
            <a:ext cx="4500596" cy="35719"/>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7" name="直線矢印コネクタ 96"/>
          <p:cNvCxnSpPr/>
          <p:nvPr/>
        </p:nvCxnSpPr>
        <p:spPr>
          <a:xfrm rot="10800000">
            <a:off x="5322101" y="5284799"/>
            <a:ext cx="2178859"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7" name="直線コネクタ 106"/>
          <p:cNvCxnSpPr/>
          <p:nvPr/>
        </p:nvCxnSpPr>
        <p:spPr>
          <a:xfrm rot="5400000">
            <a:off x="5250254" y="3535751"/>
            <a:ext cx="5499932" cy="1609"/>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9" name="直線矢印コネクタ 108"/>
          <p:cNvCxnSpPr/>
          <p:nvPr/>
        </p:nvCxnSpPr>
        <p:spPr>
          <a:xfrm rot="10800000">
            <a:off x="5286380" y="6284931"/>
            <a:ext cx="2714644"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2" name="直線矢印コネクタ 111"/>
          <p:cNvCxnSpPr/>
          <p:nvPr/>
        </p:nvCxnSpPr>
        <p:spPr>
          <a:xfrm rot="5400000" flipH="1" flipV="1">
            <a:off x="3893339" y="5679297"/>
            <a:ext cx="642942"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4" name="直線矢印コネクタ 113"/>
          <p:cNvCxnSpPr/>
          <p:nvPr/>
        </p:nvCxnSpPr>
        <p:spPr>
          <a:xfrm rot="5400000">
            <a:off x="4644232" y="5715017"/>
            <a:ext cx="571504" cy="1588"/>
          </a:xfrm>
          <a:prstGeom prst="straightConnector1">
            <a:avLst/>
          </a:prstGeom>
          <a:ln w="19050">
            <a:solidFill>
              <a:schemeClr val="tx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15" name="テキスト ボックス 114"/>
          <p:cNvSpPr txBox="1"/>
          <p:nvPr/>
        </p:nvSpPr>
        <p:spPr>
          <a:xfrm>
            <a:off x="3714744" y="5429264"/>
            <a:ext cx="642942" cy="307777"/>
          </a:xfrm>
          <a:prstGeom prst="rect">
            <a:avLst/>
          </a:prstGeom>
          <a:noFill/>
          <a:ln w="19050">
            <a:noFill/>
          </a:ln>
        </p:spPr>
        <p:txBody>
          <a:bodyPr wrap="square" lIns="91435" tIns="45717" rIns="91435" bIns="45717" rtlCol="0">
            <a:spAutoFit/>
          </a:bodyPr>
          <a:lstStyle/>
          <a:p>
            <a:r>
              <a:rPr lang="ja-JP" altLang="en-US" sz="1400" b="1" dirty="0"/>
              <a:t>生成</a:t>
            </a:r>
          </a:p>
        </p:txBody>
      </p:sp>
      <p:sp>
        <p:nvSpPr>
          <p:cNvPr id="116" name="テキスト ボックス 115"/>
          <p:cNvSpPr txBox="1"/>
          <p:nvPr/>
        </p:nvSpPr>
        <p:spPr>
          <a:xfrm>
            <a:off x="4929190" y="5429264"/>
            <a:ext cx="642942" cy="307777"/>
          </a:xfrm>
          <a:prstGeom prst="rect">
            <a:avLst/>
          </a:prstGeom>
          <a:noFill/>
        </p:spPr>
        <p:txBody>
          <a:bodyPr wrap="square" lIns="91435" tIns="45717" rIns="91435" bIns="45717" rtlCol="0">
            <a:spAutoFit/>
          </a:bodyPr>
          <a:lstStyle/>
          <a:p>
            <a:r>
              <a:rPr lang="ja-JP" altLang="en-US" sz="1400" b="1" dirty="0"/>
              <a:t>削除</a:t>
            </a:r>
          </a:p>
        </p:txBody>
      </p:sp>
      <p:sp>
        <p:nvSpPr>
          <p:cNvPr id="117" name="テキスト ボックス 116"/>
          <p:cNvSpPr txBox="1"/>
          <p:nvPr/>
        </p:nvSpPr>
        <p:spPr>
          <a:xfrm>
            <a:off x="6643703" y="4978612"/>
            <a:ext cx="1000132" cy="307777"/>
          </a:xfrm>
          <a:prstGeom prst="rect">
            <a:avLst/>
          </a:prstGeom>
          <a:noFill/>
        </p:spPr>
        <p:txBody>
          <a:bodyPr wrap="square" lIns="91435" tIns="45717" rIns="91435" bIns="45717" rtlCol="0">
            <a:spAutoFit/>
          </a:bodyPr>
          <a:lstStyle/>
          <a:p>
            <a:r>
              <a:rPr lang="ja-JP" altLang="en-US" sz="1400" b="1" dirty="0"/>
              <a:t>終了</a:t>
            </a:r>
          </a:p>
        </p:txBody>
      </p:sp>
      <p:sp>
        <p:nvSpPr>
          <p:cNvPr id="118" name="テキスト ボックス 117"/>
          <p:cNvSpPr txBox="1"/>
          <p:nvPr/>
        </p:nvSpPr>
        <p:spPr>
          <a:xfrm>
            <a:off x="3082595" y="3610451"/>
            <a:ext cx="549916" cy="307777"/>
          </a:xfrm>
          <a:prstGeom prst="rect">
            <a:avLst/>
          </a:prstGeom>
          <a:noFill/>
        </p:spPr>
        <p:txBody>
          <a:bodyPr wrap="square" lIns="91435" tIns="45717" rIns="91435" bIns="45717" rtlCol="0">
            <a:spAutoFit/>
          </a:bodyPr>
          <a:lstStyle/>
          <a:p>
            <a:r>
              <a:rPr lang="ja-JP" altLang="en-US" sz="1400" b="1" dirty="0"/>
              <a:t>中断</a:t>
            </a:r>
          </a:p>
        </p:txBody>
      </p:sp>
      <p:sp>
        <p:nvSpPr>
          <p:cNvPr id="119" name="テキスト ボックス 118"/>
          <p:cNvSpPr txBox="1"/>
          <p:nvPr/>
        </p:nvSpPr>
        <p:spPr>
          <a:xfrm>
            <a:off x="2143108" y="4192793"/>
            <a:ext cx="1285884" cy="307777"/>
          </a:xfrm>
          <a:prstGeom prst="rect">
            <a:avLst/>
          </a:prstGeom>
          <a:noFill/>
        </p:spPr>
        <p:txBody>
          <a:bodyPr wrap="square" lIns="91435" tIns="45717" rIns="91435" bIns="45717" rtlCol="0">
            <a:spAutoFit/>
          </a:bodyPr>
          <a:lstStyle/>
          <a:p>
            <a:r>
              <a:rPr lang="ja-JP" altLang="en-US" sz="1400" b="1" dirty="0"/>
              <a:t>再開</a:t>
            </a:r>
          </a:p>
        </p:txBody>
      </p:sp>
      <p:sp>
        <p:nvSpPr>
          <p:cNvPr id="121" name="テキスト ボックス 120"/>
          <p:cNvSpPr txBox="1"/>
          <p:nvPr/>
        </p:nvSpPr>
        <p:spPr>
          <a:xfrm>
            <a:off x="6000760" y="5978744"/>
            <a:ext cx="1285884" cy="307777"/>
          </a:xfrm>
          <a:prstGeom prst="rect">
            <a:avLst/>
          </a:prstGeom>
          <a:noFill/>
        </p:spPr>
        <p:txBody>
          <a:bodyPr wrap="square" lIns="91435" tIns="45717" rIns="91435" bIns="45717" rtlCol="0">
            <a:spAutoFit/>
          </a:bodyPr>
          <a:lstStyle/>
          <a:p>
            <a:r>
              <a:rPr lang="ja-JP" altLang="en-US" sz="1400" b="1" dirty="0"/>
              <a:t>終了と削除</a:t>
            </a:r>
          </a:p>
        </p:txBody>
      </p:sp>
      <p:sp>
        <p:nvSpPr>
          <p:cNvPr id="122" name="テキスト ボックス 121"/>
          <p:cNvSpPr txBox="1"/>
          <p:nvPr/>
        </p:nvSpPr>
        <p:spPr>
          <a:xfrm>
            <a:off x="1714480" y="5214951"/>
            <a:ext cx="1000132" cy="307777"/>
          </a:xfrm>
          <a:prstGeom prst="rect">
            <a:avLst/>
          </a:prstGeom>
          <a:noFill/>
        </p:spPr>
        <p:txBody>
          <a:bodyPr wrap="square" lIns="91435" tIns="45717" rIns="91435" bIns="45717" rtlCol="0">
            <a:spAutoFit/>
          </a:bodyPr>
          <a:lstStyle/>
          <a:p>
            <a:r>
              <a:rPr lang="ja-JP" altLang="en-US" sz="1400" b="1" dirty="0"/>
              <a:t>強制終了</a:t>
            </a:r>
          </a:p>
        </p:txBody>
      </p:sp>
      <p:sp>
        <p:nvSpPr>
          <p:cNvPr id="123" name="テキスト ボックス 122"/>
          <p:cNvSpPr txBox="1"/>
          <p:nvPr/>
        </p:nvSpPr>
        <p:spPr>
          <a:xfrm>
            <a:off x="2143108" y="4692860"/>
            <a:ext cx="1285884" cy="307777"/>
          </a:xfrm>
          <a:prstGeom prst="rect">
            <a:avLst/>
          </a:prstGeom>
          <a:noFill/>
        </p:spPr>
        <p:txBody>
          <a:bodyPr wrap="square" lIns="91435" tIns="45717" rIns="91435" bIns="45717" rtlCol="0">
            <a:spAutoFit/>
          </a:bodyPr>
          <a:lstStyle/>
          <a:p>
            <a:r>
              <a:rPr lang="ja-JP" altLang="en-US" sz="1400" b="1" dirty="0"/>
              <a:t>起動</a:t>
            </a:r>
          </a:p>
        </p:txBody>
      </p:sp>
      <p:sp>
        <p:nvSpPr>
          <p:cNvPr id="124" name="テキスト ボックス 123"/>
          <p:cNvSpPr txBox="1"/>
          <p:nvPr/>
        </p:nvSpPr>
        <p:spPr>
          <a:xfrm>
            <a:off x="4929190" y="2060819"/>
            <a:ext cx="1500198" cy="438463"/>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tk_rsm_tsk</a:t>
            </a:r>
            <a:r>
              <a:rPr lang="en-US" altLang="ja-JP" sz="1100" b="1" dirty="0">
                <a:latin typeface="ＭＳ Ｐゴシック" pitchFamily="50" charset="-128"/>
              </a:rPr>
              <a:t>, </a:t>
            </a:r>
            <a:r>
              <a:rPr lang="en-US" altLang="ja-JP" sz="1100" b="1" dirty="0" err="1">
                <a:latin typeface="ＭＳ Ｐゴシック" pitchFamily="50" charset="-128"/>
              </a:rPr>
              <a:t>tk_frsm_tsk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25" name="テキスト ボックス 124"/>
          <p:cNvSpPr txBox="1"/>
          <p:nvPr/>
        </p:nvSpPr>
        <p:spPr>
          <a:xfrm>
            <a:off x="5429256" y="1571612"/>
            <a:ext cx="1500198"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tk_ter_tsk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26" name="テキスト ボックス 125"/>
          <p:cNvSpPr txBox="1"/>
          <p:nvPr/>
        </p:nvSpPr>
        <p:spPr>
          <a:xfrm>
            <a:off x="5500694" y="2857496"/>
            <a:ext cx="1500198"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tk_ter_tsk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27" name="テキスト ボックス 126"/>
          <p:cNvSpPr txBox="1"/>
          <p:nvPr/>
        </p:nvSpPr>
        <p:spPr>
          <a:xfrm>
            <a:off x="5500694" y="4143380"/>
            <a:ext cx="857256"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tk_ter_tsk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29" name="テキスト ボックス 128"/>
          <p:cNvSpPr txBox="1"/>
          <p:nvPr/>
        </p:nvSpPr>
        <p:spPr>
          <a:xfrm>
            <a:off x="2885116" y="3895858"/>
            <a:ext cx="1000132"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tk_sus_tsk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30" name="テキスト ボックス 129"/>
          <p:cNvSpPr txBox="1"/>
          <p:nvPr/>
        </p:nvSpPr>
        <p:spPr>
          <a:xfrm>
            <a:off x="2643174" y="4214818"/>
            <a:ext cx="1500198" cy="438463"/>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tk_rsm_tsk</a:t>
            </a:r>
            <a:r>
              <a:rPr lang="en-US" altLang="ja-JP" sz="1100" b="1" dirty="0">
                <a:latin typeface="ＭＳ Ｐゴシック" pitchFamily="50" charset="-128"/>
              </a:rPr>
              <a:t>, </a:t>
            </a:r>
            <a:r>
              <a:rPr lang="en-US" altLang="ja-JP" sz="1100" b="1" dirty="0" err="1">
                <a:latin typeface="ＭＳ Ｐゴシック" pitchFamily="50" charset="-128"/>
              </a:rPr>
              <a:t>tk_frsm_tsk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31" name="テキスト ボックス 130"/>
          <p:cNvSpPr txBox="1"/>
          <p:nvPr/>
        </p:nvSpPr>
        <p:spPr>
          <a:xfrm>
            <a:off x="2571736" y="5214950"/>
            <a:ext cx="1500198"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tk_ter_tsk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32" name="テキスト ボックス 131"/>
          <p:cNvSpPr txBox="1"/>
          <p:nvPr/>
        </p:nvSpPr>
        <p:spPr>
          <a:xfrm>
            <a:off x="4929190" y="5715016"/>
            <a:ext cx="1500198"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tk_del_tsk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33" name="テキスト ボックス 132"/>
          <p:cNvSpPr txBox="1"/>
          <p:nvPr/>
        </p:nvSpPr>
        <p:spPr>
          <a:xfrm>
            <a:off x="3500430" y="5715016"/>
            <a:ext cx="1500198"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tk_cre_tsk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34" name="テキスト ボックス 133"/>
          <p:cNvSpPr txBox="1"/>
          <p:nvPr/>
        </p:nvSpPr>
        <p:spPr>
          <a:xfrm>
            <a:off x="6215074" y="6286520"/>
            <a:ext cx="1500198"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tk_exd_tsk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35" name="テキスト ボックス 134"/>
          <p:cNvSpPr txBox="1"/>
          <p:nvPr/>
        </p:nvSpPr>
        <p:spPr>
          <a:xfrm>
            <a:off x="6572264" y="5286388"/>
            <a:ext cx="1500198"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tk_ext_tsk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37" name="テキスト ボックス 136"/>
          <p:cNvSpPr txBox="1"/>
          <p:nvPr/>
        </p:nvSpPr>
        <p:spPr>
          <a:xfrm>
            <a:off x="3428992" y="2089983"/>
            <a:ext cx="1500198"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tk_sus_tsk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38" name="テキスト ボックス 137"/>
          <p:cNvSpPr txBox="1"/>
          <p:nvPr/>
        </p:nvSpPr>
        <p:spPr>
          <a:xfrm>
            <a:off x="2643174" y="4714884"/>
            <a:ext cx="1500198" cy="265395"/>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tk_sta_tsk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41" name="テキスト ボックス 140"/>
          <p:cNvSpPr txBox="1"/>
          <p:nvPr/>
        </p:nvSpPr>
        <p:spPr>
          <a:xfrm>
            <a:off x="142844" y="5643579"/>
            <a:ext cx="3000396" cy="400110"/>
          </a:xfrm>
          <a:prstGeom prst="rect">
            <a:avLst/>
          </a:prstGeom>
          <a:noFill/>
        </p:spPr>
        <p:txBody>
          <a:bodyPr wrap="square" lIns="91435" tIns="45717" rIns="91435" bIns="45717" rtlCol="0">
            <a:spAutoFit/>
          </a:bodyPr>
          <a:lstStyle/>
          <a:p>
            <a:r>
              <a:rPr lang="ja-JP" altLang="en-US" sz="2000" b="1" u="sng" dirty="0"/>
              <a:t>タスクの状態遷移</a:t>
            </a:r>
          </a:p>
        </p:txBody>
      </p:sp>
      <p:sp>
        <p:nvSpPr>
          <p:cNvPr id="101" name="テキスト ボックス 100"/>
          <p:cNvSpPr txBox="1"/>
          <p:nvPr/>
        </p:nvSpPr>
        <p:spPr>
          <a:xfrm>
            <a:off x="5482606" y="3817512"/>
            <a:ext cx="1000132" cy="307777"/>
          </a:xfrm>
          <a:prstGeom prst="rect">
            <a:avLst/>
          </a:prstGeom>
          <a:noFill/>
        </p:spPr>
        <p:txBody>
          <a:bodyPr wrap="square" lIns="91435" tIns="45717" rIns="91435" bIns="45717" rtlCol="0">
            <a:spAutoFit/>
          </a:bodyPr>
          <a:lstStyle/>
          <a:p>
            <a:r>
              <a:rPr lang="ja-JP" altLang="en-US" sz="1400" b="1" dirty="0"/>
              <a:t>強制終了</a:t>
            </a:r>
          </a:p>
        </p:txBody>
      </p:sp>
      <p:sp>
        <p:nvSpPr>
          <p:cNvPr id="103" name="テキスト ボックス 102"/>
          <p:cNvSpPr txBox="1"/>
          <p:nvPr/>
        </p:nvSpPr>
        <p:spPr>
          <a:xfrm>
            <a:off x="2875522" y="3075228"/>
            <a:ext cx="1000132" cy="438463"/>
          </a:xfrm>
          <a:prstGeom prst="rect">
            <a:avLst/>
          </a:prstGeom>
          <a:noFill/>
        </p:spPr>
        <p:txBody>
          <a:bodyPr wrap="square" lIns="91435" tIns="45717" rIns="91435" bIns="45717" rtlCol="0">
            <a:spAutoFit/>
          </a:bodyPr>
          <a:lstStyle/>
          <a:p>
            <a:r>
              <a:rPr lang="en-US" altLang="ja-JP" sz="1100" b="1" dirty="0">
                <a:latin typeface="ＭＳ Ｐゴシック" pitchFamily="50" charset="-128"/>
              </a:rPr>
              <a:t>(</a:t>
            </a:r>
            <a:r>
              <a:rPr lang="en-US" altLang="ja-JP" sz="1100" b="1" dirty="0" err="1">
                <a:latin typeface="ＭＳ Ｐゴシック" pitchFamily="50" charset="-128"/>
              </a:rPr>
              <a:t>tk_sus_tsk</a:t>
            </a:r>
            <a:r>
              <a:rPr lang="en-US" altLang="ja-JP" sz="1100" b="1" dirty="0">
                <a:latin typeface="ＭＳ Ｐゴシック" pitchFamily="50" charset="-128"/>
              </a:rPr>
              <a:t>, </a:t>
            </a:r>
            <a:r>
              <a:rPr lang="en-US" altLang="ja-JP" sz="1100" b="1" dirty="0" err="1">
                <a:latin typeface="ＭＳ Ｐゴシック" pitchFamily="50" charset="-128"/>
              </a:rPr>
              <a:t>tk_rsm_tsk</a:t>
            </a:r>
            <a:r>
              <a:rPr lang="en-US" altLang="ja-JP" sz="1100" b="1" dirty="0">
                <a:latin typeface="ＭＳ Ｐゴシック" pitchFamily="50" charset="-128"/>
              </a:rPr>
              <a:t>)</a:t>
            </a:r>
            <a:endParaRPr lang="ja-JP" altLang="en-US" sz="1100" b="1" dirty="0">
              <a:latin typeface="ＭＳ Ｐゴシック" pitchFamily="50" charset="-128"/>
            </a:endParaRPr>
          </a:p>
        </p:txBody>
      </p:sp>
      <p:sp>
        <p:nvSpPr>
          <p:cNvPr id="10" name="テキスト ボックス 9"/>
          <p:cNvSpPr txBox="1"/>
          <p:nvPr/>
        </p:nvSpPr>
        <p:spPr>
          <a:xfrm>
            <a:off x="368214" y="6054337"/>
            <a:ext cx="1551113" cy="237968"/>
          </a:xfrm>
          <a:prstGeom prst="rect">
            <a:avLst/>
          </a:prstGeom>
          <a:noFill/>
        </p:spPr>
        <p:txBody>
          <a:bodyPr wrap="none" lIns="64273" tIns="32137" rIns="64273" bIns="32137" rtlCol="0">
            <a:spAutoFit/>
          </a:bodyPr>
          <a:lstStyle/>
          <a:p>
            <a:r>
              <a:rPr lang="en-US" altLang="ja-JP" sz="1100" dirty="0">
                <a:latin typeface="Meiryo UI" pitchFamily="50" charset="-128"/>
                <a:ea typeface="Meiryo UI" pitchFamily="50" charset="-128"/>
                <a:cs typeface="Meiryo UI" pitchFamily="50" charset="-128"/>
              </a:rPr>
              <a:t>μT-Kernel</a:t>
            </a:r>
            <a:r>
              <a:rPr lang="ja-JP" altLang="en-US" sz="1100" dirty="0">
                <a:latin typeface="Meiryo UI" pitchFamily="50" charset="-128"/>
                <a:ea typeface="Meiryo UI" pitchFamily="50" charset="-128"/>
                <a:cs typeface="Meiryo UI" pitchFamily="50" charset="-128"/>
              </a:rPr>
              <a:t> 仕様書 より</a:t>
            </a:r>
          </a:p>
        </p:txBody>
      </p:sp>
      <p:sp>
        <p:nvSpPr>
          <p:cNvPr id="96"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4838107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08611" name="Text Box 5"/>
          <p:cNvSpPr txBox="1">
            <a:spLocks noChangeArrowheads="1"/>
          </p:cNvSpPr>
          <p:nvPr/>
        </p:nvSpPr>
        <p:spPr bwMode="gray">
          <a:xfrm>
            <a:off x="5360" y="1195673"/>
            <a:ext cx="8621713" cy="471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pPr>
            <a:r>
              <a:rPr lang="en-US" altLang="ja-JP" sz="2500" b="1" dirty="0">
                <a:latin typeface="ＭＳ Ｐゴシック" pitchFamily="50" charset="-128"/>
                <a:ea typeface="Osaka"/>
              </a:rPr>
              <a:t> </a:t>
            </a:r>
            <a:r>
              <a:rPr lang="en-US" altLang="ja-JP" sz="2500" b="1" dirty="0">
                <a:latin typeface="MS UI Gothic" pitchFamily="50" charset="-128"/>
                <a:ea typeface="MS UI Gothic" pitchFamily="50" charset="-128"/>
              </a:rPr>
              <a:t>μT-Kernel</a:t>
            </a:r>
            <a:r>
              <a:rPr lang="ja-JP" altLang="en-US" sz="2500" b="1" dirty="0">
                <a:latin typeface="MS UI Gothic" pitchFamily="50" charset="-128"/>
                <a:ea typeface="MS UI Gothic" pitchFamily="50" charset="-128"/>
              </a:rPr>
              <a:t>では，タスク優先度に基づく </a:t>
            </a:r>
            <a:endParaRPr lang="en-US" altLang="ja-JP" sz="2500" b="1" dirty="0">
              <a:latin typeface="MS UI Gothic" pitchFamily="50" charset="-128"/>
              <a:ea typeface="MS UI Gothic" pitchFamily="50" charset="-128"/>
            </a:endParaRPr>
          </a:p>
          <a:p>
            <a:pPr fontAlgn="ctr">
              <a:lnSpc>
                <a:spcPct val="120000"/>
              </a:lnSpc>
            </a:pPr>
            <a:r>
              <a:rPr lang="ja-JP" altLang="en-US" sz="2500" i="1" dirty="0">
                <a:solidFill>
                  <a:srgbClr val="FF0000"/>
                </a:solidFill>
                <a:latin typeface="MS UI Gothic" pitchFamily="50" charset="-128"/>
                <a:ea typeface="MS UI Gothic" pitchFamily="50" charset="-128"/>
              </a:rPr>
              <a:t> </a:t>
            </a:r>
            <a:r>
              <a:rPr lang="ja-JP" altLang="en-US" sz="2500" dirty="0">
                <a:solidFill>
                  <a:srgbClr val="FF00FF"/>
                </a:solidFill>
                <a:latin typeface="MS UI Gothic" pitchFamily="50" charset="-128"/>
                <a:ea typeface="MS UI Gothic" pitchFamily="50" charset="-128"/>
              </a:rPr>
              <a:t>「優先度ベース スケジューリング方式」 </a:t>
            </a:r>
            <a:r>
              <a:rPr lang="ja-JP" altLang="en-US" sz="2500" dirty="0">
                <a:latin typeface="MS UI Gothic" pitchFamily="50" charset="-128"/>
                <a:ea typeface="MS UI Gothic" pitchFamily="50" charset="-128"/>
              </a:rPr>
              <a:t> </a:t>
            </a:r>
            <a:r>
              <a:rPr lang="ja-JP" altLang="en-US" sz="2500" b="1" dirty="0">
                <a:latin typeface="MS UI Gothic" pitchFamily="50" charset="-128"/>
                <a:ea typeface="MS UI Gothic" pitchFamily="50" charset="-128"/>
              </a:rPr>
              <a:t>を採用している．</a:t>
            </a:r>
          </a:p>
          <a:p>
            <a:pPr fontAlgn="ctr">
              <a:lnSpc>
                <a:spcPct val="120000"/>
              </a:lnSpc>
            </a:pPr>
            <a:endParaRPr lang="ja-JP" altLang="en-US" sz="2500" b="1" dirty="0">
              <a:latin typeface="MS UI Gothic" pitchFamily="50" charset="-128"/>
              <a:ea typeface="MS UI Gothic" pitchFamily="50" charset="-128"/>
            </a:endParaRPr>
          </a:p>
          <a:p>
            <a:pPr fontAlgn="ctr">
              <a:lnSpc>
                <a:spcPct val="120000"/>
              </a:lnSpc>
            </a:pPr>
            <a:r>
              <a:rPr lang="ja-JP" altLang="en-US" sz="2200" b="1" dirty="0">
                <a:latin typeface="MS UI Gothic" pitchFamily="50" charset="-128"/>
                <a:ea typeface="MS UI Gothic" pitchFamily="50" charset="-128"/>
              </a:rPr>
              <a:t> </a:t>
            </a:r>
            <a:r>
              <a:rPr lang="ja-JP" altLang="en-US" sz="2200" b="1" dirty="0">
                <a:solidFill>
                  <a:srgbClr val="FF0066"/>
                </a:solidFill>
                <a:latin typeface="MS UI Gothic" pitchFamily="50" charset="-128"/>
                <a:ea typeface="MS UI Gothic" pitchFamily="50" charset="-128"/>
              </a:rPr>
              <a:t>優先度ベーススケジューリング</a:t>
            </a:r>
            <a:endParaRPr lang="ja-JP" altLang="en-US" sz="2500" dirty="0">
              <a:solidFill>
                <a:srgbClr val="FF0066"/>
              </a:solidFill>
              <a:latin typeface="MS UI Gothic" pitchFamily="50" charset="-128"/>
              <a:ea typeface="MS UI Gothic" pitchFamily="50" charset="-128"/>
            </a:endParaRPr>
          </a:p>
          <a:p>
            <a:pPr fontAlgn="ctr">
              <a:lnSpc>
                <a:spcPct val="120000"/>
              </a:lnSpc>
            </a:pPr>
            <a:r>
              <a:rPr lang="ja-JP" altLang="en-US" sz="2200" b="1" dirty="0">
                <a:latin typeface="MS UI Gothic" pitchFamily="50" charset="-128"/>
                <a:ea typeface="MS UI Gothic" pitchFamily="50" charset="-128"/>
              </a:rPr>
              <a:t>  </a:t>
            </a:r>
            <a:r>
              <a:rPr lang="ja-JP" altLang="en-US" sz="1400" b="1" dirty="0">
                <a:latin typeface="MS UI Gothic" pitchFamily="50" charset="-128"/>
                <a:ea typeface="MS UI Gothic" pitchFamily="50" charset="-128"/>
              </a:rPr>
              <a:t>● </a:t>
            </a:r>
            <a:r>
              <a:rPr lang="ja-JP" altLang="en-US" sz="2200" dirty="0">
                <a:latin typeface="MS UI Gothic" pitchFamily="50" charset="-128"/>
                <a:ea typeface="MS UI Gothic" pitchFamily="50" charset="-128"/>
              </a:rPr>
              <a:t>カーネルは，実行可能状態（</a:t>
            </a:r>
            <a:r>
              <a:rPr lang="en-US" altLang="ja-JP" sz="2200" dirty="0">
                <a:latin typeface="MS UI Gothic" pitchFamily="50" charset="-128"/>
                <a:ea typeface="MS UI Gothic" pitchFamily="50" charset="-128"/>
              </a:rPr>
              <a:t>READY</a:t>
            </a:r>
            <a:r>
              <a:rPr lang="ja-JP" altLang="en-US" sz="2200" dirty="0">
                <a:latin typeface="MS UI Gothic" pitchFamily="50" charset="-128"/>
                <a:ea typeface="MS UI Gothic" pitchFamily="50" charset="-128"/>
              </a:rPr>
              <a:t>）の中で </a:t>
            </a:r>
            <a:r>
              <a:rPr lang="ja-JP" altLang="en-US" sz="2200" u="sng" dirty="0">
                <a:solidFill>
                  <a:srgbClr val="FF00FF"/>
                </a:solidFill>
                <a:latin typeface="MS UI Gothic" pitchFamily="50" charset="-128"/>
                <a:ea typeface="MS UI Gothic" pitchFamily="50" charset="-128"/>
              </a:rPr>
              <a:t>最も高い優先度</a:t>
            </a:r>
            <a:r>
              <a:rPr lang="ja-JP" altLang="en-US" sz="2200" dirty="0">
                <a:solidFill>
                  <a:srgbClr val="FF00FF"/>
                </a:solidFill>
                <a:latin typeface="MS UI Gothic" pitchFamily="50" charset="-128"/>
                <a:ea typeface="MS UI Gothic" pitchFamily="50" charset="-128"/>
              </a:rPr>
              <a:t> </a:t>
            </a:r>
            <a:r>
              <a:rPr lang="ja-JP" altLang="en-US" sz="2200" dirty="0">
                <a:latin typeface="MS UI Gothic" pitchFamily="50" charset="-128"/>
                <a:ea typeface="MS UI Gothic" pitchFamily="50" charset="-128"/>
              </a:rPr>
              <a:t>を持つ</a:t>
            </a:r>
            <a:endParaRPr lang="en-US" altLang="ja-JP" sz="2200" dirty="0">
              <a:latin typeface="MS UI Gothic" pitchFamily="50" charset="-128"/>
              <a:ea typeface="MS UI Gothic" pitchFamily="50" charset="-128"/>
            </a:endParaRPr>
          </a:p>
          <a:p>
            <a:pPr fontAlgn="ctr">
              <a:lnSpc>
                <a:spcPct val="120000"/>
              </a:lnSpc>
            </a:pPr>
            <a:r>
              <a:rPr lang="ja-JP" altLang="en-US" sz="2200" dirty="0">
                <a:latin typeface="MS UI Gothic" pitchFamily="50" charset="-128"/>
                <a:ea typeface="MS UI Gothic" pitchFamily="50" charset="-128"/>
              </a:rPr>
              <a:t>     タスクを実行させる．</a:t>
            </a:r>
          </a:p>
          <a:p>
            <a:pPr fontAlgn="ctr">
              <a:lnSpc>
                <a:spcPct val="120000"/>
              </a:lnSpc>
            </a:pPr>
            <a:r>
              <a:rPr lang="ja-JP" altLang="en-US" sz="2200" dirty="0">
                <a:latin typeface="MS UI Gothic" pitchFamily="50" charset="-128"/>
                <a:ea typeface="MS UI Gothic" pitchFamily="50" charset="-128"/>
              </a:rPr>
              <a:t>  </a:t>
            </a:r>
            <a:r>
              <a:rPr lang="ja-JP" altLang="en-US" sz="1400" dirty="0">
                <a:latin typeface="MS UI Gothic" pitchFamily="50" charset="-128"/>
                <a:ea typeface="MS UI Gothic" pitchFamily="50" charset="-128"/>
              </a:rPr>
              <a:t>●</a:t>
            </a:r>
            <a:r>
              <a:rPr lang="ja-JP" altLang="en-US" sz="2200" dirty="0">
                <a:latin typeface="MS UI Gothic" pitchFamily="50" charset="-128"/>
                <a:ea typeface="MS UI Gothic" pitchFamily="50" charset="-128"/>
              </a:rPr>
              <a:t> 同じ優先度のタスクが複数存在する場合，</a:t>
            </a:r>
            <a:r>
              <a:rPr lang="en-US" altLang="ja-JP" sz="2200" dirty="0">
                <a:solidFill>
                  <a:srgbClr val="FF00FF"/>
                </a:solidFill>
                <a:latin typeface="MS UI Gothic" pitchFamily="50" charset="-128"/>
                <a:ea typeface="MS UI Gothic" pitchFamily="50" charset="-128"/>
              </a:rPr>
              <a:t>FCFS (First Come First</a:t>
            </a:r>
          </a:p>
          <a:p>
            <a:pPr fontAlgn="ctr">
              <a:lnSpc>
                <a:spcPct val="120000"/>
              </a:lnSpc>
            </a:pPr>
            <a:r>
              <a:rPr lang="en-US" altLang="ja-JP" sz="2200" dirty="0">
                <a:solidFill>
                  <a:srgbClr val="FF00FF"/>
                </a:solidFill>
                <a:latin typeface="MS UI Gothic" pitchFamily="50" charset="-128"/>
                <a:ea typeface="MS UI Gothic" pitchFamily="50" charset="-128"/>
              </a:rPr>
              <a:t>     Served) </a:t>
            </a:r>
            <a:r>
              <a:rPr lang="ja-JP" altLang="en-US" sz="2200" dirty="0">
                <a:solidFill>
                  <a:srgbClr val="FF00FF"/>
                </a:solidFill>
                <a:latin typeface="MS UI Gothic" pitchFamily="50" charset="-128"/>
                <a:ea typeface="MS UI Gothic" pitchFamily="50" charset="-128"/>
              </a:rPr>
              <a:t>方式（早い者勝ち！）</a:t>
            </a:r>
            <a:r>
              <a:rPr lang="ja-JP" altLang="en-US" sz="2200" dirty="0">
                <a:latin typeface="MS UI Gothic" pitchFamily="50" charset="-128"/>
                <a:ea typeface="MS UI Gothic" pitchFamily="50" charset="-128"/>
              </a:rPr>
              <a:t>で先に実行可能状態になったタスクが先に</a:t>
            </a:r>
            <a:endParaRPr lang="en-US" altLang="ja-JP" sz="2200" dirty="0">
              <a:latin typeface="MS UI Gothic" pitchFamily="50" charset="-128"/>
              <a:ea typeface="MS UI Gothic" pitchFamily="50" charset="-128"/>
            </a:endParaRPr>
          </a:p>
          <a:p>
            <a:pPr fontAlgn="ctr">
              <a:lnSpc>
                <a:spcPct val="120000"/>
              </a:lnSpc>
            </a:pPr>
            <a:r>
              <a:rPr lang="ja-JP" altLang="en-US" sz="2200" dirty="0">
                <a:latin typeface="MS UI Gothic" pitchFamily="50" charset="-128"/>
                <a:ea typeface="MS UI Gothic" pitchFamily="50" charset="-128"/>
              </a:rPr>
              <a:t>     実行される．</a:t>
            </a:r>
          </a:p>
          <a:p>
            <a:pPr fontAlgn="ctr">
              <a:lnSpc>
                <a:spcPct val="120000"/>
              </a:lnSpc>
            </a:pPr>
            <a:r>
              <a:rPr lang="ja-JP" altLang="en-US" sz="2200" dirty="0">
                <a:latin typeface="MS UI Gothic" pitchFamily="50" charset="-128"/>
                <a:ea typeface="MS UI Gothic" pitchFamily="50" charset="-128"/>
              </a:rPr>
              <a:t>  </a:t>
            </a:r>
            <a:r>
              <a:rPr lang="ja-JP" altLang="en-US" sz="1400" dirty="0">
                <a:latin typeface="MS UI Gothic" pitchFamily="50" charset="-128"/>
                <a:ea typeface="MS UI Gothic" pitchFamily="50" charset="-128"/>
              </a:rPr>
              <a:t>●</a:t>
            </a:r>
            <a:r>
              <a:rPr lang="ja-JP" altLang="en-US" sz="2200" dirty="0">
                <a:latin typeface="MS UI Gothic" pitchFamily="50" charset="-128"/>
                <a:ea typeface="MS UI Gothic" pitchFamily="50" charset="-128"/>
              </a:rPr>
              <a:t> 優先度は </a:t>
            </a:r>
            <a:r>
              <a:rPr lang="ja-JP" altLang="en-US" sz="2200" u="sng" dirty="0">
                <a:solidFill>
                  <a:srgbClr val="FF00FF"/>
                </a:solidFill>
                <a:latin typeface="MS UI Gothic" pitchFamily="50" charset="-128"/>
                <a:ea typeface="MS UI Gothic" pitchFamily="50" charset="-128"/>
              </a:rPr>
              <a:t>小さな値ほど高い</a:t>
            </a:r>
            <a:r>
              <a:rPr lang="ja-JP" altLang="en-US" sz="2200" dirty="0">
                <a:latin typeface="MS UI Gothic" pitchFamily="50" charset="-128"/>
                <a:ea typeface="MS UI Gothic" pitchFamily="50" charset="-128"/>
              </a:rPr>
              <a:t>．</a:t>
            </a:r>
          </a:p>
          <a:p>
            <a:pPr fontAlgn="ctr">
              <a:lnSpc>
                <a:spcPct val="120000"/>
              </a:lnSpc>
            </a:pPr>
            <a:r>
              <a:rPr lang="ja-JP" altLang="en-US" sz="2200" dirty="0">
                <a:latin typeface="MS UI Gothic" pitchFamily="50" charset="-128"/>
                <a:ea typeface="MS UI Gothic" pitchFamily="50" charset="-128"/>
              </a:rPr>
              <a:t>  </a:t>
            </a:r>
            <a:r>
              <a:rPr lang="ja-JP" altLang="en-US" sz="1400" dirty="0">
                <a:latin typeface="MS UI Gothic" pitchFamily="50" charset="-128"/>
                <a:ea typeface="MS UI Gothic" pitchFamily="50" charset="-128"/>
              </a:rPr>
              <a:t>●</a:t>
            </a:r>
            <a:r>
              <a:rPr lang="ja-JP" altLang="en-US" sz="2200" dirty="0">
                <a:latin typeface="MS UI Gothic" pitchFamily="50" charset="-128"/>
                <a:ea typeface="MS UI Gothic" pitchFamily="50" charset="-128"/>
              </a:rPr>
              <a:t> 優先度は，</a:t>
            </a:r>
            <a:r>
              <a:rPr lang="en-US" altLang="ja-JP" sz="2200" u="sng" dirty="0" err="1">
                <a:solidFill>
                  <a:srgbClr val="FF00FF"/>
                </a:solidFill>
                <a:latin typeface="MS UI Gothic" pitchFamily="50" charset="-128"/>
                <a:ea typeface="MS UI Gothic" pitchFamily="50" charset="-128"/>
              </a:rPr>
              <a:t>tk_chg_pri</a:t>
            </a:r>
            <a:r>
              <a:rPr lang="en-US" altLang="ja-JP" sz="2200" dirty="0">
                <a:solidFill>
                  <a:srgbClr val="FF00FF"/>
                </a:solidFill>
                <a:latin typeface="MS UI Gothic" pitchFamily="50" charset="-128"/>
                <a:ea typeface="MS UI Gothic" pitchFamily="50" charset="-128"/>
              </a:rPr>
              <a:t> </a:t>
            </a:r>
            <a:r>
              <a:rPr lang="ja-JP" altLang="en-US" sz="2200" dirty="0">
                <a:latin typeface="MS UI Gothic" pitchFamily="50" charset="-128"/>
                <a:ea typeface="MS UI Gothic" pitchFamily="50" charset="-128"/>
              </a:rPr>
              <a:t>システムコールで変更可能．   </a:t>
            </a:r>
            <a:endParaRPr lang="ja-JP" altLang="en-US" sz="1400" dirty="0">
              <a:latin typeface="MS UI Gothic" pitchFamily="50" charset="-128"/>
              <a:ea typeface="MS UI Gothic" pitchFamily="50" charset="-128"/>
            </a:endParaRPr>
          </a:p>
        </p:txBody>
      </p:sp>
      <p:sp>
        <p:nvSpPr>
          <p:cNvPr id="2" name="角丸四角形 1"/>
          <p:cNvSpPr/>
          <p:nvPr/>
        </p:nvSpPr>
        <p:spPr bwMode="auto">
          <a:xfrm>
            <a:off x="72536" y="2593849"/>
            <a:ext cx="3481728" cy="482046"/>
          </a:xfrm>
          <a:prstGeom prst="roundRect">
            <a:avLst/>
          </a:prstGeom>
          <a:solidFill>
            <a:srgbClr val="FF99FF">
              <a:alpha val="18000"/>
            </a:srgbClr>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dirty="0">
                <a:latin typeface="HGP創英角ｺﾞｼｯｸUB" pitchFamily="50" charset="-128"/>
                <a:ea typeface="HGP創英角ｺﾞｼｯｸUB" pitchFamily="50" charset="-128"/>
                <a:cs typeface="ＤＦＧ平成ゴシック体W7"/>
              </a:rPr>
              <a:t>タスクのスケジューリング規則</a:t>
            </a:r>
          </a:p>
        </p:txBody>
      </p:sp>
      <p:sp>
        <p:nvSpPr>
          <p:cNvPr id="1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30053351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0658" name="タイトル 1"/>
          <p:cNvSpPr>
            <a:spLocks/>
          </p:cNvSpPr>
          <p:nvPr/>
        </p:nvSpPr>
        <p:spPr bwMode="auto">
          <a:xfrm>
            <a:off x="233364" y="1285876"/>
            <a:ext cx="78311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39" tIns="45769" rIns="91539" bIns="45769" anchor="ctr"/>
          <a:lstStyle/>
          <a:p>
            <a:pPr defTabSz="800056" eaLnBrk="0" hangingPunct="0"/>
            <a:r>
              <a:rPr lang="ja-JP" altLang="en-US" sz="2800" u="sng" dirty="0">
                <a:latin typeface="Meiryo UI" pitchFamily="50" charset="-128"/>
                <a:ea typeface="Meiryo UI" pitchFamily="50" charset="-128"/>
                <a:cs typeface="Meiryo UI" pitchFamily="50" charset="-128"/>
              </a:rPr>
              <a:t>スケジューリングの例</a:t>
            </a:r>
            <a:br>
              <a:rPr lang="ja-JP" altLang="en-US" sz="2800" u="sng" dirty="0">
                <a:latin typeface="Meiryo UI" pitchFamily="50" charset="-128"/>
                <a:ea typeface="Meiryo UI" pitchFamily="50" charset="-128"/>
                <a:cs typeface="Meiryo UI" pitchFamily="50" charset="-128"/>
              </a:rPr>
            </a:br>
            <a:r>
              <a:rPr lang="ja-JP" altLang="en-US" sz="2800" dirty="0">
                <a:latin typeface="Meiryo UI" pitchFamily="50" charset="-128"/>
                <a:ea typeface="Meiryo UI" pitchFamily="50" charset="-128"/>
                <a:cs typeface="Meiryo UI" pitchFamily="50" charset="-128"/>
              </a:rPr>
              <a:t>   </a:t>
            </a:r>
            <a:r>
              <a:rPr lang="ja-JP" altLang="en-US" sz="2500" dirty="0">
                <a:latin typeface="Meiryo UI" pitchFamily="50" charset="-128"/>
                <a:ea typeface="Meiryo UI" pitchFamily="50" charset="-128"/>
                <a:cs typeface="Meiryo UI" pitchFamily="50" charset="-128"/>
              </a:rPr>
              <a:t>初期状態の優先順位</a:t>
            </a:r>
          </a:p>
        </p:txBody>
      </p:sp>
      <p:pic>
        <p:nvPicPr>
          <p:cNvPr id="710660"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51" y="2303463"/>
            <a:ext cx="8107363"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タスクのスケジューリング規則</a:t>
            </a:r>
          </a:p>
        </p:txBody>
      </p:sp>
      <p:sp>
        <p:nvSpPr>
          <p:cNvPr id="710667" name="AutoShape 11"/>
          <p:cNvSpPr>
            <a:spLocks noChangeArrowheads="1"/>
          </p:cNvSpPr>
          <p:nvPr/>
        </p:nvSpPr>
        <p:spPr bwMode="gray">
          <a:xfrm flipH="1">
            <a:off x="4643439" y="2492375"/>
            <a:ext cx="865187" cy="649288"/>
          </a:xfrm>
          <a:prstGeom prst="lightningBolt">
            <a:avLst/>
          </a:prstGeom>
          <a:gradFill rotWithShape="1">
            <a:gsLst>
              <a:gs pos="0">
                <a:srgbClr val="FF9900"/>
              </a:gs>
              <a:gs pos="100000">
                <a:srgbClr val="FF9900">
                  <a:gamma/>
                  <a:tint val="34902"/>
                  <a:invGamma/>
                </a:srgbClr>
              </a:gs>
            </a:gsLst>
            <a:path path="rect">
              <a:fillToRect t="100000" r="100000"/>
            </a:path>
          </a:gradFill>
          <a:ln w="9525" algn="ctr">
            <a:solidFill>
              <a:srgbClr val="FF9900"/>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r>
              <a:rPr lang="en-US" altLang="ja-JP">
                <a:solidFill>
                  <a:srgbClr val="FF0000"/>
                </a:solidFill>
                <a:latin typeface="Impact" pitchFamily="34" charset="0"/>
                <a:ea typeface="HGS創英角ｺﾞｼｯｸUB" pitchFamily="50" charset="-128"/>
              </a:rPr>
              <a:t>RUN</a:t>
            </a: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5653016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2706" name="タイトル 1"/>
          <p:cNvSpPr>
            <a:spLocks/>
          </p:cNvSpPr>
          <p:nvPr/>
        </p:nvSpPr>
        <p:spPr bwMode="auto">
          <a:xfrm>
            <a:off x="233364" y="1285876"/>
            <a:ext cx="78311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39" tIns="45769" rIns="91539" bIns="45769" anchor="ctr"/>
          <a:lstStyle/>
          <a:p>
            <a:pPr defTabSz="800056" eaLnBrk="0" hangingPunct="0"/>
            <a:r>
              <a:rPr lang="ja-JP" altLang="en-US" sz="2800" u="sng" dirty="0">
                <a:latin typeface="Meiryo UI" pitchFamily="50" charset="-128"/>
                <a:ea typeface="Meiryo UI" pitchFamily="50" charset="-128"/>
                <a:cs typeface="Meiryo UI" pitchFamily="50" charset="-128"/>
              </a:rPr>
              <a:t>スケジューリングの例</a:t>
            </a:r>
            <a:r>
              <a:rPr lang="ja-JP" altLang="en-US" sz="2800" dirty="0">
                <a:latin typeface="Meiryo UI" pitchFamily="50" charset="-128"/>
                <a:ea typeface="Meiryo UI" pitchFamily="50" charset="-128"/>
                <a:cs typeface="Meiryo UI" pitchFamily="50" charset="-128"/>
              </a:rPr>
              <a:t/>
            </a:r>
            <a:br>
              <a:rPr lang="ja-JP" altLang="en-US" sz="2800" dirty="0">
                <a:latin typeface="Meiryo UI" pitchFamily="50" charset="-128"/>
                <a:ea typeface="Meiryo UI" pitchFamily="50" charset="-128"/>
                <a:cs typeface="Meiryo UI" pitchFamily="50" charset="-128"/>
              </a:rPr>
            </a:br>
            <a:r>
              <a:rPr lang="ja-JP" altLang="en-US" sz="2800" dirty="0">
                <a:latin typeface="Meiryo UI" pitchFamily="50" charset="-128"/>
                <a:ea typeface="Meiryo UI" pitchFamily="50" charset="-128"/>
                <a:cs typeface="Meiryo UI" pitchFamily="50" charset="-128"/>
              </a:rPr>
              <a:t> 「</a:t>
            </a:r>
            <a:r>
              <a:rPr lang="ja-JP" altLang="en-US" sz="2500" dirty="0">
                <a:latin typeface="Meiryo UI" pitchFamily="50" charset="-128"/>
                <a:ea typeface="Meiryo UI" pitchFamily="50" charset="-128"/>
                <a:cs typeface="Meiryo UI" pitchFamily="50" charset="-128"/>
              </a:rPr>
              <a:t>タスク</a:t>
            </a:r>
            <a:r>
              <a:rPr lang="en-US" altLang="ja-JP" sz="2500" dirty="0">
                <a:latin typeface="Meiryo UI" pitchFamily="50" charset="-128"/>
                <a:ea typeface="Meiryo UI" pitchFamily="50" charset="-128"/>
                <a:cs typeface="Meiryo UI" pitchFamily="50" charset="-128"/>
              </a:rPr>
              <a:t>A</a:t>
            </a:r>
            <a:r>
              <a:rPr lang="ja-JP" altLang="en-US" sz="2500" dirty="0">
                <a:latin typeface="Meiryo UI" pitchFamily="50" charset="-128"/>
                <a:ea typeface="Meiryo UI" pitchFamily="50" charset="-128"/>
                <a:cs typeface="Meiryo UI" pitchFamily="50" charset="-128"/>
              </a:rPr>
              <a:t>」が「待ち状態」になった</a:t>
            </a:r>
          </a:p>
        </p:txBody>
      </p:sp>
      <p:pic>
        <p:nvPicPr>
          <p:cNvPr id="71270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039" y="2465389"/>
            <a:ext cx="7781925" cy="38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タスクのスケジューリング規則</a:t>
            </a:r>
          </a:p>
        </p:txBody>
      </p:sp>
      <p:sp>
        <p:nvSpPr>
          <p:cNvPr id="712716" name="AutoShape 12"/>
          <p:cNvSpPr>
            <a:spLocks noChangeArrowheads="1"/>
          </p:cNvSpPr>
          <p:nvPr/>
        </p:nvSpPr>
        <p:spPr bwMode="gray">
          <a:xfrm flipH="1">
            <a:off x="4643439" y="3644900"/>
            <a:ext cx="865187" cy="649288"/>
          </a:xfrm>
          <a:prstGeom prst="lightningBolt">
            <a:avLst/>
          </a:prstGeom>
          <a:gradFill rotWithShape="1">
            <a:gsLst>
              <a:gs pos="0">
                <a:srgbClr val="FF9900"/>
              </a:gs>
              <a:gs pos="100000">
                <a:srgbClr val="FF9900">
                  <a:gamma/>
                  <a:tint val="34902"/>
                  <a:invGamma/>
                </a:srgbClr>
              </a:gs>
            </a:gsLst>
            <a:path path="rect">
              <a:fillToRect t="100000" r="100000"/>
            </a:path>
          </a:gradFill>
          <a:ln w="9525" algn="ctr">
            <a:solidFill>
              <a:srgbClr val="FF9900"/>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r>
              <a:rPr lang="en-US" altLang="ja-JP">
                <a:solidFill>
                  <a:srgbClr val="FF0000"/>
                </a:solidFill>
                <a:latin typeface="Impact" pitchFamily="34" charset="0"/>
                <a:ea typeface="HGS創英角ｺﾞｼｯｸUB" pitchFamily="50" charset="-128"/>
              </a:rPr>
              <a:t>RUN</a:t>
            </a: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12399665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4754" name="タイトル 1"/>
          <p:cNvSpPr>
            <a:spLocks/>
          </p:cNvSpPr>
          <p:nvPr/>
        </p:nvSpPr>
        <p:spPr bwMode="auto">
          <a:xfrm>
            <a:off x="233364" y="1285876"/>
            <a:ext cx="78311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39" tIns="45769" rIns="91539" bIns="45769" anchor="ctr"/>
          <a:lstStyle/>
          <a:p>
            <a:pPr defTabSz="800056" eaLnBrk="0" hangingPunct="0"/>
            <a:r>
              <a:rPr lang="ja-JP" altLang="en-US" sz="2800" u="sng" dirty="0">
                <a:latin typeface="Meiryo UI" pitchFamily="50" charset="-128"/>
                <a:ea typeface="Meiryo UI" pitchFamily="50" charset="-128"/>
                <a:cs typeface="Meiryo UI" pitchFamily="50" charset="-128"/>
              </a:rPr>
              <a:t>スケジューリングの例</a:t>
            </a:r>
            <a:br>
              <a:rPr lang="ja-JP" altLang="en-US" sz="2800" u="sng" dirty="0">
                <a:latin typeface="Meiryo UI" pitchFamily="50" charset="-128"/>
                <a:ea typeface="Meiryo UI" pitchFamily="50" charset="-128"/>
                <a:cs typeface="Meiryo UI" pitchFamily="50" charset="-128"/>
              </a:rPr>
            </a:br>
            <a:r>
              <a:rPr lang="ja-JP" altLang="en-US" sz="2800" dirty="0">
                <a:latin typeface="Meiryo UI" pitchFamily="50" charset="-128"/>
                <a:ea typeface="Meiryo UI" pitchFamily="50" charset="-128"/>
                <a:cs typeface="Meiryo UI" pitchFamily="50" charset="-128"/>
              </a:rPr>
              <a:t> 「</a:t>
            </a:r>
            <a:r>
              <a:rPr lang="ja-JP" altLang="en-US" sz="2500" dirty="0">
                <a:latin typeface="Meiryo UI" pitchFamily="50" charset="-128"/>
                <a:ea typeface="Meiryo UI" pitchFamily="50" charset="-128"/>
                <a:cs typeface="Meiryo UI" pitchFamily="50" charset="-128"/>
              </a:rPr>
              <a:t>タスク</a:t>
            </a:r>
            <a:r>
              <a:rPr lang="en-US" altLang="ja-JP" sz="2500" dirty="0">
                <a:latin typeface="Meiryo UI" pitchFamily="50" charset="-128"/>
                <a:ea typeface="Meiryo UI" pitchFamily="50" charset="-128"/>
                <a:cs typeface="Meiryo UI" pitchFamily="50" charset="-128"/>
              </a:rPr>
              <a:t>B</a:t>
            </a:r>
            <a:r>
              <a:rPr lang="ja-JP" altLang="en-US" sz="2500" dirty="0">
                <a:latin typeface="Meiryo UI" pitchFamily="50" charset="-128"/>
                <a:ea typeface="Meiryo UI" pitchFamily="50" charset="-128"/>
                <a:cs typeface="Meiryo UI" pitchFamily="50" charset="-128"/>
              </a:rPr>
              <a:t>」が「待ち状態」になった</a:t>
            </a:r>
          </a:p>
        </p:txBody>
      </p:sp>
      <p:pic>
        <p:nvPicPr>
          <p:cNvPr id="71475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650" y="2303463"/>
            <a:ext cx="6694488"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タスクのスケジューリング規則</a:t>
            </a:r>
          </a:p>
        </p:txBody>
      </p:sp>
      <p:sp>
        <p:nvSpPr>
          <p:cNvPr id="714763" name="AutoShape 11"/>
          <p:cNvSpPr>
            <a:spLocks noChangeArrowheads="1"/>
          </p:cNvSpPr>
          <p:nvPr/>
        </p:nvSpPr>
        <p:spPr bwMode="gray">
          <a:xfrm flipH="1">
            <a:off x="4643439" y="3573464"/>
            <a:ext cx="865187" cy="649287"/>
          </a:xfrm>
          <a:prstGeom prst="lightningBolt">
            <a:avLst/>
          </a:prstGeom>
          <a:gradFill rotWithShape="1">
            <a:gsLst>
              <a:gs pos="0">
                <a:srgbClr val="FF9900"/>
              </a:gs>
              <a:gs pos="100000">
                <a:srgbClr val="FF9900">
                  <a:gamma/>
                  <a:tint val="34902"/>
                  <a:invGamma/>
                </a:srgbClr>
              </a:gs>
            </a:gsLst>
            <a:path path="rect">
              <a:fillToRect t="100000" r="100000"/>
            </a:path>
          </a:gradFill>
          <a:ln w="9525" algn="ctr">
            <a:solidFill>
              <a:srgbClr val="FF9900"/>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r>
              <a:rPr lang="en-US" altLang="ja-JP">
                <a:solidFill>
                  <a:srgbClr val="FF0000"/>
                </a:solidFill>
                <a:latin typeface="Impact" pitchFamily="34" charset="0"/>
                <a:ea typeface="HGS創英角ｺﾞｼｯｸUB" pitchFamily="50" charset="-128"/>
              </a:rPr>
              <a:t>RUN</a:t>
            </a: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5881667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6802" name="タイトル 1"/>
          <p:cNvSpPr>
            <a:spLocks/>
          </p:cNvSpPr>
          <p:nvPr/>
        </p:nvSpPr>
        <p:spPr bwMode="auto">
          <a:xfrm>
            <a:off x="233364" y="1285876"/>
            <a:ext cx="78311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39" tIns="45769" rIns="91539" bIns="45769" anchor="ctr"/>
          <a:lstStyle/>
          <a:p>
            <a:pPr defTabSz="800056" eaLnBrk="0" hangingPunct="0"/>
            <a:r>
              <a:rPr lang="ja-JP" altLang="en-US" sz="2800" u="sng" dirty="0">
                <a:latin typeface="Meiryo UI" pitchFamily="50" charset="-128"/>
                <a:ea typeface="Meiryo UI" pitchFamily="50" charset="-128"/>
                <a:cs typeface="Meiryo UI" pitchFamily="50" charset="-128"/>
              </a:rPr>
              <a:t>スケジューリングの例</a:t>
            </a:r>
            <a:br>
              <a:rPr lang="ja-JP" altLang="en-US" sz="2800" u="sng" dirty="0">
                <a:latin typeface="Meiryo UI" pitchFamily="50" charset="-128"/>
                <a:ea typeface="Meiryo UI" pitchFamily="50" charset="-128"/>
                <a:cs typeface="Meiryo UI" pitchFamily="50" charset="-128"/>
              </a:rPr>
            </a:br>
            <a:r>
              <a:rPr lang="ja-JP" altLang="en-US" sz="2800" dirty="0">
                <a:latin typeface="Meiryo UI" pitchFamily="50" charset="-128"/>
                <a:ea typeface="Meiryo UI" pitchFamily="50" charset="-128"/>
                <a:cs typeface="Meiryo UI" pitchFamily="50" charset="-128"/>
              </a:rPr>
              <a:t> 「</a:t>
            </a:r>
            <a:r>
              <a:rPr lang="ja-JP" altLang="en-US" sz="2500" dirty="0">
                <a:latin typeface="Meiryo UI" pitchFamily="50" charset="-128"/>
                <a:ea typeface="Meiryo UI" pitchFamily="50" charset="-128"/>
                <a:cs typeface="Meiryo UI" pitchFamily="50" charset="-128"/>
              </a:rPr>
              <a:t>タスク</a:t>
            </a:r>
            <a:r>
              <a:rPr lang="en-US" altLang="ja-JP" sz="2500" dirty="0">
                <a:latin typeface="Meiryo UI" pitchFamily="50" charset="-128"/>
                <a:ea typeface="Meiryo UI" pitchFamily="50" charset="-128"/>
                <a:cs typeface="Meiryo UI" pitchFamily="50" charset="-128"/>
              </a:rPr>
              <a:t>B</a:t>
            </a:r>
            <a:r>
              <a:rPr lang="ja-JP" altLang="en-US" sz="2500" dirty="0">
                <a:latin typeface="Meiryo UI" pitchFamily="50" charset="-128"/>
                <a:ea typeface="Meiryo UI" pitchFamily="50" charset="-128"/>
                <a:cs typeface="Meiryo UI" pitchFamily="50" charset="-128"/>
              </a:rPr>
              <a:t>」が「待ち解除」された</a:t>
            </a:r>
          </a:p>
        </p:txBody>
      </p:sp>
      <p:pic>
        <p:nvPicPr>
          <p:cNvPr id="71680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039" y="2303463"/>
            <a:ext cx="7739062"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タスクのスケジューリング規則</a:t>
            </a:r>
          </a:p>
        </p:txBody>
      </p:sp>
      <p:sp>
        <p:nvSpPr>
          <p:cNvPr id="716810" name="AutoShape 10"/>
          <p:cNvSpPr>
            <a:spLocks noChangeArrowheads="1"/>
          </p:cNvSpPr>
          <p:nvPr/>
        </p:nvSpPr>
        <p:spPr bwMode="gray">
          <a:xfrm flipH="1">
            <a:off x="4643439" y="3644900"/>
            <a:ext cx="865187" cy="649288"/>
          </a:xfrm>
          <a:prstGeom prst="lightningBolt">
            <a:avLst/>
          </a:prstGeom>
          <a:gradFill rotWithShape="1">
            <a:gsLst>
              <a:gs pos="0">
                <a:srgbClr val="FF9900"/>
              </a:gs>
              <a:gs pos="100000">
                <a:srgbClr val="FF9900">
                  <a:gamma/>
                  <a:tint val="34902"/>
                  <a:invGamma/>
                </a:srgbClr>
              </a:gs>
            </a:gsLst>
            <a:path path="rect">
              <a:fillToRect t="100000" r="100000"/>
            </a:path>
          </a:gradFill>
          <a:ln w="9525" algn="ctr">
            <a:solidFill>
              <a:srgbClr val="FF9900"/>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r>
              <a:rPr lang="en-US" altLang="ja-JP">
                <a:solidFill>
                  <a:srgbClr val="FF0000"/>
                </a:solidFill>
                <a:latin typeface="Impact" pitchFamily="34" charset="0"/>
                <a:ea typeface="HGS創英角ｺﾞｼｯｸUB" pitchFamily="50" charset="-128"/>
              </a:rPr>
              <a:t>RUN</a:t>
            </a:r>
          </a:p>
        </p:txBody>
      </p:sp>
      <p:sp>
        <p:nvSpPr>
          <p:cNvPr id="716811" name="AutoShape 11"/>
          <p:cNvSpPr>
            <a:spLocks noChangeArrowheads="1"/>
          </p:cNvSpPr>
          <p:nvPr/>
        </p:nvSpPr>
        <p:spPr bwMode="gray">
          <a:xfrm flipH="1">
            <a:off x="7740650" y="3841750"/>
            <a:ext cx="865188" cy="649288"/>
          </a:xfrm>
          <a:prstGeom prst="lightningBolt">
            <a:avLst/>
          </a:prstGeom>
          <a:gradFill rotWithShape="1">
            <a:gsLst>
              <a:gs pos="0">
                <a:srgbClr val="C0C0C0"/>
              </a:gs>
              <a:gs pos="100000">
                <a:srgbClr val="C0C0C0">
                  <a:gamma/>
                  <a:tint val="34902"/>
                  <a:invGamma/>
                </a:srgbClr>
              </a:gs>
            </a:gsLst>
            <a:path path="rect">
              <a:fillToRect t="100000" r="100000"/>
            </a:path>
          </a:gradFill>
          <a:ln w="9525" algn="ctr">
            <a:solidFill>
              <a:srgbClr val="C0C0C0"/>
            </a:solidFill>
            <a:miter lim="800000"/>
            <a:headEnd/>
            <a:tailEnd/>
          </a:ln>
          <a:effectLst/>
          <a:extLs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r>
              <a:rPr lang="en-US" altLang="ja-JP">
                <a:solidFill>
                  <a:schemeClr val="tx1"/>
                </a:solidFill>
                <a:latin typeface="Impact" pitchFamily="34" charset="0"/>
                <a:ea typeface="HGS創英角ｺﾞｼｯｸUB" pitchFamily="50" charset="-128"/>
              </a:rPr>
              <a:t>READY</a:t>
            </a:r>
          </a:p>
        </p:txBody>
      </p:sp>
      <p:sp>
        <p:nvSpPr>
          <p:cNvPr id="12"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10016265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システム状態</a:t>
            </a:r>
          </a:p>
        </p:txBody>
      </p:sp>
      <p:sp>
        <p:nvSpPr>
          <p:cNvPr id="718851" name="テキスト ボックス 44"/>
          <p:cNvSpPr txBox="1">
            <a:spLocks noChangeArrowheads="1"/>
          </p:cNvSpPr>
          <p:nvPr/>
        </p:nvSpPr>
        <p:spPr bwMode="auto">
          <a:xfrm>
            <a:off x="168490" y="2732088"/>
            <a:ext cx="1437846" cy="52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latinLnBrk="1"/>
            <a:r>
              <a:rPr lang="ja-JP" altLang="en-US" sz="1700">
                <a:solidFill>
                  <a:srgbClr val="000000"/>
                </a:solidFill>
                <a:latin typeface="HGS創英角ｺﾞｼｯｸUB" pitchFamily="50" charset="-128"/>
                <a:ea typeface="HGS創英角ｺﾞｼｯｸUB" pitchFamily="50" charset="-128"/>
                <a:cs typeface="Calibri" pitchFamily="34" charset="0"/>
              </a:rPr>
              <a:t>システム状態</a:t>
            </a:r>
          </a:p>
          <a:p>
            <a:pPr algn="ctr" latinLnBrk="1"/>
            <a:r>
              <a:rPr lang="en-US" altLang="ja-JP" sz="1300">
                <a:solidFill>
                  <a:srgbClr val="000000"/>
                </a:solidFill>
                <a:latin typeface="HGS創英角ｺﾞｼｯｸUB" pitchFamily="50" charset="-128"/>
                <a:ea typeface="HGS創英角ｺﾞｼｯｸUB" pitchFamily="50" charset="-128"/>
                <a:cs typeface="Calibri" pitchFamily="34" charset="0"/>
              </a:rPr>
              <a:t>(System State)</a:t>
            </a:r>
          </a:p>
        </p:txBody>
      </p:sp>
      <p:sp>
        <p:nvSpPr>
          <p:cNvPr id="718852" name="テキスト ボックス 45"/>
          <p:cNvSpPr txBox="1">
            <a:spLocks noChangeArrowheads="1"/>
          </p:cNvSpPr>
          <p:nvPr/>
        </p:nvSpPr>
        <p:spPr bwMode="auto">
          <a:xfrm>
            <a:off x="2134955" y="2732088"/>
            <a:ext cx="2022942" cy="52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latinLnBrk="1"/>
            <a:r>
              <a:rPr lang="ja-JP" altLang="en-US" sz="1700">
                <a:solidFill>
                  <a:srgbClr val="000000"/>
                </a:solidFill>
                <a:latin typeface="HGS創英角ｺﾞｼｯｸUB" pitchFamily="50" charset="-128"/>
                <a:ea typeface="HGS創英角ｺﾞｼｯｸUB" pitchFamily="50" charset="-128"/>
                <a:cs typeface="Calibri" pitchFamily="34" charset="0"/>
              </a:rPr>
              <a:t>非タスク部実行中</a:t>
            </a:r>
          </a:p>
          <a:p>
            <a:pPr algn="ctr" latinLnBrk="1"/>
            <a:r>
              <a:rPr lang="en-US" altLang="ja-JP" sz="1300">
                <a:solidFill>
                  <a:srgbClr val="000000"/>
                </a:solidFill>
                <a:latin typeface="HGS創英角ｺﾞｼｯｸUB" pitchFamily="50" charset="-128"/>
                <a:ea typeface="HGS創英角ｺﾞｼｯｸUB" pitchFamily="50" charset="-128"/>
                <a:cs typeface="Calibri" pitchFamily="34" charset="0"/>
              </a:rPr>
              <a:t>(Nontask portion running)</a:t>
            </a:r>
          </a:p>
        </p:txBody>
      </p:sp>
      <p:sp>
        <p:nvSpPr>
          <p:cNvPr id="718853" name="テキスト ボックス 46"/>
          <p:cNvSpPr txBox="1">
            <a:spLocks noChangeArrowheads="1"/>
          </p:cNvSpPr>
          <p:nvPr/>
        </p:nvSpPr>
        <p:spPr bwMode="auto">
          <a:xfrm>
            <a:off x="1939926" y="4662488"/>
            <a:ext cx="2143125" cy="52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latinLnBrk="1"/>
            <a:r>
              <a:rPr lang="ja-JP" altLang="en-US" sz="1700">
                <a:solidFill>
                  <a:srgbClr val="000000"/>
                </a:solidFill>
                <a:latin typeface="HGS創英角ｺﾞｼｯｸUB" pitchFamily="50" charset="-128"/>
                <a:ea typeface="HGS創英角ｺﾞｼｯｸUB" pitchFamily="50" charset="-128"/>
                <a:cs typeface="Calibri" pitchFamily="34" charset="0"/>
              </a:rPr>
              <a:t>タスク部実行中</a:t>
            </a:r>
          </a:p>
          <a:p>
            <a:pPr algn="ctr" latinLnBrk="1"/>
            <a:r>
              <a:rPr lang="en-US" altLang="ja-JP" sz="1300">
                <a:solidFill>
                  <a:srgbClr val="000000"/>
                </a:solidFill>
                <a:latin typeface="HGS創英角ｺﾞｼｯｸUB" pitchFamily="50" charset="-128"/>
                <a:ea typeface="HGS創英角ｺﾞｼｯｸUB" pitchFamily="50" charset="-128"/>
                <a:cs typeface="Calibri" pitchFamily="34" charset="0"/>
              </a:rPr>
              <a:t>(Task portion Running)</a:t>
            </a:r>
          </a:p>
        </p:txBody>
      </p:sp>
      <p:sp>
        <p:nvSpPr>
          <p:cNvPr id="718854" name="テキスト ボックス 47"/>
          <p:cNvSpPr txBox="1">
            <a:spLocks noChangeArrowheads="1"/>
          </p:cNvSpPr>
          <p:nvPr/>
        </p:nvSpPr>
        <p:spPr bwMode="auto">
          <a:xfrm>
            <a:off x="5046663" y="1628776"/>
            <a:ext cx="3327787" cy="588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latinLnBrk="1"/>
            <a:r>
              <a:rPr lang="ja-JP" altLang="en-US" sz="1700">
                <a:solidFill>
                  <a:srgbClr val="000000"/>
                </a:solidFill>
                <a:latin typeface="HGS創英角ｺﾞｼｯｸUB" pitchFamily="50" charset="-128"/>
                <a:ea typeface="HGS創英角ｺﾞｼｯｸUB" pitchFamily="50" charset="-128"/>
                <a:cs typeface="Calibri" pitchFamily="34" charset="0"/>
              </a:rPr>
              <a:t>過渡的な状態 </a:t>
            </a:r>
            <a:r>
              <a:rPr lang="en-US" altLang="ja-JP" sz="1300">
                <a:solidFill>
                  <a:srgbClr val="000000"/>
                </a:solidFill>
                <a:latin typeface="HGS創英角ｺﾞｼｯｸUB" pitchFamily="50" charset="-128"/>
                <a:ea typeface="HGS創英角ｺﾞｼｯｸUB" pitchFamily="50" charset="-128"/>
                <a:cs typeface="Calibri" pitchFamily="34" charset="0"/>
              </a:rPr>
              <a:t>(Transient state)</a:t>
            </a:r>
            <a:endParaRPr lang="en-US" altLang="ja-JP" sz="1700">
              <a:solidFill>
                <a:srgbClr val="000000"/>
              </a:solidFill>
              <a:latin typeface="HGS創英角ｺﾞｼｯｸUB" pitchFamily="50" charset="-128"/>
              <a:ea typeface="HGS創英角ｺﾞｼｯｸUB" pitchFamily="50" charset="-128"/>
              <a:cs typeface="Calibri" pitchFamily="34" charset="0"/>
            </a:endParaRPr>
          </a:p>
          <a:p>
            <a:pPr latinLnBrk="1"/>
            <a:r>
              <a:rPr lang="ja-JP" altLang="ja-JP" sz="1700">
                <a:solidFill>
                  <a:srgbClr val="000000"/>
                </a:solidFill>
                <a:latin typeface="HGS創英角ｺﾞｼｯｸUB" pitchFamily="50" charset="-128"/>
                <a:ea typeface="HGS創英角ｺﾞｼｯｸUB" pitchFamily="50" charset="-128"/>
                <a:cs typeface="Calibri" pitchFamily="34" charset="0"/>
              </a:rPr>
              <a:t>　</a:t>
            </a:r>
            <a:r>
              <a:rPr lang="en-US" altLang="ja-JP" sz="1700">
                <a:solidFill>
                  <a:srgbClr val="000000"/>
                </a:solidFill>
                <a:latin typeface="HGS創英角ｺﾞｼｯｸUB" pitchFamily="50" charset="-128"/>
                <a:ea typeface="HGS創英角ｺﾞｼｯｸUB" pitchFamily="50" charset="-128"/>
                <a:cs typeface="Calibri" pitchFamily="34" charset="0"/>
              </a:rPr>
              <a:t>OS</a:t>
            </a:r>
            <a:r>
              <a:rPr lang="ja-JP" altLang="en-US" sz="1700">
                <a:solidFill>
                  <a:srgbClr val="000000"/>
                </a:solidFill>
                <a:latin typeface="HGS創英角ｺﾞｼｯｸUB" pitchFamily="50" charset="-128"/>
                <a:ea typeface="HGS創英角ｺﾞｼｯｸUB" pitchFamily="50" charset="-128"/>
                <a:cs typeface="Calibri" pitchFamily="34" charset="0"/>
              </a:rPr>
              <a:t>の実行中など </a:t>
            </a:r>
            <a:r>
              <a:rPr lang="en-US" altLang="ja-JP" sz="1300">
                <a:solidFill>
                  <a:srgbClr val="000000"/>
                </a:solidFill>
                <a:latin typeface="HGS創英角ｺﾞｼｯｸUB" pitchFamily="50" charset="-128"/>
                <a:ea typeface="HGS創英角ｺﾞｼｯｸUB" pitchFamily="50" charset="-128"/>
                <a:cs typeface="Calibri" pitchFamily="34" charset="0"/>
              </a:rPr>
              <a:t>(OS running, etc.)</a:t>
            </a:r>
            <a:endParaRPr lang="en-US" altLang="ja-JP" sz="1700">
              <a:solidFill>
                <a:srgbClr val="000000"/>
              </a:solidFill>
              <a:latin typeface="HGS創英角ｺﾞｼｯｸUB" pitchFamily="50" charset="-128"/>
              <a:ea typeface="HGS創英角ｺﾞｼｯｸUB" pitchFamily="50" charset="-128"/>
              <a:cs typeface="Calibri" pitchFamily="34" charset="0"/>
            </a:endParaRPr>
          </a:p>
        </p:txBody>
      </p:sp>
      <p:sp>
        <p:nvSpPr>
          <p:cNvPr id="718855" name="テキスト ボックス 48"/>
          <p:cNvSpPr txBox="1">
            <a:spLocks noChangeArrowheads="1"/>
          </p:cNvSpPr>
          <p:nvPr/>
        </p:nvSpPr>
        <p:spPr bwMode="auto">
          <a:xfrm>
            <a:off x="5046663" y="2432050"/>
            <a:ext cx="2768338" cy="988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latinLnBrk="1"/>
            <a:r>
              <a:rPr lang="ja-JP" altLang="en-US" sz="1700">
                <a:solidFill>
                  <a:srgbClr val="000000"/>
                </a:solidFill>
                <a:latin typeface="HGS創英角ｺﾞｼｯｸUB" pitchFamily="50" charset="-128"/>
                <a:ea typeface="HGS創英角ｺﾞｼｯｸUB" pitchFamily="50" charset="-128"/>
                <a:cs typeface="Calibri" pitchFamily="34" charset="0"/>
              </a:rPr>
              <a:t>タスク独立部実行中</a:t>
            </a:r>
            <a:r>
              <a:rPr lang="ja-JP" altLang="en-US" sz="1300">
                <a:solidFill>
                  <a:srgbClr val="000000"/>
                </a:solidFill>
                <a:latin typeface="HGS創英角ｺﾞｼｯｸUB" pitchFamily="50" charset="-128"/>
                <a:ea typeface="HGS創英角ｺﾞｼｯｸUB" pitchFamily="50" charset="-128"/>
                <a:cs typeface="Calibri" pitchFamily="34" charset="0"/>
              </a:rPr>
              <a:t/>
            </a:r>
            <a:br>
              <a:rPr lang="ja-JP" altLang="en-US" sz="1300">
                <a:solidFill>
                  <a:srgbClr val="000000"/>
                </a:solidFill>
                <a:latin typeface="HGS創英角ｺﾞｼｯｸUB" pitchFamily="50" charset="-128"/>
                <a:ea typeface="HGS創英角ｺﾞｼｯｸUB" pitchFamily="50" charset="-128"/>
                <a:cs typeface="Calibri" pitchFamily="34" charset="0"/>
              </a:rPr>
            </a:br>
            <a:r>
              <a:rPr lang="en-US" altLang="ja-JP" sz="1300">
                <a:solidFill>
                  <a:srgbClr val="000000"/>
                </a:solidFill>
                <a:latin typeface="HGS創英角ｺﾞｼｯｸUB" pitchFamily="50" charset="-128"/>
                <a:ea typeface="HGS創英角ｺﾞｼｯｸUB" pitchFamily="50" charset="-128"/>
                <a:cs typeface="Calibri" pitchFamily="34" charset="0"/>
              </a:rPr>
              <a:t>(Task-independent portion running)</a:t>
            </a:r>
            <a:endParaRPr lang="en-US" altLang="ja-JP" sz="1700">
              <a:solidFill>
                <a:srgbClr val="000000"/>
              </a:solidFill>
              <a:latin typeface="HGS創英角ｺﾞｼｯｸUB" pitchFamily="50" charset="-128"/>
              <a:ea typeface="HGS創英角ｺﾞｼｯｸUB" pitchFamily="50" charset="-128"/>
              <a:cs typeface="Calibri" pitchFamily="34" charset="0"/>
            </a:endParaRPr>
          </a:p>
          <a:p>
            <a:pPr latinLnBrk="1"/>
            <a:r>
              <a:rPr lang="ja-JP" altLang="en-US" sz="1700">
                <a:solidFill>
                  <a:srgbClr val="000000"/>
                </a:solidFill>
                <a:latin typeface="HGS創英角ｺﾞｼｯｸUB" pitchFamily="50" charset="-128"/>
                <a:ea typeface="HGS創英角ｺﾞｼｯｸUB" pitchFamily="50" charset="-128"/>
                <a:cs typeface="Calibri" pitchFamily="34" charset="0"/>
              </a:rPr>
              <a:t>　割込ハンドラなど</a:t>
            </a:r>
            <a:r>
              <a:rPr lang="ja-JP" altLang="en-US" sz="1300">
                <a:solidFill>
                  <a:srgbClr val="000000"/>
                </a:solidFill>
                <a:latin typeface="HGS創英角ｺﾞｼｯｸUB" pitchFamily="50" charset="-128"/>
                <a:ea typeface="HGS創英角ｺﾞｼｯｸUB" pitchFamily="50" charset="-128"/>
                <a:cs typeface="Calibri" pitchFamily="34" charset="0"/>
              </a:rPr>
              <a:t/>
            </a:r>
            <a:br>
              <a:rPr lang="ja-JP" altLang="en-US" sz="1300">
                <a:solidFill>
                  <a:srgbClr val="000000"/>
                </a:solidFill>
                <a:latin typeface="HGS創英角ｺﾞｼｯｸUB" pitchFamily="50" charset="-128"/>
                <a:ea typeface="HGS創英角ｺﾞｼｯｸUB" pitchFamily="50" charset="-128"/>
                <a:cs typeface="Calibri" pitchFamily="34" charset="0"/>
              </a:rPr>
            </a:br>
            <a:r>
              <a:rPr lang="ja-JP" altLang="en-US" sz="1300">
                <a:solidFill>
                  <a:srgbClr val="000000"/>
                </a:solidFill>
                <a:latin typeface="HGS創英角ｺﾞｼｯｸUB" pitchFamily="50" charset="-128"/>
                <a:ea typeface="HGS創英角ｺﾞｼｯｸUB" pitchFamily="50" charset="-128"/>
                <a:cs typeface="Calibri" pitchFamily="34" charset="0"/>
              </a:rPr>
              <a:t>　</a:t>
            </a:r>
            <a:r>
              <a:rPr lang="en-US" altLang="ja-JP" sz="1300">
                <a:solidFill>
                  <a:srgbClr val="000000"/>
                </a:solidFill>
                <a:latin typeface="HGS創英角ｺﾞｼｯｸUB" pitchFamily="50" charset="-128"/>
                <a:ea typeface="HGS創英角ｺﾞｼｯｸUB" pitchFamily="50" charset="-128"/>
                <a:cs typeface="Calibri" pitchFamily="34" charset="0"/>
              </a:rPr>
              <a:t>(Interrupt handler, etc.)</a:t>
            </a:r>
            <a:endParaRPr lang="en-US" altLang="ja-JP" sz="1700">
              <a:solidFill>
                <a:srgbClr val="000000"/>
              </a:solidFill>
              <a:latin typeface="HGS創英角ｺﾞｼｯｸUB" pitchFamily="50" charset="-128"/>
              <a:ea typeface="HGS創英角ｺﾞｼｯｸUB" pitchFamily="50" charset="-128"/>
              <a:cs typeface="Calibri" pitchFamily="34" charset="0"/>
            </a:endParaRPr>
          </a:p>
        </p:txBody>
      </p:sp>
      <p:sp>
        <p:nvSpPr>
          <p:cNvPr id="718856" name="テキスト ボックス 49"/>
          <p:cNvSpPr txBox="1">
            <a:spLocks noChangeArrowheads="1"/>
          </p:cNvSpPr>
          <p:nvPr/>
        </p:nvSpPr>
        <p:spPr bwMode="auto">
          <a:xfrm>
            <a:off x="5046663" y="3503613"/>
            <a:ext cx="3924104" cy="988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latinLnBrk="1"/>
            <a:r>
              <a:rPr lang="ja-JP" altLang="en-US" sz="1700" dirty="0">
                <a:solidFill>
                  <a:srgbClr val="000000"/>
                </a:solidFill>
                <a:latin typeface="HGS創英角ｺﾞｼｯｸUB" pitchFamily="50" charset="-128"/>
                <a:ea typeface="HGS創英角ｺﾞｼｯｸUB" pitchFamily="50" charset="-128"/>
                <a:cs typeface="Calibri" pitchFamily="34" charset="0"/>
              </a:rPr>
              <a:t>準タスク実行中</a:t>
            </a:r>
            <a:r>
              <a:rPr lang="ja-JP" altLang="en-US" sz="1300" dirty="0">
                <a:solidFill>
                  <a:srgbClr val="000000"/>
                </a:solidFill>
                <a:latin typeface="HGS創英角ｺﾞｼｯｸUB" pitchFamily="50" charset="-128"/>
                <a:ea typeface="HGS創英角ｺﾞｼｯｸUB" pitchFamily="50" charset="-128"/>
                <a:cs typeface="Calibri" pitchFamily="34" charset="0"/>
              </a:rPr>
              <a:t/>
            </a:r>
            <a:br>
              <a:rPr lang="ja-JP" altLang="en-US" sz="1300" dirty="0">
                <a:solidFill>
                  <a:srgbClr val="000000"/>
                </a:solidFill>
                <a:latin typeface="HGS創英角ｺﾞｼｯｸUB" pitchFamily="50" charset="-128"/>
                <a:ea typeface="HGS創英角ｺﾞｼｯｸUB" pitchFamily="50" charset="-128"/>
                <a:cs typeface="Calibri" pitchFamily="34" charset="0"/>
              </a:rPr>
            </a:br>
            <a:r>
              <a:rPr lang="en-US" altLang="ja-JP" sz="1300" dirty="0">
                <a:solidFill>
                  <a:srgbClr val="000000"/>
                </a:solidFill>
                <a:latin typeface="HGS創英角ｺﾞｼｯｸUB" pitchFamily="50" charset="-128"/>
                <a:ea typeface="HGS創英角ｺﾞｼｯｸUB" pitchFamily="50" charset="-128"/>
                <a:cs typeface="Calibri" pitchFamily="34" charset="0"/>
              </a:rPr>
              <a:t>(Quasi-task portion running)</a:t>
            </a:r>
            <a:endParaRPr lang="en-US" altLang="ja-JP" sz="1700" dirty="0">
              <a:solidFill>
                <a:srgbClr val="000000"/>
              </a:solidFill>
              <a:latin typeface="HGS創英角ｺﾞｼｯｸUB" pitchFamily="50" charset="-128"/>
              <a:ea typeface="HGS創英角ｺﾞｼｯｸUB" pitchFamily="50" charset="-128"/>
              <a:cs typeface="Calibri" pitchFamily="34" charset="0"/>
            </a:endParaRPr>
          </a:p>
          <a:p>
            <a:pPr latinLnBrk="1"/>
            <a:r>
              <a:rPr lang="ja-JP" altLang="en-US" sz="1700" dirty="0">
                <a:solidFill>
                  <a:srgbClr val="000000"/>
                </a:solidFill>
                <a:latin typeface="HGS創英角ｺﾞｼｯｸUB" pitchFamily="50" charset="-128"/>
                <a:ea typeface="HGS創英角ｺﾞｼｯｸUB" pitchFamily="50" charset="-128"/>
                <a:cs typeface="Calibri" pitchFamily="34" charset="0"/>
              </a:rPr>
              <a:t>　拡張 </a:t>
            </a:r>
            <a:r>
              <a:rPr lang="en-US" altLang="ja-JP" sz="1700" dirty="0">
                <a:solidFill>
                  <a:srgbClr val="000000"/>
                </a:solidFill>
                <a:latin typeface="HGS創英角ｺﾞｼｯｸUB" pitchFamily="50" charset="-128"/>
                <a:ea typeface="HGS創英角ｺﾞｼｯｸUB" pitchFamily="50" charset="-128"/>
                <a:cs typeface="Calibri" pitchFamily="34" charset="0"/>
              </a:rPr>
              <a:t>SVC </a:t>
            </a:r>
            <a:r>
              <a:rPr lang="ja-JP" altLang="en-US" sz="1700" dirty="0">
                <a:solidFill>
                  <a:srgbClr val="000000"/>
                </a:solidFill>
                <a:latin typeface="HGS創英角ｺﾞｼｯｸUB" pitchFamily="50" charset="-128"/>
                <a:ea typeface="HGS創英角ｺﾞｼｯｸUB" pitchFamily="50" charset="-128"/>
                <a:cs typeface="Calibri" pitchFamily="34" charset="0"/>
              </a:rPr>
              <a:t>ハンドラ</a:t>
            </a:r>
            <a:r>
              <a:rPr lang="en-US" altLang="ja-JP" sz="1700" dirty="0">
                <a:solidFill>
                  <a:srgbClr val="000000"/>
                </a:solidFill>
                <a:latin typeface="HGS創英角ｺﾞｼｯｸUB" pitchFamily="50" charset="-128"/>
                <a:ea typeface="HGS創英角ｺﾞｼｯｸUB" pitchFamily="50" charset="-128"/>
                <a:cs typeface="Calibri" pitchFamily="34" charset="0"/>
              </a:rPr>
              <a:t>(OS </a:t>
            </a:r>
            <a:r>
              <a:rPr lang="ja-JP" altLang="en-US" sz="1700" dirty="0">
                <a:solidFill>
                  <a:srgbClr val="000000"/>
                </a:solidFill>
                <a:latin typeface="HGS創英角ｺﾞｼｯｸUB" pitchFamily="50" charset="-128"/>
                <a:ea typeface="HGS創英角ｺﾞｼｯｸUB" pitchFamily="50" charset="-128"/>
                <a:cs typeface="Calibri" pitchFamily="34" charset="0"/>
              </a:rPr>
              <a:t>拡張部</a:t>
            </a:r>
            <a:r>
              <a:rPr lang="en-US" altLang="ja-JP" sz="1700" dirty="0">
                <a:solidFill>
                  <a:srgbClr val="000000"/>
                </a:solidFill>
                <a:latin typeface="HGS創英角ｺﾞｼｯｸUB" pitchFamily="50" charset="-128"/>
                <a:ea typeface="HGS創英角ｺﾞｼｯｸUB" pitchFamily="50" charset="-128"/>
                <a:cs typeface="Calibri" pitchFamily="34" charset="0"/>
              </a:rPr>
              <a:t>)</a:t>
            </a:r>
            <a:r>
              <a:rPr lang="ja-JP" altLang="en-US" sz="1700" dirty="0">
                <a:solidFill>
                  <a:srgbClr val="000000"/>
                </a:solidFill>
                <a:latin typeface="HGS創英角ｺﾞｼｯｸUB" pitchFamily="50" charset="-128"/>
                <a:ea typeface="HGS創英角ｺﾞｼｯｸUB" pitchFamily="50" charset="-128"/>
                <a:cs typeface="Calibri" pitchFamily="34" charset="0"/>
              </a:rPr>
              <a:t>など</a:t>
            </a:r>
            <a:r>
              <a:rPr lang="ja-JP" altLang="en-US" sz="1300" dirty="0">
                <a:solidFill>
                  <a:srgbClr val="000000"/>
                </a:solidFill>
                <a:latin typeface="HGS創英角ｺﾞｼｯｸUB" pitchFamily="50" charset="-128"/>
                <a:ea typeface="HGS創英角ｺﾞｼｯｸUB" pitchFamily="50" charset="-128"/>
                <a:cs typeface="Calibri" pitchFamily="34" charset="0"/>
              </a:rPr>
              <a:t/>
            </a:r>
            <a:br>
              <a:rPr lang="ja-JP" altLang="en-US" sz="1300" dirty="0">
                <a:solidFill>
                  <a:srgbClr val="000000"/>
                </a:solidFill>
                <a:latin typeface="HGS創英角ｺﾞｼｯｸUB" pitchFamily="50" charset="-128"/>
                <a:ea typeface="HGS創英角ｺﾞｼｯｸUB" pitchFamily="50" charset="-128"/>
                <a:cs typeface="Calibri" pitchFamily="34" charset="0"/>
              </a:rPr>
            </a:br>
            <a:r>
              <a:rPr lang="ja-JP" altLang="en-US" sz="1300" dirty="0">
                <a:solidFill>
                  <a:srgbClr val="000000"/>
                </a:solidFill>
                <a:latin typeface="HGS創英角ｺﾞｼｯｸUB" pitchFamily="50" charset="-128"/>
                <a:ea typeface="HGS創英角ｺﾞｼｯｸUB" pitchFamily="50" charset="-128"/>
                <a:cs typeface="Calibri" pitchFamily="34" charset="0"/>
              </a:rPr>
              <a:t>　</a:t>
            </a:r>
            <a:r>
              <a:rPr lang="en-US" altLang="ja-JP" sz="1300" dirty="0">
                <a:solidFill>
                  <a:srgbClr val="000000"/>
                </a:solidFill>
                <a:latin typeface="HGS創英角ｺﾞｼｯｸUB" pitchFamily="50" charset="-128"/>
                <a:ea typeface="HGS創英角ｺﾞｼｯｸUB" pitchFamily="50" charset="-128"/>
                <a:cs typeface="Calibri" pitchFamily="34" charset="0"/>
              </a:rPr>
              <a:t>(Extended SVC handler (OS extended part), </a:t>
            </a:r>
            <a:r>
              <a:rPr lang="en-US" altLang="ja-JP" sz="1300" dirty="0" err="1">
                <a:solidFill>
                  <a:srgbClr val="000000"/>
                </a:solidFill>
                <a:latin typeface="HGS創英角ｺﾞｼｯｸUB" pitchFamily="50" charset="-128"/>
                <a:ea typeface="HGS創英角ｺﾞｼｯｸUB" pitchFamily="50" charset="-128"/>
                <a:cs typeface="Calibri" pitchFamily="34" charset="0"/>
              </a:rPr>
              <a:t>etc</a:t>
            </a:r>
            <a:r>
              <a:rPr lang="en-US" altLang="ja-JP" sz="1300" dirty="0">
                <a:solidFill>
                  <a:srgbClr val="000000"/>
                </a:solidFill>
                <a:latin typeface="HGS創英角ｺﾞｼｯｸUB" pitchFamily="50" charset="-128"/>
                <a:ea typeface="HGS創英角ｺﾞｼｯｸUB" pitchFamily="50" charset="-128"/>
                <a:cs typeface="Calibri" pitchFamily="34" charset="0"/>
              </a:rPr>
              <a:t>)</a:t>
            </a:r>
            <a:endParaRPr lang="en-US" altLang="ja-JP" sz="1700" dirty="0">
              <a:solidFill>
                <a:srgbClr val="000000"/>
              </a:solidFill>
              <a:latin typeface="HGS創英角ｺﾞｼｯｸUB" pitchFamily="50" charset="-128"/>
              <a:ea typeface="HGS創英角ｺﾞｼｯｸUB" pitchFamily="50" charset="-128"/>
              <a:cs typeface="Calibri" pitchFamily="34" charset="0"/>
            </a:endParaRPr>
          </a:p>
        </p:txBody>
      </p:sp>
      <p:sp>
        <p:nvSpPr>
          <p:cNvPr id="718863" name="Line 15"/>
          <p:cNvSpPr>
            <a:spLocks noChangeShapeType="1"/>
          </p:cNvSpPr>
          <p:nvPr/>
        </p:nvSpPr>
        <p:spPr bwMode="gray">
          <a:xfrm>
            <a:off x="1619250" y="2924175"/>
            <a:ext cx="576263"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endParaRPr lang="ja-JP" altLang="en-US"/>
          </a:p>
        </p:txBody>
      </p:sp>
      <p:sp>
        <p:nvSpPr>
          <p:cNvPr id="718864" name="Line 16"/>
          <p:cNvSpPr>
            <a:spLocks noChangeShapeType="1"/>
          </p:cNvSpPr>
          <p:nvPr/>
        </p:nvSpPr>
        <p:spPr bwMode="gray">
          <a:xfrm>
            <a:off x="4140201" y="2924175"/>
            <a:ext cx="576263"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endParaRPr lang="ja-JP" altLang="en-US"/>
          </a:p>
        </p:txBody>
      </p:sp>
      <p:sp>
        <p:nvSpPr>
          <p:cNvPr id="718866" name="Line 18"/>
          <p:cNvSpPr>
            <a:spLocks noChangeShapeType="1"/>
          </p:cNvSpPr>
          <p:nvPr/>
        </p:nvSpPr>
        <p:spPr bwMode="gray">
          <a:xfrm flipV="1">
            <a:off x="4716463" y="1916113"/>
            <a:ext cx="0" cy="208915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endParaRPr lang="ja-JP" altLang="en-US"/>
          </a:p>
        </p:txBody>
      </p:sp>
      <p:sp>
        <p:nvSpPr>
          <p:cNvPr id="718867" name="Line 19"/>
          <p:cNvSpPr>
            <a:spLocks noChangeShapeType="1"/>
          </p:cNvSpPr>
          <p:nvPr/>
        </p:nvSpPr>
        <p:spPr bwMode="gray">
          <a:xfrm>
            <a:off x="4716464" y="2924175"/>
            <a:ext cx="287337"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endParaRPr lang="ja-JP" altLang="en-US"/>
          </a:p>
        </p:txBody>
      </p:sp>
      <p:sp>
        <p:nvSpPr>
          <p:cNvPr id="718868" name="Line 20"/>
          <p:cNvSpPr>
            <a:spLocks noChangeShapeType="1"/>
          </p:cNvSpPr>
          <p:nvPr/>
        </p:nvSpPr>
        <p:spPr bwMode="gray">
          <a:xfrm>
            <a:off x="4716464" y="3989388"/>
            <a:ext cx="287337"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endParaRPr lang="ja-JP" altLang="en-US"/>
          </a:p>
        </p:txBody>
      </p:sp>
      <p:sp>
        <p:nvSpPr>
          <p:cNvPr id="718869" name="Line 21"/>
          <p:cNvSpPr>
            <a:spLocks noChangeShapeType="1"/>
          </p:cNvSpPr>
          <p:nvPr/>
        </p:nvSpPr>
        <p:spPr bwMode="gray">
          <a:xfrm>
            <a:off x="4708525" y="1924050"/>
            <a:ext cx="287338"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endParaRPr lang="ja-JP" altLang="en-US"/>
          </a:p>
        </p:txBody>
      </p:sp>
      <p:sp>
        <p:nvSpPr>
          <p:cNvPr id="718870" name="Line 22"/>
          <p:cNvSpPr>
            <a:spLocks noChangeShapeType="1"/>
          </p:cNvSpPr>
          <p:nvPr/>
        </p:nvSpPr>
        <p:spPr bwMode="gray">
          <a:xfrm flipV="1">
            <a:off x="1908175" y="2924175"/>
            <a:ext cx="0" cy="2017713"/>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endParaRPr lang="ja-JP" altLang="en-US"/>
          </a:p>
        </p:txBody>
      </p:sp>
      <p:sp>
        <p:nvSpPr>
          <p:cNvPr id="718871" name="Line 23"/>
          <p:cNvSpPr>
            <a:spLocks noChangeShapeType="1"/>
          </p:cNvSpPr>
          <p:nvPr/>
        </p:nvSpPr>
        <p:spPr bwMode="gray">
          <a:xfrm>
            <a:off x="1900239" y="4933950"/>
            <a:ext cx="287337" cy="0"/>
          </a:xfrm>
          <a:prstGeom prst="line">
            <a:avLst/>
          </a:prstGeom>
          <a:noFill/>
          <a:ln w="28575">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53882" dir="2700000" algn="ctr" rotWithShape="0">
                    <a:schemeClr val="bg2">
                      <a:alpha val="50000"/>
                    </a:schemeClr>
                  </a:outerShdw>
                </a:effectLst>
              </a14:hiddenEffects>
            </a:ext>
          </a:extLst>
        </p:spPr>
        <p:txBody>
          <a:bodyPr wrap="none" lIns="91435" tIns="45717" rIns="91435" bIns="45717" anchor="ctr"/>
          <a:lstStyle/>
          <a:p>
            <a:endParaRPr lang="ja-JP" altLang="en-US"/>
          </a:p>
        </p:txBody>
      </p:sp>
      <p:sp>
        <p:nvSpPr>
          <p:cNvPr id="22"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89754596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847904" y="2204864"/>
            <a:ext cx="7448193" cy="1323439"/>
          </a:xfrm>
          <a:prstGeom prst="rect">
            <a:avLst/>
          </a:prstGeom>
          <a:noFill/>
        </p:spPr>
        <p:txBody>
          <a:bodyPr wrap="none" rtlCol="0">
            <a:spAutoFit/>
          </a:bodyPr>
          <a:lstStyle/>
          <a:p>
            <a:r>
              <a:rPr kumimoji="1" lang="en-US" altLang="ja-JP" sz="8000" u="sng" dirty="0" smtClean="0">
                <a:latin typeface="Impact" pitchFamily="34" charset="0"/>
              </a:rPr>
              <a:t>uT-Kernel</a:t>
            </a:r>
            <a:r>
              <a:rPr kumimoji="1" lang="ja-JP" altLang="en-US" sz="8000" u="sng" dirty="0" smtClean="0"/>
              <a:t> の機能</a:t>
            </a:r>
            <a:endParaRPr kumimoji="1" lang="ja-JP" altLang="en-US" sz="8000" u="sng" dirty="0"/>
          </a:p>
        </p:txBody>
      </p:sp>
      <p:sp>
        <p:nvSpPr>
          <p:cNvPr id="1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10705702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en-US" altLang="ja-JP" sz="3400" dirty="0">
                <a:latin typeface="Impact" pitchFamily="34" charset="0"/>
                <a:ea typeface="HGP創英角ｺﾞｼｯｸUB" pitchFamily="50" charset="-128"/>
                <a:cs typeface="ＤＦＧ平成ゴシック体W7"/>
              </a:rPr>
              <a:t>μT-Kernel </a:t>
            </a:r>
            <a:r>
              <a:rPr lang="ja-JP" altLang="en-US" sz="3400" dirty="0">
                <a:latin typeface="HGP創英角ｺﾞｼｯｸUB" pitchFamily="50" charset="-128"/>
                <a:ea typeface="HGP創英角ｺﾞｼｯｸUB" pitchFamily="50" charset="-128"/>
                <a:cs typeface="ＤＦＧ平成ゴシック体W7"/>
              </a:rPr>
              <a:t>の機能一覧</a:t>
            </a:r>
          </a:p>
        </p:txBody>
      </p:sp>
      <p:sp>
        <p:nvSpPr>
          <p:cNvPr id="722947" name="Text Box 5"/>
          <p:cNvSpPr txBox="1">
            <a:spLocks noChangeArrowheads="1"/>
          </p:cNvSpPr>
          <p:nvPr/>
        </p:nvSpPr>
        <p:spPr bwMode="gray">
          <a:xfrm>
            <a:off x="608013" y="911225"/>
            <a:ext cx="3535362" cy="543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タスク管理機能</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タスク付属同期機能</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同期・通信機能</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a:t>
            </a:r>
            <a:r>
              <a:rPr lang="ja-JP" altLang="en-US" sz="1400" dirty="0">
                <a:solidFill>
                  <a:srgbClr val="FF00FF"/>
                </a:solidFill>
                <a:latin typeface="Meiryo UI" pitchFamily="50" charset="-128"/>
                <a:ea typeface="Meiryo UI" pitchFamily="50" charset="-128"/>
                <a:cs typeface="Meiryo UI" pitchFamily="50" charset="-128"/>
              </a:rPr>
              <a:t>●</a:t>
            </a:r>
            <a:r>
              <a:rPr lang="ja-JP" altLang="en-US" sz="2200" dirty="0">
                <a:solidFill>
                  <a:srgbClr val="FF00FF"/>
                </a:solidFill>
                <a:latin typeface="Meiryo UI" pitchFamily="50" charset="-128"/>
                <a:ea typeface="Meiryo UI" pitchFamily="50" charset="-128"/>
                <a:cs typeface="Meiryo UI" pitchFamily="50" charset="-128"/>
              </a:rPr>
              <a:t> セマフォ</a:t>
            </a:r>
          </a:p>
          <a:p>
            <a:pPr fontAlgn="ctr">
              <a:lnSpc>
                <a:spcPct val="120000"/>
              </a:lnSpc>
              <a:buClr>
                <a:srgbClr val="808080"/>
              </a:buClr>
              <a:buFont typeface="ＭＳ Ｐゴシック" pitchFamily="50" charset="-128"/>
              <a:buNone/>
            </a:pPr>
            <a:r>
              <a:rPr lang="ja-JP" altLang="en-US" sz="2200" dirty="0">
                <a:solidFill>
                  <a:srgbClr val="FF00FF"/>
                </a:solidFill>
                <a:latin typeface="Meiryo UI" pitchFamily="50" charset="-128"/>
                <a:ea typeface="Meiryo UI" pitchFamily="50" charset="-128"/>
                <a:cs typeface="Meiryo UI" pitchFamily="50" charset="-128"/>
              </a:rPr>
              <a:t>      </a:t>
            </a:r>
            <a:r>
              <a:rPr lang="ja-JP" altLang="en-US" sz="1400" dirty="0">
                <a:solidFill>
                  <a:srgbClr val="FF00FF"/>
                </a:solidFill>
                <a:latin typeface="Meiryo UI" pitchFamily="50" charset="-128"/>
                <a:ea typeface="Meiryo UI" pitchFamily="50" charset="-128"/>
                <a:cs typeface="Meiryo UI" pitchFamily="50" charset="-128"/>
              </a:rPr>
              <a:t>●</a:t>
            </a:r>
            <a:r>
              <a:rPr lang="ja-JP" altLang="en-US" sz="2200" dirty="0">
                <a:solidFill>
                  <a:srgbClr val="FF00FF"/>
                </a:solidFill>
                <a:latin typeface="Meiryo UI" pitchFamily="50" charset="-128"/>
                <a:ea typeface="Meiryo UI" pitchFamily="50" charset="-128"/>
                <a:cs typeface="Meiryo UI" pitchFamily="50" charset="-128"/>
              </a:rPr>
              <a:t> イベントフラグ </a:t>
            </a:r>
          </a:p>
          <a:p>
            <a:pPr fontAlgn="ctr">
              <a:lnSpc>
                <a:spcPct val="120000"/>
              </a:lnSpc>
              <a:buClr>
                <a:srgbClr val="808080"/>
              </a:buClr>
              <a:buFont typeface="ＭＳ Ｐゴシック" pitchFamily="50" charset="-128"/>
              <a:buNone/>
            </a:pPr>
            <a:r>
              <a:rPr lang="ja-JP" altLang="en-US" sz="2200" dirty="0">
                <a:solidFill>
                  <a:srgbClr val="FF00FF"/>
                </a:solidFill>
                <a:latin typeface="Meiryo UI" pitchFamily="50" charset="-128"/>
                <a:ea typeface="Meiryo UI" pitchFamily="50" charset="-128"/>
                <a:cs typeface="Meiryo UI" pitchFamily="50" charset="-128"/>
              </a:rPr>
              <a:t>      </a:t>
            </a:r>
            <a:r>
              <a:rPr lang="ja-JP" altLang="en-US" sz="1400" dirty="0">
                <a:solidFill>
                  <a:srgbClr val="FF00FF"/>
                </a:solidFill>
                <a:latin typeface="Meiryo UI" pitchFamily="50" charset="-128"/>
                <a:ea typeface="Meiryo UI" pitchFamily="50" charset="-128"/>
                <a:cs typeface="Meiryo UI" pitchFamily="50" charset="-128"/>
              </a:rPr>
              <a:t>●</a:t>
            </a:r>
            <a:r>
              <a:rPr lang="ja-JP" altLang="en-US" sz="2200" dirty="0">
                <a:solidFill>
                  <a:srgbClr val="FF00FF"/>
                </a:solidFill>
                <a:latin typeface="Meiryo UI" pitchFamily="50" charset="-128"/>
                <a:ea typeface="Meiryo UI" pitchFamily="50" charset="-128"/>
                <a:cs typeface="Meiryo UI" pitchFamily="50" charset="-128"/>
              </a:rPr>
              <a:t> メールボックス</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拡張同期・通信機能</a:t>
            </a:r>
          </a:p>
          <a:p>
            <a:pPr fontAlgn="ctr">
              <a:lnSpc>
                <a:spcPct val="120000"/>
              </a:lnSpc>
              <a:buClr>
                <a:srgbClr val="808080"/>
              </a:buClr>
              <a:buFont typeface="ＭＳ Ｐゴシック" pitchFamily="50" charset="-128"/>
              <a:buNone/>
            </a:pPr>
            <a:r>
              <a:rPr lang="ja-JP" altLang="en-US" sz="2200" dirty="0">
                <a:solidFill>
                  <a:srgbClr val="FF3300"/>
                </a:solidFill>
                <a:latin typeface="Meiryo UI" pitchFamily="50" charset="-128"/>
                <a:ea typeface="Meiryo UI" pitchFamily="50" charset="-128"/>
                <a:cs typeface="Meiryo UI" pitchFamily="50" charset="-128"/>
              </a:rPr>
              <a:t>      </a:t>
            </a:r>
            <a:r>
              <a:rPr lang="ja-JP" altLang="en-US" sz="1400" dirty="0">
                <a:solidFill>
                  <a:srgbClr val="FF3300"/>
                </a:solidFill>
                <a:latin typeface="Meiryo UI" pitchFamily="50" charset="-128"/>
                <a:ea typeface="Meiryo UI" pitchFamily="50" charset="-128"/>
                <a:cs typeface="Meiryo UI" pitchFamily="50" charset="-128"/>
              </a:rPr>
              <a:t>●</a:t>
            </a:r>
            <a:r>
              <a:rPr lang="ja-JP" altLang="en-US" sz="2200" dirty="0">
                <a:solidFill>
                  <a:srgbClr val="FF3300"/>
                </a:solidFill>
                <a:latin typeface="Meiryo UI" pitchFamily="50" charset="-128"/>
                <a:ea typeface="Meiryo UI" pitchFamily="50" charset="-128"/>
                <a:cs typeface="Meiryo UI" pitchFamily="50" charset="-128"/>
              </a:rPr>
              <a:t> ミューテックス</a:t>
            </a:r>
          </a:p>
          <a:p>
            <a:pPr fontAlgn="ctr">
              <a:lnSpc>
                <a:spcPct val="120000"/>
              </a:lnSpc>
              <a:buClr>
                <a:srgbClr val="808080"/>
              </a:buClr>
              <a:buFont typeface="ＭＳ Ｐゴシック" pitchFamily="50" charset="-128"/>
              <a:buNone/>
            </a:pPr>
            <a:r>
              <a:rPr lang="ja-JP" altLang="en-US" sz="2200" dirty="0">
                <a:solidFill>
                  <a:srgbClr val="FF3300"/>
                </a:solidFill>
                <a:latin typeface="Meiryo UI" pitchFamily="50" charset="-128"/>
                <a:ea typeface="Meiryo UI" pitchFamily="50" charset="-128"/>
                <a:cs typeface="Meiryo UI" pitchFamily="50" charset="-128"/>
              </a:rPr>
              <a:t>      </a:t>
            </a:r>
            <a:r>
              <a:rPr lang="ja-JP" altLang="en-US" sz="1400" dirty="0">
                <a:solidFill>
                  <a:srgbClr val="FF3300"/>
                </a:solidFill>
                <a:latin typeface="Meiryo UI" pitchFamily="50" charset="-128"/>
                <a:ea typeface="Meiryo UI" pitchFamily="50" charset="-128"/>
                <a:cs typeface="Meiryo UI" pitchFamily="50" charset="-128"/>
              </a:rPr>
              <a:t>●</a:t>
            </a:r>
            <a:r>
              <a:rPr lang="ja-JP" altLang="en-US" sz="2200" dirty="0">
                <a:solidFill>
                  <a:srgbClr val="FF3300"/>
                </a:solidFill>
                <a:latin typeface="Meiryo UI" pitchFamily="50" charset="-128"/>
                <a:ea typeface="Meiryo UI" pitchFamily="50" charset="-128"/>
                <a:cs typeface="Meiryo UI" pitchFamily="50" charset="-128"/>
              </a:rPr>
              <a:t> メッセージバッファ</a:t>
            </a:r>
          </a:p>
          <a:p>
            <a:pPr fontAlgn="ctr">
              <a:lnSpc>
                <a:spcPct val="120000"/>
              </a:lnSpc>
              <a:buClr>
                <a:srgbClr val="808080"/>
              </a:buClr>
              <a:buFont typeface="ＭＳ Ｐゴシック" pitchFamily="50" charset="-128"/>
              <a:buNone/>
            </a:pPr>
            <a:r>
              <a:rPr lang="ja-JP" altLang="en-US" sz="2200" dirty="0">
                <a:solidFill>
                  <a:srgbClr val="FF3300"/>
                </a:solidFill>
                <a:latin typeface="Meiryo UI" pitchFamily="50" charset="-128"/>
                <a:ea typeface="Meiryo UI" pitchFamily="50" charset="-128"/>
                <a:cs typeface="Meiryo UI" pitchFamily="50" charset="-128"/>
              </a:rPr>
              <a:t>      </a:t>
            </a:r>
            <a:r>
              <a:rPr lang="ja-JP" altLang="en-US" sz="1400" dirty="0">
                <a:solidFill>
                  <a:srgbClr val="FF3300"/>
                </a:solidFill>
                <a:latin typeface="Meiryo UI" pitchFamily="50" charset="-128"/>
                <a:ea typeface="Meiryo UI" pitchFamily="50" charset="-128"/>
                <a:cs typeface="Meiryo UI" pitchFamily="50" charset="-128"/>
              </a:rPr>
              <a:t>●</a:t>
            </a:r>
            <a:r>
              <a:rPr lang="ja-JP" altLang="en-US" sz="2200" dirty="0">
                <a:solidFill>
                  <a:srgbClr val="FF3300"/>
                </a:solidFill>
                <a:latin typeface="Meiryo UI" pitchFamily="50" charset="-128"/>
                <a:ea typeface="Meiryo UI" pitchFamily="50" charset="-128"/>
                <a:cs typeface="Meiryo UI" pitchFamily="50" charset="-128"/>
              </a:rPr>
              <a:t> ランデブポート</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メモリプール管理機能</a:t>
            </a:r>
          </a:p>
          <a:p>
            <a:pPr fontAlgn="ctr">
              <a:lnSpc>
                <a:spcPct val="120000"/>
              </a:lnSpc>
              <a:buClr>
                <a:srgbClr val="808080"/>
              </a:buClr>
              <a:buFont typeface="ＭＳ Ｐゴシック" pitchFamily="50" charset="-128"/>
              <a:buNone/>
            </a:pPr>
            <a:r>
              <a:rPr lang="ja-JP" altLang="en-US" sz="2200" dirty="0">
                <a:solidFill>
                  <a:srgbClr val="996633"/>
                </a:solidFill>
                <a:latin typeface="Meiryo UI" pitchFamily="50" charset="-128"/>
                <a:ea typeface="Meiryo UI" pitchFamily="50" charset="-128"/>
                <a:cs typeface="Meiryo UI" pitchFamily="50" charset="-128"/>
              </a:rPr>
              <a:t>      </a:t>
            </a:r>
            <a:r>
              <a:rPr lang="ja-JP" altLang="en-US" sz="1400" dirty="0">
                <a:solidFill>
                  <a:srgbClr val="996633"/>
                </a:solidFill>
                <a:latin typeface="Meiryo UI" pitchFamily="50" charset="-128"/>
                <a:ea typeface="Meiryo UI" pitchFamily="50" charset="-128"/>
                <a:cs typeface="Meiryo UI" pitchFamily="50" charset="-128"/>
              </a:rPr>
              <a:t>●</a:t>
            </a:r>
            <a:r>
              <a:rPr lang="ja-JP" altLang="en-US" sz="2200" dirty="0">
                <a:solidFill>
                  <a:srgbClr val="996633"/>
                </a:solidFill>
                <a:latin typeface="Meiryo UI" pitchFamily="50" charset="-128"/>
                <a:ea typeface="Meiryo UI" pitchFamily="50" charset="-128"/>
                <a:cs typeface="Meiryo UI" pitchFamily="50" charset="-128"/>
              </a:rPr>
              <a:t> 固定長メモリプール</a:t>
            </a:r>
          </a:p>
          <a:p>
            <a:pPr fontAlgn="ctr">
              <a:lnSpc>
                <a:spcPct val="120000"/>
              </a:lnSpc>
              <a:buClr>
                <a:srgbClr val="808080"/>
              </a:buClr>
              <a:buFont typeface="ＭＳ Ｐゴシック" pitchFamily="50" charset="-128"/>
              <a:buNone/>
            </a:pPr>
            <a:r>
              <a:rPr lang="ja-JP" altLang="en-US" sz="2200" dirty="0">
                <a:solidFill>
                  <a:srgbClr val="996633"/>
                </a:solidFill>
                <a:latin typeface="Meiryo UI" pitchFamily="50" charset="-128"/>
                <a:ea typeface="Meiryo UI" pitchFamily="50" charset="-128"/>
                <a:cs typeface="Meiryo UI" pitchFamily="50" charset="-128"/>
              </a:rPr>
              <a:t>      </a:t>
            </a:r>
            <a:r>
              <a:rPr lang="ja-JP" altLang="en-US" sz="1400" dirty="0">
                <a:solidFill>
                  <a:srgbClr val="996633"/>
                </a:solidFill>
                <a:latin typeface="Meiryo UI" pitchFamily="50" charset="-128"/>
                <a:ea typeface="Meiryo UI" pitchFamily="50" charset="-128"/>
                <a:cs typeface="Meiryo UI" pitchFamily="50" charset="-128"/>
              </a:rPr>
              <a:t>●</a:t>
            </a:r>
            <a:r>
              <a:rPr lang="ja-JP" altLang="en-US" sz="2200" dirty="0">
                <a:solidFill>
                  <a:srgbClr val="996633"/>
                </a:solidFill>
                <a:latin typeface="Meiryo UI" pitchFamily="50" charset="-128"/>
                <a:ea typeface="Meiryo UI" pitchFamily="50" charset="-128"/>
                <a:cs typeface="Meiryo UI" pitchFamily="50" charset="-128"/>
              </a:rPr>
              <a:t> 可変長メモリプール </a:t>
            </a:r>
          </a:p>
        </p:txBody>
      </p:sp>
      <p:sp>
        <p:nvSpPr>
          <p:cNvPr id="722948" name="Text Box 5"/>
          <p:cNvSpPr txBox="1">
            <a:spLocks noChangeArrowheads="1"/>
          </p:cNvSpPr>
          <p:nvPr/>
        </p:nvSpPr>
        <p:spPr bwMode="gray">
          <a:xfrm>
            <a:off x="5054600" y="911226"/>
            <a:ext cx="3695700" cy="440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割込み管理機能</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a:t>
            </a:r>
            <a:r>
              <a:rPr lang="ja-JP" altLang="en-US" sz="1400" dirty="0">
                <a:solidFill>
                  <a:srgbClr val="009900"/>
                </a:solidFill>
                <a:latin typeface="Meiryo UI" pitchFamily="50" charset="-128"/>
                <a:ea typeface="Meiryo UI" pitchFamily="50" charset="-128"/>
                <a:cs typeface="Meiryo UI" pitchFamily="50" charset="-128"/>
              </a:rPr>
              <a:t>●</a:t>
            </a:r>
            <a:r>
              <a:rPr lang="ja-JP" altLang="en-US" sz="2200" dirty="0">
                <a:solidFill>
                  <a:srgbClr val="009900"/>
                </a:solidFill>
                <a:latin typeface="Meiryo UI" pitchFamily="50" charset="-128"/>
                <a:ea typeface="Meiryo UI" pitchFamily="50" charset="-128"/>
                <a:cs typeface="Meiryo UI" pitchFamily="50" charset="-128"/>
              </a:rPr>
              <a:t> 割込みハンドラ機能</a:t>
            </a:r>
          </a:p>
          <a:p>
            <a:pPr fontAlgn="ctr">
              <a:lnSpc>
                <a:spcPct val="120000"/>
              </a:lnSpc>
              <a:buClr>
                <a:srgbClr val="808080"/>
              </a:buClr>
              <a:buFont typeface="ＭＳ Ｐゴシック" pitchFamily="50" charset="-128"/>
              <a:buNone/>
            </a:pPr>
            <a:r>
              <a:rPr lang="ja-JP" altLang="en-US" sz="2200" dirty="0">
                <a:solidFill>
                  <a:srgbClr val="009900"/>
                </a:solidFill>
                <a:latin typeface="Meiryo UI" pitchFamily="50" charset="-128"/>
                <a:ea typeface="Meiryo UI" pitchFamily="50" charset="-128"/>
                <a:cs typeface="Meiryo UI" pitchFamily="50" charset="-128"/>
              </a:rPr>
              <a:t>   </a:t>
            </a:r>
            <a:r>
              <a:rPr lang="ja-JP" altLang="en-US" sz="1400" dirty="0">
                <a:solidFill>
                  <a:srgbClr val="009900"/>
                </a:solidFill>
                <a:latin typeface="Meiryo UI" pitchFamily="50" charset="-128"/>
                <a:ea typeface="Meiryo UI" pitchFamily="50" charset="-128"/>
                <a:cs typeface="Meiryo UI" pitchFamily="50" charset="-128"/>
              </a:rPr>
              <a:t>●</a:t>
            </a:r>
            <a:r>
              <a:rPr lang="ja-JP" altLang="en-US" sz="2200" dirty="0">
                <a:solidFill>
                  <a:srgbClr val="009900"/>
                </a:solidFill>
                <a:latin typeface="Meiryo UI" pitchFamily="50" charset="-128"/>
                <a:ea typeface="Meiryo UI" pitchFamily="50" charset="-128"/>
                <a:cs typeface="Meiryo UI" pitchFamily="50" charset="-128"/>
              </a:rPr>
              <a:t> </a:t>
            </a:r>
            <a:r>
              <a:rPr lang="en-US" altLang="ja-JP" sz="2200" dirty="0">
                <a:solidFill>
                  <a:srgbClr val="009900"/>
                </a:solidFill>
                <a:latin typeface="Meiryo UI" pitchFamily="50" charset="-128"/>
                <a:ea typeface="Meiryo UI" pitchFamily="50" charset="-128"/>
                <a:cs typeface="Meiryo UI" pitchFamily="50" charset="-128"/>
              </a:rPr>
              <a:t>CPU</a:t>
            </a:r>
            <a:r>
              <a:rPr lang="ja-JP" altLang="en-US" sz="2200" dirty="0">
                <a:solidFill>
                  <a:srgbClr val="009900"/>
                </a:solidFill>
                <a:latin typeface="Meiryo UI" pitchFamily="50" charset="-128"/>
                <a:ea typeface="Meiryo UI" pitchFamily="50" charset="-128"/>
                <a:cs typeface="Meiryo UI" pitchFamily="50" charset="-128"/>
              </a:rPr>
              <a:t>割込み制御</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時間管理機能</a:t>
            </a:r>
          </a:p>
          <a:p>
            <a:r>
              <a:rPr lang="ja-JP" altLang="en-US" sz="2200" dirty="0">
                <a:solidFill>
                  <a:srgbClr val="0099FF"/>
                </a:solidFill>
                <a:latin typeface="Meiryo UI" pitchFamily="50" charset="-128"/>
                <a:ea typeface="Meiryo UI" pitchFamily="50" charset="-128"/>
                <a:cs typeface="Meiryo UI" pitchFamily="50" charset="-128"/>
              </a:rPr>
              <a:t>    </a:t>
            </a:r>
            <a:r>
              <a:rPr lang="ja-JP" altLang="en-US" sz="1400" dirty="0">
                <a:solidFill>
                  <a:srgbClr val="0099FF"/>
                </a:solidFill>
                <a:latin typeface="Meiryo UI" pitchFamily="50" charset="-128"/>
                <a:ea typeface="Meiryo UI" pitchFamily="50" charset="-128"/>
                <a:cs typeface="Meiryo UI" pitchFamily="50" charset="-128"/>
              </a:rPr>
              <a:t>●</a:t>
            </a:r>
            <a:r>
              <a:rPr lang="ja-JP" altLang="en-US" sz="2200" dirty="0">
                <a:solidFill>
                  <a:srgbClr val="0099FF"/>
                </a:solidFill>
                <a:latin typeface="Meiryo UI" pitchFamily="50" charset="-128"/>
                <a:ea typeface="Meiryo UI" pitchFamily="50" charset="-128"/>
                <a:cs typeface="Meiryo UI" pitchFamily="50" charset="-128"/>
              </a:rPr>
              <a:t> システム時刻管理</a:t>
            </a:r>
          </a:p>
          <a:p>
            <a:r>
              <a:rPr lang="ja-JP" altLang="en-US" sz="2200" dirty="0">
                <a:solidFill>
                  <a:srgbClr val="0099FF"/>
                </a:solidFill>
                <a:latin typeface="Meiryo UI" pitchFamily="50" charset="-128"/>
                <a:ea typeface="Meiryo UI" pitchFamily="50" charset="-128"/>
                <a:cs typeface="Meiryo UI" pitchFamily="50" charset="-128"/>
              </a:rPr>
              <a:t>    </a:t>
            </a:r>
            <a:r>
              <a:rPr lang="ja-JP" altLang="en-US" sz="1400" dirty="0">
                <a:solidFill>
                  <a:srgbClr val="0099FF"/>
                </a:solidFill>
                <a:latin typeface="Meiryo UI" pitchFamily="50" charset="-128"/>
                <a:ea typeface="Meiryo UI" pitchFamily="50" charset="-128"/>
                <a:cs typeface="Meiryo UI" pitchFamily="50" charset="-128"/>
              </a:rPr>
              <a:t>●</a:t>
            </a:r>
            <a:r>
              <a:rPr lang="ja-JP" altLang="en-US" sz="2200" dirty="0">
                <a:solidFill>
                  <a:srgbClr val="0099FF"/>
                </a:solidFill>
                <a:latin typeface="Meiryo UI" pitchFamily="50" charset="-128"/>
                <a:ea typeface="Meiryo UI" pitchFamily="50" charset="-128"/>
                <a:cs typeface="Meiryo UI" pitchFamily="50" charset="-128"/>
              </a:rPr>
              <a:t> 周期ハンドラ </a:t>
            </a:r>
          </a:p>
          <a:p>
            <a:r>
              <a:rPr lang="ja-JP" altLang="en-US" sz="2200" dirty="0">
                <a:solidFill>
                  <a:srgbClr val="0099FF"/>
                </a:solidFill>
                <a:latin typeface="Meiryo UI" pitchFamily="50" charset="-128"/>
                <a:ea typeface="Meiryo UI" pitchFamily="50" charset="-128"/>
                <a:cs typeface="Meiryo UI" pitchFamily="50" charset="-128"/>
              </a:rPr>
              <a:t>    </a:t>
            </a:r>
            <a:r>
              <a:rPr lang="ja-JP" altLang="en-US" sz="1400" dirty="0">
                <a:solidFill>
                  <a:srgbClr val="0099FF"/>
                </a:solidFill>
                <a:latin typeface="Meiryo UI" pitchFamily="50" charset="-128"/>
                <a:ea typeface="Meiryo UI" pitchFamily="50" charset="-128"/>
                <a:cs typeface="Meiryo UI" pitchFamily="50" charset="-128"/>
              </a:rPr>
              <a:t>●</a:t>
            </a:r>
            <a:r>
              <a:rPr lang="ja-JP" altLang="en-US" sz="2200" dirty="0">
                <a:solidFill>
                  <a:srgbClr val="0099FF"/>
                </a:solidFill>
                <a:latin typeface="Meiryo UI" pitchFamily="50" charset="-128"/>
                <a:ea typeface="Meiryo UI" pitchFamily="50" charset="-128"/>
                <a:cs typeface="Meiryo UI" pitchFamily="50" charset="-128"/>
              </a:rPr>
              <a:t> アラームハンドラ</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システム状態管理機能</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サブシステム管理機能</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デバイス管理機能</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デバッグサポート機能        </a:t>
            </a:r>
            <a:r>
              <a:rPr lang="ja-JP" altLang="en-US" sz="2200" dirty="0">
                <a:latin typeface="ＭＳ Ｐゴシック" pitchFamily="50" charset="-128"/>
                <a:ea typeface="Osaka"/>
              </a:rPr>
              <a:t>　 </a:t>
            </a:r>
          </a:p>
        </p:txBody>
      </p:sp>
      <p:sp>
        <p:nvSpPr>
          <p:cNvPr id="722949" name="Line 7"/>
          <p:cNvSpPr>
            <a:spLocks noChangeShapeType="1"/>
          </p:cNvSpPr>
          <p:nvPr/>
        </p:nvSpPr>
        <p:spPr bwMode="auto">
          <a:xfrm>
            <a:off x="4572000" y="1019176"/>
            <a:ext cx="0" cy="52482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95109742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5064" name="Text Box 5"/>
          <p:cNvSpPr txBox="1">
            <a:spLocks noChangeArrowheads="1"/>
          </p:cNvSpPr>
          <p:nvPr/>
        </p:nvSpPr>
        <p:spPr bwMode="gray">
          <a:xfrm>
            <a:off x="179388" y="2090738"/>
            <a:ext cx="7231062" cy="433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システムコール</a:t>
            </a:r>
          </a:p>
          <a:p>
            <a:pPr fontAlgn="ctr">
              <a:lnSpc>
                <a:spcPct val="120000"/>
              </a:lnSpc>
              <a:buClr>
                <a:srgbClr val="808080"/>
              </a:buClr>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タスク生成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Create Task</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tk_cre_tsk</a:t>
            </a:r>
            <a:r>
              <a:rPr lang="en-US" altLang="ja-JP" sz="2000" dirty="0">
                <a:latin typeface="Meiryo UI" pitchFamily="50" charset="-128"/>
                <a:ea typeface="Meiryo UI" pitchFamily="50" charset="-128"/>
                <a:cs typeface="Meiryo UI" pitchFamily="50" charset="-128"/>
              </a:rPr>
              <a:t> (T_CTSK *</a:t>
            </a:r>
            <a:r>
              <a:rPr lang="en-US" altLang="ja-JP" sz="2000" dirty="0" err="1">
                <a:latin typeface="Meiryo UI" pitchFamily="50" charset="-128"/>
                <a:ea typeface="Meiryo UI" pitchFamily="50" charset="-128"/>
                <a:cs typeface="Meiryo UI" pitchFamily="50" charset="-128"/>
              </a:rPr>
              <a:t>pk_ctsk</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タスク削除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Delete Task</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tk_del_tsk</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タスク起動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Start Task</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tk_sta_tsk</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 INT </a:t>
            </a:r>
            <a:r>
              <a:rPr lang="en-US" altLang="ja-JP" sz="2000" dirty="0" err="1">
                <a:latin typeface="Meiryo UI" pitchFamily="50" charset="-128"/>
                <a:ea typeface="Meiryo UI" pitchFamily="50" charset="-128"/>
                <a:cs typeface="Meiryo UI" pitchFamily="50" charset="-128"/>
              </a:rPr>
              <a:t>stacd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自タスク終了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Exit Task</a:t>
            </a:r>
            <a:r>
              <a:rPr lang="en-US" altLang="ja-JP" sz="2000" dirty="0">
                <a:solidFill>
                  <a:schemeClr val="tx1">
                    <a:lumMod val="50000"/>
                    <a:lumOff val="50000"/>
                  </a:schemeClr>
                </a:solidFill>
                <a:latin typeface="Meiryo UI" pitchFamily="50" charset="-128"/>
                <a:ea typeface="Meiryo UI" pitchFamily="50" charset="-128"/>
                <a:cs typeface="Meiryo UI" pitchFamily="50" charset="-128"/>
              </a:rPr>
              <a:t>  </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void </a:t>
            </a:r>
            <a:r>
              <a:rPr lang="en-US" altLang="ja-JP" sz="2000" dirty="0" err="1">
                <a:latin typeface="Meiryo UI" pitchFamily="50" charset="-128"/>
                <a:ea typeface="Meiryo UI" pitchFamily="50" charset="-128"/>
                <a:cs typeface="Meiryo UI" pitchFamily="50" charset="-128"/>
              </a:rPr>
              <a:t>tk_ext_tsk</a:t>
            </a:r>
            <a:r>
              <a:rPr lang="en-US" altLang="ja-JP" sz="2000" dirty="0">
                <a:latin typeface="Meiryo UI" pitchFamily="50" charset="-128"/>
                <a:ea typeface="Meiryo UI" pitchFamily="50" charset="-128"/>
                <a:cs typeface="Meiryo UI" pitchFamily="50" charset="-128"/>
              </a:rPr>
              <a:t> (void);</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自タスク終了と削除</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void </a:t>
            </a:r>
            <a:r>
              <a:rPr lang="en-US" altLang="ja-JP" sz="2000" dirty="0" err="1">
                <a:latin typeface="Meiryo UI" pitchFamily="50" charset="-128"/>
                <a:ea typeface="Meiryo UI" pitchFamily="50" charset="-128"/>
                <a:cs typeface="Meiryo UI" pitchFamily="50" charset="-128"/>
              </a:rPr>
              <a:t>tk_exd_tsk</a:t>
            </a:r>
            <a:r>
              <a:rPr lang="en-US" altLang="ja-JP" sz="2000" dirty="0">
                <a:latin typeface="Meiryo UI" pitchFamily="50" charset="-128"/>
                <a:ea typeface="Meiryo UI" pitchFamily="50" charset="-128"/>
                <a:cs typeface="Meiryo UI" pitchFamily="50" charset="-128"/>
              </a:rPr>
              <a:t> (void);</a:t>
            </a:r>
            <a:r>
              <a:rPr lang="en-US" altLang="ja-JP" sz="2200" dirty="0">
                <a:latin typeface="Meiryo UI" pitchFamily="50" charset="-128"/>
                <a:ea typeface="Meiryo UI" pitchFamily="50" charset="-128"/>
                <a:cs typeface="Meiryo UI" pitchFamily="50" charset="-128"/>
              </a:rPr>
              <a:t> </a:t>
            </a:r>
          </a:p>
        </p:txBody>
      </p:sp>
      <p:sp>
        <p:nvSpPr>
          <p:cNvPr id="725053" name="Line 67"/>
          <p:cNvSpPr>
            <a:spLocks noChangeShapeType="1"/>
          </p:cNvSpPr>
          <p:nvPr/>
        </p:nvSpPr>
        <p:spPr bwMode="gray">
          <a:xfrm>
            <a:off x="8827465" y="2919686"/>
            <a:ext cx="0" cy="3616378"/>
          </a:xfrm>
          <a:prstGeom prst="line">
            <a:avLst/>
          </a:prstGeom>
          <a:noFill/>
          <a:ln w="57150">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25054" name="Line 68"/>
          <p:cNvSpPr>
            <a:spLocks noChangeShapeType="1"/>
          </p:cNvSpPr>
          <p:nvPr/>
        </p:nvSpPr>
        <p:spPr bwMode="gray">
          <a:xfrm flipH="1">
            <a:off x="6924115" y="3418964"/>
            <a:ext cx="492125" cy="727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25055" name="Line 69"/>
          <p:cNvSpPr>
            <a:spLocks noChangeShapeType="1"/>
          </p:cNvSpPr>
          <p:nvPr/>
        </p:nvSpPr>
        <p:spPr bwMode="gray">
          <a:xfrm>
            <a:off x="6951773" y="4810350"/>
            <a:ext cx="492125" cy="33513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25056" name="AutoShape 70"/>
          <p:cNvSpPr>
            <a:spLocks noChangeArrowheads="1"/>
          </p:cNvSpPr>
          <p:nvPr/>
        </p:nvSpPr>
        <p:spPr bwMode="gray">
          <a:xfrm>
            <a:off x="7442358" y="2314095"/>
            <a:ext cx="1339850" cy="301625"/>
          </a:xfrm>
          <a:prstGeom prst="wedgeRectCallout">
            <a:avLst>
              <a:gd name="adj1" fmla="val -34075"/>
              <a:gd name="adj2" fmla="val 79902"/>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tk_sta_tsk(TASK1)</a:t>
            </a:r>
          </a:p>
        </p:txBody>
      </p:sp>
      <p:sp>
        <p:nvSpPr>
          <p:cNvPr id="725057" name="AutoShape 71"/>
          <p:cNvSpPr>
            <a:spLocks noChangeArrowheads="1"/>
          </p:cNvSpPr>
          <p:nvPr/>
        </p:nvSpPr>
        <p:spPr bwMode="gray">
          <a:xfrm>
            <a:off x="5836580" y="3660026"/>
            <a:ext cx="1054569" cy="301625"/>
          </a:xfrm>
          <a:prstGeom prst="wedgeRectCallout">
            <a:avLst>
              <a:gd name="adj1" fmla="val 28099"/>
              <a:gd name="adj2" fmla="val 112363"/>
            </a:avLst>
          </a:prstGeom>
          <a:solidFill>
            <a:schemeClr val="bg1"/>
          </a:solidFill>
          <a:ln w="9525" algn="ctr">
            <a:solidFill>
              <a:srgbClr val="505050"/>
            </a:solidFill>
            <a:miter lim="800000"/>
            <a:headEnd/>
            <a:tailEnd/>
          </a:ln>
        </p:spPr>
        <p:txBody>
          <a:bodyPr lIns="64270" tIns="0" rIns="64270" bIns="0" anchor="ctr"/>
          <a:lstStyle/>
          <a:p>
            <a:pPr defTabSz="642903"/>
            <a:r>
              <a:rPr lang="en-US" altLang="ja-JP" sz="1100">
                <a:latin typeface="HGS創英角ｺﾞｼｯｸUB" pitchFamily="50" charset="-128"/>
                <a:ea typeface="HGS創英角ｺﾞｼｯｸUB" pitchFamily="50" charset="-128"/>
              </a:rPr>
              <a:t>tk_ext_tsk(1)</a:t>
            </a:r>
          </a:p>
        </p:txBody>
      </p:sp>
      <p:sp>
        <p:nvSpPr>
          <p:cNvPr id="725060" name="Text Box 74"/>
          <p:cNvSpPr txBox="1">
            <a:spLocks noChangeArrowheads="1"/>
          </p:cNvSpPr>
          <p:nvPr/>
        </p:nvSpPr>
        <p:spPr bwMode="gray">
          <a:xfrm>
            <a:off x="8574301" y="2670895"/>
            <a:ext cx="488869" cy="28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a:solidFill>
                  <a:srgbClr val="000000"/>
                </a:solidFill>
                <a:latin typeface="HGS創英角ｺﾞｼｯｸUB" pitchFamily="50" charset="-128"/>
                <a:ea typeface="HGS創英角ｺﾞｼｯｸUB" pitchFamily="50" charset="-128"/>
              </a:rPr>
              <a:t>時間</a:t>
            </a:r>
          </a:p>
        </p:txBody>
      </p:sp>
      <p:sp>
        <p:nvSpPr>
          <p:cNvPr id="725061" name="Text Box 75"/>
          <p:cNvSpPr txBox="1">
            <a:spLocks noChangeArrowheads="1"/>
          </p:cNvSpPr>
          <p:nvPr/>
        </p:nvSpPr>
        <p:spPr bwMode="gray">
          <a:xfrm>
            <a:off x="5442438" y="1929300"/>
            <a:ext cx="1449067" cy="3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dirty="0">
                <a:solidFill>
                  <a:srgbClr val="000000"/>
                </a:solidFill>
                <a:latin typeface="HGS創英角ｺﾞｼｯｸUB" pitchFamily="50" charset="-128"/>
                <a:ea typeface="HGS創英角ｺﾞｼｯｸUB" pitchFamily="50" charset="-128"/>
              </a:rPr>
              <a:t>TASK1</a:t>
            </a:r>
            <a:r>
              <a:rPr lang="ja-JP" altLang="en-US" sz="1300" u="sng" dirty="0">
                <a:solidFill>
                  <a:srgbClr val="000000"/>
                </a:solidFill>
                <a:latin typeface="HGS創英角ｺﾞｼｯｸUB" pitchFamily="50" charset="-128"/>
                <a:ea typeface="HGS創英角ｺﾞｼｯｸUB" pitchFamily="50" charset="-128"/>
              </a:rPr>
              <a:t>：</a:t>
            </a:r>
            <a:r>
              <a:rPr lang="ja-JP" altLang="en-US" sz="1300" dirty="0">
                <a:solidFill>
                  <a:srgbClr val="000000"/>
                </a:solidFill>
                <a:latin typeface="HGS創英角ｺﾞｼｯｸUB" pitchFamily="50" charset="-128"/>
                <a:ea typeface="HGS創英角ｺﾞｼｯｸUB" pitchFamily="50" charset="-128"/>
              </a:rPr>
              <a:t>優先度 </a:t>
            </a:r>
            <a:r>
              <a:rPr lang="en-US" altLang="ja-JP" sz="1300" dirty="0">
                <a:solidFill>
                  <a:srgbClr val="000000"/>
                </a:solidFill>
                <a:latin typeface="HGS創英角ｺﾞｼｯｸUB" pitchFamily="50" charset="-128"/>
                <a:ea typeface="HGS創英角ｺﾞｼｯｸUB" pitchFamily="50" charset="-128"/>
              </a:rPr>
              <a:t>1</a:t>
            </a:r>
          </a:p>
        </p:txBody>
      </p:sp>
      <p:sp>
        <p:nvSpPr>
          <p:cNvPr id="725062" name="Text Box 76"/>
          <p:cNvSpPr txBox="1">
            <a:spLocks noChangeArrowheads="1"/>
          </p:cNvSpPr>
          <p:nvPr/>
        </p:nvSpPr>
        <p:spPr bwMode="gray">
          <a:xfrm>
            <a:off x="7555435" y="1929300"/>
            <a:ext cx="1449067" cy="3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dirty="0">
                <a:solidFill>
                  <a:srgbClr val="000000"/>
                </a:solidFill>
                <a:latin typeface="HGS創英角ｺﾞｼｯｸUB" pitchFamily="50" charset="-128"/>
                <a:ea typeface="HGS創英角ｺﾞｼｯｸUB" pitchFamily="50" charset="-128"/>
              </a:rPr>
              <a:t>TASK2</a:t>
            </a:r>
            <a:r>
              <a:rPr lang="ja-JP" altLang="en-US" sz="1300" u="sng" dirty="0">
                <a:solidFill>
                  <a:srgbClr val="000000"/>
                </a:solidFill>
                <a:latin typeface="HGS創英角ｺﾞｼｯｸUB" pitchFamily="50" charset="-128"/>
                <a:ea typeface="HGS創英角ｺﾞｼｯｸUB" pitchFamily="50" charset="-128"/>
              </a:rPr>
              <a:t>：</a:t>
            </a:r>
            <a:r>
              <a:rPr lang="ja-JP" altLang="en-US" sz="1300" dirty="0">
                <a:solidFill>
                  <a:srgbClr val="000000"/>
                </a:solidFill>
                <a:latin typeface="HGS創英角ｺﾞｼｯｸUB" pitchFamily="50" charset="-128"/>
                <a:ea typeface="HGS創英角ｺﾞｼｯｸUB" pitchFamily="50" charset="-128"/>
              </a:rPr>
              <a:t>優先度 </a:t>
            </a:r>
            <a:r>
              <a:rPr lang="en-US" altLang="ja-JP" sz="1300" dirty="0">
                <a:solidFill>
                  <a:srgbClr val="000000"/>
                </a:solidFill>
                <a:latin typeface="HGS創英角ｺﾞｼｯｸUB" pitchFamily="50" charset="-128"/>
                <a:ea typeface="HGS創英角ｺﾞｼｯｸUB" pitchFamily="50" charset="-128"/>
              </a:rPr>
              <a:t>2</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１．タスク管理機能</a:t>
            </a:r>
          </a:p>
        </p:txBody>
      </p:sp>
      <p:sp>
        <p:nvSpPr>
          <p:cNvPr id="725065" name="Text Box 5"/>
          <p:cNvSpPr txBox="1">
            <a:spLocks noChangeArrowheads="1"/>
          </p:cNvSpPr>
          <p:nvPr/>
        </p:nvSpPr>
        <p:spPr bwMode="gray">
          <a:xfrm>
            <a:off x="179388" y="911225"/>
            <a:ext cx="8839200"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タスク管理機能とは？</a:t>
            </a:r>
          </a:p>
          <a:p>
            <a:pPr fontAlgn="ctr">
              <a:lnSpc>
                <a:spcPct val="120000"/>
              </a:lnSpc>
              <a:buClr>
                <a:srgbClr val="808080"/>
              </a:buClr>
              <a:buFont typeface="ＭＳ Ｐゴシック" pitchFamily="50" charset="-128"/>
              <a:buChar char="▶"/>
            </a:pPr>
            <a:r>
              <a:rPr lang="ja-JP" altLang="en-US" sz="2200" dirty="0">
                <a:latin typeface="Meiryo UI" pitchFamily="50" charset="-128"/>
                <a:ea typeface="Meiryo UI" pitchFamily="50" charset="-128"/>
                <a:cs typeface="Meiryo UI" pitchFamily="50" charset="-128"/>
              </a:rPr>
              <a:t> タスク管理機能は，タスク状態を直接的に操作</a:t>
            </a:r>
            <a:r>
              <a:rPr lang="en-US" altLang="ja-JP" sz="2200" dirty="0">
                <a:latin typeface="Meiryo UI" pitchFamily="50" charset="-128"/>
                <a:ea typeface="Meiryo UI" pitchFamily="50" charset="-128"/>
                <a:cs typeface="Meiryo UI" pitchFamily="50" charset="-128"/>
              </a:rPr>
              <a:t>/</a:t>
            </a:r>
            <a:r>
              <a:rPr lang="ja-JP" altLang="en-US" sz="2200" dirty="0">
                <a:latin typeface="Meiryo UI" pitchFamily="50" charset="-128"/>
                <a:ea typeface="Meiryo UI" pitchFamily="50" charset="-128"/>
                <a:cs typeface="Meiryo UI" pitchFamily="50" charset="-128"/>
              </a:rPr>
              <a:t>参照するための機能．</a:t>
            </a:r>
          </a:p>
        </p:txBody>
      </p:sp>
      <p:grpSp>
        <p:nvGrpSpPr>
          <p:cNvPr id="75" name="グループ化 55"/>
          <p:cNvGrpSpPr/>
          <p:nvPr/>
        </p:nvGrpSpPr>
        <p:grpSpPr>
          <a:xfrm>
            <a:off x="5874846" y="2464907"/>
            <a:ext cx="1004352" cy="954056"/>
            <a:chOff x="4357686" y="4786322"/>
            <a:chExt cx="1428760" cy="1357322"/>
          </a:xfrm>
        </p:grpSpPr>
        <p:grpSp>
          <p:nvGrpSpPr>
            <p:cNvPr id="77"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80" name="正方形/長方形 79"/>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1" name="正方形/長方形 80"/>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8" name="円/楕円 77"/>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9" name="円/楕円 78"/>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82" name="グループ化 22"/>
          <p:cNvGrpSpPr/>
          <p:nvPr/>
        </p:nvGrpSpPr>
        <p:grpSpPr>
          <a:xfrm>
            <a:off x="5834724" y="4006934"/>
            <a:ext cx="1305657" cy="1104697"/>
            <a:chOff x="4786314" y="1643050"/>
            <a:chExt cx="1857388" cy="1571636"/>
          </a:xfrm>
        </p:grpSpPr>
        <p:sp>
          <p:nvSpPr>
            <p:cNvPr id="83" name="円/楕円 82"/>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円/楕円 83"/>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94" name="正方形/長方形 93"/>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正方形/長方形 94"/>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6" name="円/楕円 85"/>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円/楕円 86"/>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円/楕円 87"/>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円/楕円 88"/>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円弧 89"/>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1" name="円弧 90"/>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2" name="円/楕円 91"/>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円/楕円 92"/>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6" name="グループ化 22"/>
          <p:cNvGrpSpPr/>
          <p:nvPr/>
        </p:nvGrpSpPr>
        <p:grpSpPr>
          <a:xfrm>
            <a:off x="7230156" y="2718832"/>
            <a:ext cx="1305657" cy="1104697"/>
            <a:chOff x="4786314" y="1643050"/>
            <a:chExt cx="1857388" cy="1571636"/>
          </a:xfrm>
        </p:grpSpPr>
        <p:sp>
          <p:nvSpPr>
            <p:cNvPr id="97" name="円/楕円 96"/>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8" name="円/楕円 97"/>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9"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08" name="正方形/長方形 107"/>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0" name="円/楕円 99"/>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楕円 101"/>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円/楕円 102"/>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円弧 103"/>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5" name="円弧 104"/>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6" name="円/楕円 105"/>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円/楕円 106"/>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0" name="グループ化 51"/>
          <p:cNvGrpSpPr/>
          <p:nvPr/>
        </p:nvGrpSpPr>
        <p:grpSpPr>
          <a:xfrm>
            <a:off x="7230156" y="4006934"/>
            <a:ext cx="1004352" cy="954056"/>
            <a:chOff x="4286248" y="3000372"/>
            <a:chExt cx="1428760" cy="1357322"/>
          </a:xfrm>
        </p:grpSpPr>
        <p:grpSp>
          <p:nvGrpSpPr>
            <p:cNvPr id="111"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116" name="正方形/長方形 11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正方形/長方形 11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2" name="円/楕円 111"/>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円/楕円 112"/>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円/楕円 113"/>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円/楕円 114"/>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18" name="グループ化 22"/>
          <p:cNvGrpSpPr/>
          <p:nvPr/>
        </p:nvGrpSpPr>
        <p:grpSpPr>
          <a:xfrm>
            <a:off x="7191049" y="5201682"/>
            <a:ext cx="1305657" cy="1104697"/>
            <a:chOff x="4786314" y="1643050"/>
            <a:chExt cx="1857388" cy="1571636"/>
          </a:xfrm>
        </p:grpSpPr>
        <p:sp>
          <p:nvSpPr>
            <p:cNvPr id="119" name="円/楕円 118"/>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円/楕円 119"/>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1"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30" name="正方形/長方形 129"/>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正方形/長方形 130"/>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2" name="円/楕円 121"/>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円/楕円 122"/>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4" name="円/楕円 123"/>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円/楕円 124"/>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円弧 125"/>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7" name="円弧 126"/>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8" name="円/楕円 127"/>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円/楕円 128"/>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2" name="グループ化 55"/>
          <p:cNvGrpSpPr/>
          <p:nvPr/>
        </p:nvGrpSpPr>
        <p:grpSpPr>
          <a:xfrm>
            <a:off x="5910050" y="5206539"/>
            <a:ext cx="1004352" cy="954056"/>
            <a:chOff x="4357686" y="4786322"/>
            <a:chExt cx="1428760" cy="1357322"/>
          </a:xfrm>
        </p:grpSpPr>
        <p:grpSp>
          <p:nvGrpSpPr>
            <p:cNvPr id="133"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36" name="正方形/長方形 13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正方形/長方形 13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4" name="円/楕円 133"/>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5" name="円/楕円 134"/>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8"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2249348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800" u="sng" dirty="0" smtClean="0">
                <a:latin typeface="+mn-ea"/>
                <a:cs typeface="ＤＦＧ平成ゴシック体W7"/>
              </a:rPr>
              <a:t>OS</a:t>
            </a:r>
            <a:r>
              <a:rPr lang="ja-JP" altLang="en-US" sz="4800" u="sng" dirty="0" smtClean="0">
                <a:latin typeface="+mn-ea"/>
                <a:cs typeface="ＤＦＧ平成ゴシック体W7"/>
              </a:rPr>
              <a:t>に任せると便利になること</a:t>
            </a:r>
            <a:endParaRPr lang="ja-JP" altLang="en-US" sz="4800" u="sng" dirty="0">
              <a:latin typeface="+mn-ea"/>
              <a:cs typeface="ＤＦＧ平成ゴシック体W7"/>
            </a:endParaRPr>
          </a:p>
        </p:txBody>
      </p:sp>
      <p:sp>
        <p:nvSpPr>
          <p:cNvPr id="8" name="テキスト ボックス 7"/>
          <p:cNvSpPr txBox="1"/>
          <p:nvPr/>
        </p:nvSpPr>
        <p:spPr>
          <a:xfrm>
            <a:off x="1187624" y="1052736"/>
            <a:ext cx="5386411" cy="923330"/>
          </a:xfrm>
          <a:prstGeom prst="rect">
            <a:avLst/>
          </a:prstGeom>
          <a:noFill/>
        </p:spPr>
        <p:txBody>
          <a:bodyPr wrap="none" rtlCol="0">
            <a:spAutoFit/>
          </a:bodyPr>
          <a:lstStyle/>
          <a:p>
            <a:r>
              <a:rPr kumimoji="1" lang="en-US" altLang="ja-JP" dirty="0" smtClean="0"/>
              <a:t>1.</a:t>
            </a:r>
            <a:r>
              <a:rPr kumimoji="1" lang="ja-JP" altLang="en-US" dirty="0" smtClean="0"/>
              <a:t> 同期（排他）制御を独自に作りこまなくていい</a:t>
            </a:r>
            <a:endParaRPr kumimoji="1" lang="en-US" altLang="ja-JP" dirty="0" smtClean="0"/>
          </a:p>
          <a:p>
            <a:r>
              <a:rPr lang="en-US" altLang="ja-JP" dirty="0"/>
              <a:t>2</a:t>
            </a:r>
            <a:r>
              <a:rPr lang="en-US" altLang="ja-JP" dirty="0" smtClean="0"/>
              <a:t>.</a:t>
            </a:r>
            <a:r>
              <a:rPr lang="ja-JP" altLang="en-US" dirty="0" smtClean="0"/>
              <a:t> 周期ハンドラ，スリープなどの時間管理が使える</a:t>
            </a:r>
            <a:endParaRPr lang="en-US" altLang="ja-JP" dirty="0" smtClean="0"/>
          </a:p>
          <a:p>
            <a:r>
              <a:rPr lang="en-US" altLang="ja-JP" dirty="0"/>
              <a:t>3</a:t>
            </a:r>
            <a:r>
              <a:rPr lang="en-US" altLang="ja-JP" dirty="0" smtClean="0"/>
              <a:t>.</a:t>
            </a:r>
            <a:r>
              <a:rPr lang="ja-JP" altLang="en-US" dirty="0" smtClean="0"/>
              <a:t> 割込みハンドラの登録などもシステムコールの利用可能</a:t>
            </a:r>
            <a:endParaRPr lang="en-US" altLang="ja-JP" dirty="0" smtClean="0"/>
          </a:p>
        </p:txBody>
      </p:sp>
      <p:sp>
        <p:nvSpPr>
          <p:cNvPr id="9" name="テキスト ボックス 8"/>
          <p:cNvSpPr txBox="1"/>
          <p:nvPr/>
        </p:nvSpPr>
        <p:spPr>
          <a:xfrm>
            <a:off x="244731" y="2750145"/>
            <a:ext cx="2608343" cy="2862322"/>
          </a:xfrm>
          <a:prstGeom prst="rect">
            <a:avLst/>
          </a:prstGeom>
          <a:solidFill>
            <a:srgbClr val="FFFFCC"/>
          </a:solidFill>
          <a:ln w="15875">
            <a:noFill/>
          </a:ln>
        </p:spPr>
        <p:txBody>
          <a:bodyPr wrap="none" rtlCol="0">
            <a:spAutoFit/>
          </a:bodyPr>
          <a:lstStyle/>
          <a:p>
            <a:r>
              <a:rPr kumimoji="1" lang="en-US" altLang="ja-JP" dirty="0" smtClean="0"/>
              <a:t>write_mail()</a:t>
            </a:r>
            <a:r>
              <a:rPr lang="ja-JP" altLang="en-US" dirty="0" smtClean="0"/>
              <a:t>｛</a:t>
            </a:r>
            <a:endParaRPr lang="en-US" altLang="ja-JP" dirty="0" smtClean="0"/>
          </a:p>
          <a:p>
            <a:r>
              <a:rPr kumimoji="1" lang="en-US" altLang="ja-JP" dirty="0"/>
              <a:t> </a:t>
            </a:r>
            <a:r>
              <a:rPr kumimoji="1" lang="en-US" altLang="ja-JP" dirty="0" smtClean="0"/>
              <a:t>         :</a:t>
            </a:r>
          </a:p>
          <a:p>
            <a:r>
              <a:rPr lang="en-US" altLang="ja-JP" dirty="0"/>
              <a:t> </a:t>
            </a:r>
            <a:r>
              <a:rPr lang="en-US" altLang="ja-JP" dirty="0" smtClean="0"/>
              <a:t> transmit_position();</a:t>
            </a:r>
          </a:p>
          <a:p>
            <a:r>
              <a:rPr lang="ja-JP" altLang="en-US" dirty="0" smtClean="0"/>
              <a:t>         </a:t>
            </a:r>
            <a:r>
              <a:rPr lang="en-US" altLang="ja-JP" dirty="0" smtClean="0"/>
              <a:t> </a:t>
            </a:r>
            <a:r>
              <a:rPr lang="en-US" altLang="ja-JP" dirty="0"/>
              <a:t>:</a:t>
            </a:r>
          </a:p>
          <a:p>
            <a:r>
              <a:rPr lang="en-US" altLang="ja-JP" dirty="0"/>
              <a:t>  transmit_position</a:t>
            </a:r>
            <a:r>
              <a:rPr lang="en-US" altLang="ja-JP" dirty="0" smtClean="0"/>
              <a:t>();</a:t>
            </a:r>
          </a:p>
          <a:p>
            <a:r>
              <a:rPr lang="en-US" altLang="ja-JP" dirty="0"/>
              <a:t> </a:t>
            </a:r>
            <a:r>
              <a:rPr lang="ja-JP" altLang="en-US" dirty="0" smtClean="0"/>
              <a:t>         </a:t>
            </a:r>
            <a:r>
              <a:rPr lang="en-US" altLang="ja-JP" dirty="0" smtClean="0"/>
              <a:t>:</a:t>
            </a:r>
            <a:endParaRPr lang="en-US" altLang="ja-JP" dirty="0"/>
          </a:p>
          <a:p>
            <a:r>
              <a:rPr lang="en-US" altLang="ja-JP" dirty="0"/>
              <a:t>  transmit_position</a:t>
            </a:r>
            <a:r>
              <a:rPr lang="en-US" altLang="ja-JP" dirty="0" smtClean="0"/>
              <a:t>();</a:t>
            </a:r>
          </a:p>
          <a:p>
            <a:r>
              <a:rPr lang="en-US" altLang="ja-JP" dirty="0"/>
              <a:t> </a:t>
            </a:r>
            <a:r>
              <a:rPr lang="ja-JP" altLang="en-US" dirty="0" smtClean="0"/>
              <a:t>         </a:t>
            </a:r>
            <a:r>
              <a:rPr lang="en-US" altLang="ja-JP" dirty="0" smtClean="0"/>
              <a:t>:</a:t>
            </a:r>
            <a:endParaRPr lang="en-US" altLang="ja-JP" dirty="0"/>
          </a:p>
          <a:p>
            <a:r>
              <a:rPr lang="en-US" altLang="ja-JP" dirty="0"/>
              <a:t>  transmit_position</a:t>
            </a:r>
            <a:r>
              <a:rPr lang="en-US" altLang="ja-JP" dirty="0" smtClean="0"/>
              <a:t>();</a:t>
            </a:r>
          </a:p>
          <a:p>
            <a:r>
              <a:rPr kumimoji="1" lang="ja-JP" altLang="en-US" dirty="0"/>
              <a:t>｝</a:t>
            </a:r>
          </a:p>
        </p:txBody>
      </p:sp>
      <p:sp>
        <p:nvSpPr>
          <p:cNvPr id="10" name="テキスト ボックス 9"/>
          <p:cNvSpPr txBox="1"/>
          <p:nvPr/>
        </p:nvSpPr>
        <p:spPr>
          <a:xfrm>
            <a:off x="2847004" y="2652665"/>
            <a:ext cx="990977" cy="338554"/>
          </a:xfrm>
          <a:prstGeom prst="rect">
            <a:avLst/>
          </a:prstGeom>
          <a:noFill/>
        </p:spPr>
        <p:txBody>
          <a:bodyPr wrap="none" rtlCol="0">
            <a:spAutoFit/>
          </a:bodyPr>
          <a:lstStyle/>
          <a:p>
            <a:r>
              <a:rPr kumimoji="1" lang="en-US" altLang="ja-JP" sz="1600" b="1" dirty="0" smtClean="0"/>
              <a:t>10ms</a:t>
            </a:r>
            <a:r>
              <a:rPr kumimoji="1" lang="ja-JP" altLang="en-US" sz="1600" b="1" dirty="0" smtClean="0"/>
              <a:t>毎</a:t>
            </a:r>
            <a:endParaRPr kumimoji="1" lang="ja-JP" altLang="en-US" sz="1600" b="1" dirty="0"/>
          </a:p>
        </p:txBody>
      </p:sp>
      <p:cxnSp>
        <p:nvCxnSpPr>
          <p:cNvPr id="11" name="直線矢印コネクタ 10"/>
          <p:cNvCxnSpPr>
            <a:stCxn id="9" idx="3"/>
          </p:cNvCxnSpPr>
          <p:nvPr/>
        </p:nvCxnSpPr>
        <p:spPr bwMode="auto">
          <a:xfrm flipV="1">
            <a:off x="2853074" y="3212976"/>
            <a:ext cx="505124" cy="968330"/>
          </a:xfrm>
          <a:prstGeom prst="straightConnector1">
            <a:avLst/>
          </a:prstGeom>
          <a:solidFill>
            <a:schemeClr val="accent1"/>
          </a:solidFill>
          <a:ln w="12700" cap="sq" cmpd="sng" algn="ctr">
            <a:solidFill>
              <a:schemeClr val="tx1"/>
            </a:solidFill>
            <a:prstDash val="solid"/>
            <a:round/>
            <a:headEnd type="none" w="sm" len="sm"/>
            <a:tailEnd type="arrow"/>
          </a:ln>
          <a:effectLst/>
        </p:spPr>
      </p:cxnSp>
      <p:cxnSp>
        <p:nvCxnSpPr>
          <p:cNvPr id="12" name="直線矢印コネクタ 11"/>
          <p:cNvCxnSpPr/>
          <p:nvPr/>
        </p:nvCxnSpPr>
        <p:spPr bwMode="auto">
          <a:xfrm flipV="1">
            <a:off x="2840700" y="3213940"/>
            <a:ext cx="858980" cy="1712916"/>
          </a:xfrm>
          <a:prstGeom prst="straightConnector1">
            <a:avLst/>
          </a:prstGeom>
          <a:solidFill>
            <a:schemeClr val="accent1"/>
          </a:solidFill>
          <a:ln w="12700" cap="sq" cmpd="sng" algn="ctr">
            <a:solidFill>
              <a:schemeClr val="tx1"/>
            </a:solidFill>
            <a:prstDash val="solid"/>
            <a:round/>
            <a:headEnd type="none" w="sm" len="sm"/>
            <a:tailEnd type="arrow"/>
          </a:ln>
          <a:effectLst/>
        </p:spPr>
      </p:cxnSp>
      <p:cxnSp>
        <p:nvCxnSpPr>
          <p:cNvPr id="13" name="直線矢印コネクタ 12"/>
          <p:cNvCxnSpPr/>
          <p:nvPr/>
        </p:nvCxnSpPr>
        <p:spPr bwMode="auto">
          <a:xfrm flipV="1">
            <a:off x="2853074" y="3213940"/>
            <a:ext cx="1151406" cy="2231284"/>
          </a:xfrm>
          <a:prstGeom prst="straightConnector1">
            <a:avLst/>
          </a:prstGeom>
          <a:solidFill>
            <a:schemeClr val="accent1"/>
          </a:solidFill>
          <a:ln w="12700" cap="sq" cmpd="sng" algn="ctr">
            <a:solidFill>
              <a:schemeClr val="tx1"/>
            </a:solidFill>
            <a:prstDash val="solid"/>
            <a:round/>
            <a:headEnd type="none" w="sm" len="sm"/>
            <a:tailEnd type="arrow"/>
          </a:ln>
          <a:effectLst/>
        </p:spPr>
      </p:cxnSp>
      <p:sp>
        <p:nvSpPr>
          <p:cNvPr id="14" name="テキスト ボックス 13"/>
          <p:cNvSpPr txBox="1"/>
          <p:nvPr/>
        </p:nvSpPr>
        <p:spPr>
          <a:xfrm>
            <a:off x="2847004" y="2934056"/>
            <a:ext cx="1446230" cy="338554"/>
          </a:xfrm>
          <a:prstGeom prst="rect">
            <a:avLst/>
          </a:prstGeom>
          <a:noFill/>
        </p:spPr>
        <p:txBody>
          <a:bodyPr wrap="none" rtlCol="0">
            <a:spAutoFit/>
          </a:bodyPr>
          <a:lstStyle/>
          <a:p>
            <a:r>
              <a:rPr kumimoji="1" lang="ja-JP" altLang="en-US" sz="1600" b="1" dirty="0" smtClean="0"/>
              <a:t>送信プログラム</a:t>
            </a:r>
            <a:endParaRPr kumimoji="1" lang="ja-JP" altLang="en-US" sz="1600" b="1" dirty="0"/>
          </a:p>
        </p:txBody>
      </p:sp>
      <p:sp>
        <p:nvSpPr>
          <p:cNvPr id="15" name="テキスト ボックス 14"/>
          <p:cNvSpPr txBox="1"/>
          <p:nvPr/>
        </p:nvSpPr>
        <p:spPr>
          <a:xfrm>
            <a:off x="22318" y="2101552"/>
            <a:ext cx="3071675" cy="461665"/>
          </a:xfrm>
          <a:prstGeom prst="rect">
            <a:avLst/>
          </a:prstGeom>
          <a:noFill/>
        </p:spPr>
        <p:txBody>
          <a:bodyPr wrap="none" rtlCol="0">
            <a:spAutoFit/>
          </a:bodyPr>
          <a:lstStyle/>
          <a:p>
            <a:r>
              <a:rPr kumimoji="1" lang="en-US" altLang="ja-JP" sz="2400" b="1" dirty="0" smtClean="0">
                <a:solidFill>
                  <a:schemeClr val="accent5">
                    <a:lumMod val="75000"/>
                  </a:schemeClr>
                </a:solidFill>
              </a:rPr>
              <a:t>【</a:t>
            </a:r>
            <a:r>
              <a:rPr kumimoji="1" lang="ja-JP" altLang="en-US" sz="2400" b="1" dirty="0" smtClean="0">
                <a:solidFill>
                  <a:schemeClr val="accent5">
                    <a:lumMod val="75000"/>
                  </a:schemeClr>
                </a:solidFill>
              </a:rPr>
              <a:t>周期ハンドラ未使用</a:t>
            </a:r>
            <a:r>
              <a:rPr kumimoji="1" lang="en-US" altLang="ja-JP" sz="2400" b="1" dirty="0" smtClean="0">
                <a:solidFill>
                  <a:schemeClr val="accent5">
                    <a:lumMod val="75000"/>
                  </a:schemeClr>
                </a:solidFill>
              </a:rPr>
              <a:t>】</a:t>
            </a:r>
            <a:endParaRPr kumimoji="1" lang="ja-JP" altLang="en-US" sz="2400" b="1" dirty="0">
              <a:solidFill>
                <a:schemeClr val="accent5">
                  <a:lumMod val="75000"/>
                </a:schemeClr>
              </a:solidFill>
            </a:endParaRPr>
          </a:p>
        </p:txBody>
      </p:sp>
      <p:cxnSp>
        <p:nvCxnSpPr>
          <p:cNvPr id="16" name="直線矢印コネクタ 15"/>
          <p:cNvCxnSpPr/>
          <p:nvPr/>
        </p:nvCxnSpPr>
        <p:spPr bwMode="auto">
          <a:xfrm flipV="1">
            <a:off x="2840700" y="3212976"/>
            <a:ext cx="228694" cy="391180"/>
          </a:xfrm>
          <a:prstGeom prst="straightConnector1">
            <a:avLst/>
          </a:prstGeom>
          <a:solidFill>
            <a:schemeClr val="accent1"/>
          </a:solidFill>
          <a:ln w="12700" cap="sq" cmpd="sng" algn="ctr">
            <a:solidFill>
              <a:schemeClr val="tx1"/>
            </a:solidFill>
            <a:prstDash val="solid"/>
            <a:round/>
            <a:headEnd type="none" w="sm" len="sm"/>
            <a:tailEnd type="arrow"/>
          </a:ln>
          <a:effectLst/>
        </p:spPr>
      </p:cxnSp>
      <p:sp>
        <p:nvSpPr>
          <p:cNvPr id="17" name="テキスト ボックス 16"/>
          <p:cNvSpPr txBox="1"/>
          <p:nvPr/>
        </p:nvSpPr>
        <p:spPr>
          <a:xfrm>
            <a:off x="7212774" y="4509120"/>
            <a:ext cx="1802096" cy="1754326"/>
          </a:xfrm>
          <a:prstGeom prst="rect">
            <a:avLst/>
          </a:prstGeom>
          <a:solidFill>
            <a:srgbClr val="FFFFCC"/>
          </a:solidFill>
        </p:spPr>
        <p:txBody>
          <a:bodyPr wrap="none" rtlCol="0">
            <a:spAutoFit/>
          </a:bodyPr>
          <a:lstStyle/>
          <a:p>
            <a:r>
              <a:rPr kumimoji="1" lang="en-US" altLang="ja-JP" dirty="0" smtClean="0"/>
              <a:t>write_mail()</a:t>
            </a:r>
            <a:r>
              <a:rPr lang="ja-JP" altLang="en-US" dirty="0" smtClean="0"/>
              <a:t>｛</a:t>
            </a:r>
            <a:endParaRPr lang="en-US" altLang="ja-JP" dirty="0" smtClean="0"/>
          </a:p>
          <a:p>
            <a:r>
              <a:rPr kumimoji="1" lang="en-US" altLang="ja-JP" dirty="0"/>
              <a:t> </a:t>
            </a:r>
            <a:r>
              <a:rPr kumimoji="1" lang="en-US" altLang="ja-JP" dirty="0" smtClean="0"/>
              <a:t>     :</a:t>
            </a:r>
          </a:p>
          <a:p>
            <a:r>
              <a:rPr lang="en-US" altLang="ja-JP" dirty="0" smtClean="0"/>
              <a:t>      :</a:t>
            </a:r>
            <a:endParaRPr lang="en-US" altLang="ja-JP" dirty="0"/>
          </a:p>
          <a:p>
            <a:r>
              <a:rPr lang="en-US" altLang="ja-JP" dirty="0" smtClean="0"/>
              <a:t>      :</a:t>
            </a:r>
            <a:endParaRPr lang="en-US" altLang="ja-JP" dirty="0"/>
          </a:p>
          <a:p>
            <a:r>
              <a:rPr lang="en-US" altLang="ja-JP" dirty="0" smtClean="0"/>
              <a:t> </a:t>
            </a:r>
            <a:r>
              <a:rPr lang="ja-JP" altLang="en-US" dirty="0" smtClean="0"/>
              <a:t>     </a:t>
            </a:r>
            <a:r>
              <a:rPr lang="en-US" altLang="ja-JP" dirty="0" smtClean="0"/>
              <a:t>:</a:t>
            </a:r>
            <a:endParaRPr lang="en-US" altLang="ja-JP" dirty="0"/>
          </a:p>
          <a:p>
            <a:r>
              <a:rPr kumimoji="1" lang="ja-JP" altLang="en-US" dirty="0" smtClean="0"/>
              <a:t>｝</a:t>
            </a:r>
            <a:endParaRPr kumimoji="1" lang="ja-JP" altLang="en-US" dirty="0"/>
          </a:p>
        </p:txBody>
      </p:sp>
      <p:sp>
        <p:nvSpPr>
          <p:cNvPr id="18" name="テキスト ボックス 17"/>
          <p:cNvSpPr txBox="1"/>
          <p:nvPr/>
        </p:nvSpPr>
        <p:spPr>
          <a:xfrm>
            <a:off x="4365242" y="3988366"/>
            <a:ext cx="2765885" cy="923330"/>
          </a:xfrm>
          <a:prstGeom prst="rect">
            <a:avLst/>
          </a:prstGeom>
          <a:solidFill>
            <a:srgbClr val="FFFFCC"/>
          </a:solidFill>
        </p:spPr>
        <p:txBody>
          <a:bodyPr wrap="none" rtlCol="0">
            <a:spAutoFit/>
          </a:bodyPr>
          <a:lstStyle/>
          <a:p>
            <a:r>
              <a:rPr kumimoji="1" lang="en-US" altLang="ja-JP" dirty="0" smtClean="0"/>
              <a:t>transmit_position()</a:t>
            </a:r>
            <a:r>
              <a:rPr lang="ja-JP" altLang="en-US" dirty="0" smtClean="0"/>
              <a:t>｛</a:t>
            </a:r>
            <a:endParaRPr lang="en-US" altLang="ja-JP" dirty="0" smtClean="0"/>
          </a:p>
          <a:p>
            <a:r>
              <a:rPr kumimoji="1" lang="en-US" altLang="ja-JP" dirty="0" smtClean="0"/>
              <a:t>  read_sensor_value();</a:t>
            </a:r>
            <a:endParaRPr lang="en-US" altLang="ja-JP" dirty="0"/>
          </a:p>
          <a:p>
            <a:r>
              <a:rPr kumimoji="1" lang="ja-JP" altLang="en-US" dirty="0" smtClean="0"/>
              <a:t>｝</a:t>
            </a:r>
            <a:endParaRPr kumimoji="1" lang="ja-JP" altLang="en-US" dirty="0"/>
          </a:p>
        </p:txBody>
      </p:sp>
      <p:sp>
        <p:nvSpPr>
          <p:cNvPr id="19" name="Arc 11"/>
          <p:cNvSpPr>
            <a:spLocks/>
          </p:cNvSpPr>
          <p:nvPr/>
        </p:nvSpPr>
        <p:spPr bwMode="auto">
          <a:xfrm>
            <a:off x="6800927" y="3717032"/>
            <a:ext cx="516643" cy="516384"/>
          </a:xfrm>
          <a:custGeom>
            <a:avLst/>
            <a:gdLst>
              <a:gd name="G0" fmla="+- 21600 0 0"/>
              <a:gd name="G1" fmla="+- 21600 0 0"/>
              <a:gd name="G2" fmla="+- 21600 0 0"/>
              <a:gd name="T0" fmla="*/ 188 w 43200"/>
              <a:gd name="T1" fmla="*/ 24443 h 43200"/>
              <a:gd name="T2" fmla="*/ 19664 w 43200"/>
              <a:gd name="T3" fmla="*/ 43113 h 43200"/>
              <a:gd name="T4" fmla="*/ 21600 w 43200"/>
              <a:gd name="T5" fmla="*/ 21600 h 43200"/>
            </a:gdLst>
            <a:ahLst/>
            <a:cxnLst>
              <a:cxn ang="0">
                <a:pos x="T0" y="T1"/>
              </a:cxn>
              <a:cxn ang="0">
                <a:pos x="T2" y="T3"/>
              </a:cxn>
              <a:cxn ang="0">
                <a:pos x="T4" y="T5"/>
              </a:cxn>
            </a:cxnLst>
            <a:rect l="0" t="0" r="r" b="b"/>
            <a:pathLst>
              <a:path w="43200" h="43200" fill="none" extrusionOk="0">
                <a:moveTo>
                  <a:pt x="187" y="24443"/>
                </a:moveTo>
                <a:cubicBezTo>
                  <a:pt x="62" y="23500"/>
                  <a:pt x="0" y="22550"/>
                  <a:pt x="0" y="21600"/>
                </a:cubicBezTo>
                <a:cubicBezTo>
                  <a:pt x="0" y="9670"/>
                  <a:pt x="9670" y="0"/>
                  <a:pt x="21600" y="0"/>
                </a:cubicBezTo>
                <a:cubicBezTo>
                  <a:pt x="33529" y="0"/>
                  <a:pt x="43200" y="9670"/>
                  <a:pt x="43200" y="21600"/>
                </a:cubicBezTo>
                <a:cubicBezTo>
                  <a:pt x="43200" y="33529"/>
                  <a:pt x="33529" y="43200"/>
                  <a:pt x="21600" y="43200"/>
                </a:cubicBezTo>
                <a:cubicBezTo>
                  <a:pt x="20953" y="43200"/>
                  <a:pt x="20307" y="43170"/>
                  <a:pt x="19663" y="43113"/>
                </a:cubicBezTo>
              </a:path>
              <a:path w="43200" h="43200" stroke="0" extrusionOk="0">
                <a:moveTo>
                  <a:pt x="187" y="24443"/>
                </a:moveTo>
                <a:cubicBezTo>
                  <a:pt x="62" y="23500"/>
                  <a:pt x="0" y="22550"/>
                  <a:pt x="0" y="21600"/>
                </a:cubicBezTo>
                <a:cubicBezTo>
                  <a:pt x="0" y="9670"/>
                  <a:pt x="9670" y="0"/>
                  <a:pt x="21600" y="0"/>
                </a:cubicBezTo>
                <a:cubicBezTo>
                  <a:pt x="33529" y="0"/>
                  <a:pt x="43200" y="9670"/>
                  <a:pt x="43200" y="21600"/>
                </a:cubicBezTo>
                <a:cubicBezTo>
                  <a:pt x="43200" y="33529"/>
                  <a:pt x="33529" y="43200"/>
                  <a:pt x="21600" y="43200"/>
                </a:cubicBezTo>
                <a:cubicBezTo>
                  <a:pt x="20953" y="43200"/>
                  <a:pt x="20307" y="43170"/>
                  <a:pt x="19663" y="43113"/>
                </a:cubicBezTo>
                <a:lnTo>
                  <a:pt x="21600" y="21600"/>
                </a:lnTo>
                <a:close/>
              </a:path>
            </a:pathLst>
          </a:custGeom>
          <a:noFill/>
          <a:ln w="38100">
            <a:solidFill>
              <a:schemeClr val="tx1"/>
            </a:solidFill>
            <a:miter lim="800000"/>
            <a:headEnd/>
            <a:tailEnd type="triangle" w="med" len="med"/>
          </a:ln>
          <a:effectLst/>
        </p:spPr>
        <p:txBody>
          <a:bodyPr wrap="none" anchor="ctr"/>
          <a:lstStyle/>
          <a:p>
            <a:endParaRPr lang="ja-JP" altLang="en-US">
              <a:latin typeface="ＭＳ Ｐゴシック" pitchFamily="50" charset="-128"/>
            </a:endParaRPr>
          </a:p>
        </p:txBody>
      </p:sp>
      <p:sp>
        <p:nvSpPr>
          <p:cNvPr id="20" name="テキスト ボックス 19"/>
          <p:cNvSpPr txBox="1"/>
          <p:nvPr/>
        </p:nvSpPr>
        <p:spPr>
          <a:xfrm>
            <a:off x="7275379" y="3771751"/>
            <a:ext cx="990977" cy="338554"/>
          </a:xfrm>
          <a:prstGeom prst="rect">
            <a:avLst/>
          </a:prstGeom>
          <a:noFill/>
        </p:spPr>
        <p:txBody>
          <a:bodyPr wrap="none" rtlCol="0">
            <a:spAutoFit/>
          </a:bodyPr>
          <a:lstStyle/>
          <a:p>
            <a:r>
              <a:rPr kumimoji="1" lang="en-US" altLang="ja-JP" sz="1600" b="1" dirty="0" smtClean="0"/>
              <a:t>10ms</a:t>
            </a:r>
            <a:r>
              <a:rPr kumimoji="1" lang="ja-JP" altLang="en-US" sz="1600" b="1" dirty="0" smtClean="0"/>
              <a:t>毎</a:t>
            </a:r>
            <a:endParaRPr kumimoji="1" lang="ja-JP" altLang="en-US" sz="1600" b="1" dirty="0"/>
          </a:p>
        </p:txBody>
      </p:sp>
      <p:sp>
        <p:nvSpPr>
          <p:cNvPr id="21" name="テキスト ボックス 20"/>
          <p:cNvSpPr txBox="1"/>
          <p:nvPr/>
        </p:nvSpPr>
        <p:spPr>
          <a:xfrm>
            <a:off x="4149218" y="2101552"/>
            <a:ext cx="2763898" cy="461665"/>
          </a:xfrm>
          <a:prstGeom prst="rect">
            <a:avLst/>
          </a:prstGeom>
          <a:noFill/>
        </p:spPr>
        <p:txBody>
          <a:bodyPr wrap="none" rtlCol="0">
            <a:spAutoFit/>
          </a:bodyPr>
          <a:lstStyle/>
          <a:p>
            <a:r>
              <a:rPr kumimoji="1" lang="en-US" altLang="ja-JP" sz="2400" b="1" dirty="0" smtClean="0">
                <a:solidFill>
                  <a:schemeClr val="accent5">
                    <a:lumMod val="75000"/>
                  </a:schemeClr>
                </a:solidFill>
              </a:rPr>
              <a:t>【</a:t>
            </a:r>
            <a:r>
              <a:rPr kumimoji="1" lang="ja-JP" altLang="en-US" sz="2400" b="1" dirty="0" smtClean="0">
                <a:solidFill>
                  <a:schemeClr val="accent5">
                    <a:lumMod val="75000"/>
                  </a:schemeClr>
                </a:solidFill>
              </a:rPr>
              <a:t>周期ハンドラ使用</a:t>
            </a:r>
            <a:r>
              <a:rPr kumimoji="1" lang="en-US" altLang="ja-JP" sz="2400" b="1" dirty="0" smtClean="0">
                <a:solidFill>
                  <a:schemeClr val="accent5">
                    <a:lumMod val="75000"/>
                  </a:schemeClr>
                </a:solidFill>
              </a:rPr>
              <a:t>】</a:t>
            </a:r>
            <a:endParaRPr kumimoji="1" lang="ja-JP" altLang="en-US" sz="2400" b="1" dirty="0">
              <a:solidFill>
                <a:schemeClr val="accent5">
                  <a:lumMod val="75000"/>
                </a:schemeClr>
              </a:solidFill>
            </a:endParaRPr>
          </a:p>
        </p:txBody>
      </p:sp>
      <p:sp>
        <p:nvSpPr>
          <p:cNvPr id="22" name="テキスト ボックス 21"/>
          <p:cNvSpPr txBox="1"/>
          <p:nvPr/>
        </p:nvSpPr>
        <p:spPr>
          <a:xfrm>
            <a:off x="4365242" y="2750145"/>
            <a:ext cx="4106958" cy="923330"/>
          </a:xfrm>
          <a:prstGeom prst="rect">
            <a:avLst/>
          </a:prstGeom>
          <a:solidFill>
            <a:srgbClr val="FFFFCC"/>
          </a:solidFill>
        </p:spPr>
        <p:txBody>
          <a:bodyPr wrap="none" rtlCol="0">
            <a:spAutoFit/>
          </a:bodyPr>
          <a:lstStyle/>
          <a:p>
            <a:r>
              <a:rPr kumimoji="1" lang="en-US" altLang="ja-JP" dirty="0" smtClean="0"/>
              <a:t>Initial_tsk()</a:t>
            </a:r>
            <a:r>
              <a:rPr lang="ja-JP" altLang="en-US" dirty="0" smtClean="0"/>
              <a:t>｛</a:t>
            </a:r>
            <a:endParaRPr lang="en-US" altLang="ja-JP" dirty="0" smtClean="0"/>
          </a:p>
          <a:p>
            <a:r>
              <a:rPr kumimoji="1" lang="en-US" altLang="ja-JP" dirty="0" smtClean="0"/>
              <a:t>  </a:t>
            </a:r>
            <a:r>
              <a:rPr lang="en-US" altLang="ja-JP" b="1" dirty="0">
                <a:solidFill>
                  <a:srgbClr val="FF0000"/>
                </a:solidFill>
              </a:rPr>
              <a:t>tk_cre</a:t>
            </a:r>
            <a:r>
              <a:rPr kumimoji="1" lang="en-US" altLang="ja-JP" b="1" dirty="0" smtClean="0">
                <a:solidFill>
                  <a:srgbClr val="FF0000"/>
                </a:solidFill>
              </a:rPr>
              <a:t>_cyc(trans_posi_10ms);</a:t>
            </a:r>
          </a:p>
          <a:p>
            <a:r>
              <a:rPr kumimoji="1" lang="ja-JP" altLang="en-US" dirty="0" smtClean="0"/>
              <a:t>｝</a:t>
            </a:r>
            <a:endParaRPr kumimoji="1" lang="ja-JP" altLang="en-US" dirty="0"/>
          </a:p>
        </p:txBody>
      </p:sp>
      <p:sp>
        <p:nvSpPr>
          <p:cNvPr id="33" name="フッター プレースホルダー 2"/>
          <p:cNvSpPr>
            <a:spLocks noGrp="1"/>
          </p:cNvSpPr>
          <p:nvPr>
            <p:ph type="ftr" sz="quarter" idx="11"/>
          </p:nvPr>
        </p:nvSpPr>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170863472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43" name="Text Box 5"/>
          <p:cNvSpPr txBox="1">
            <a:spLocks noChangeArrowheads="1"/>
          </p:cNvSpPr>
          <p:nvPr/>
        </p:nvSpPr>
        <p:spPr bwMode="gray">
          <a:xfrm>
            <a:off x="179389" y="965201"/>
            <a:ext cx="8677275" cy="5041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システムコール</a:t>
            </a:r>
          </a:p>
          <a:p>
            <a:pPr fontAlgn="ctr">
              <a:lnSpc>
                <a:spcPct val="120000"/>
              </a:lnSpc>
              <a:buClr>
                <a:srgbClr val="808080"/>
              </a:buClr>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他タスクの強制終了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Terminate Task</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tk_ter_tsk</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タスク優先度変更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Change Task Priority</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a:t>
            </a:r>
            <a:r>
              <a:rPr lang="en-US" altLang="ja-JP" sz="2000" dirty="0">
                <a:latin typeface="Meiryo UI" pitchFamily="50" charset="-128"/>
                <a:ea typeface="Meiryo UI" pitchFamily="50" charset="-128"/>
                <a:cs typeface="Meiryo UI" pitchFamily="50" charset="-128"/>
              </a:rPr>
              <a:t>_</a:t>
            </a:r>
            <a:r>
              <a:rPr lang="ja-JP" altLang="en-US" sz="2000" dirty="0">
                <a:latin typeface="Meiryo UI" pitchFamily="50" charset="-128"/>
                <a:ea typeface="Meiryo UI" pitchFamily="50" charset="-128"/>
                <a:cs typeface="Meiryo UI" pitchFamily="50" charset="-128"/>
              </a:rPr>
              <a:t>ｃｈｇ</a:t>
            </a:r>
            <a:r>
              <a:rPr lang="en-US" altLang="ja-JP" sz="2000" dirty="0">
                <a:latin typeface="Meiryo UI" pitchFamily="50" charset="-128"/>
                <a:ea typeface="Meiryo UI" pitchFamily="50" charset="-128"/>
                <a:cs typeface="Meiryo UI" pitchFamily="50" charset="-128"/>
              </a:rPr>
              <a:t>_</a:t>
            </a:r>
            <a:r>
              <a:rPr lang="en-US" altLang="ja-JP" sz="2000" dirty="0" err="1">
                <a:latin typeface="Meiryo UI" pitchFamily="50" charset="-128"/>
                <a:ea typeface="Meiryo UI" pitchFamily="50" charset="-128"/>
                <a:cs typeface="Meiryo UI" pitchFamily="50" charset="-128"/>
              </a:rPr>
              <a:t>pri</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 PRI </a:t>
            </a:r>
            <a:r>
              <a:rPr lang="en-US" altLang="ja-JP" sz="2000" dirty="0" err="1">
                <a:latin typeface="Meiryo UI" pitchFamily="50" charset="-128"/>
                <a:ea typeface="Meiryo UI" pitchFamily="50" charset="-128"/>
                <a:cs typeface="Meiryo UI" pitchFamily="50" charset="-128"/>
              </a:rPr>
              <a:t>tskpri</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タスクレジスタの取得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Get Task Registers</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tk_get_reg</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 T_REGS *</a:t>
            </a:r>
            <a:r>
              <a:rPr lang="en-US" altLang="ja-JP" sz="2000" dirty="0" err="1">
                <a:latin typeface="Meiryo UI" pitchFamily="50" charset="-128"/>
                <a:ea typeface="Meiryo UI" pitchFamily="50" charset="-128"/>
                <a:cs typeface="Meiryo UI" pitchFamily="50" charset="-128"/>
              </a:rPr>
              <a:t>pk_regs</a:t>
            </a:r>
            <a:r>
              <a:rPr lang="en-US" altLang="ja-JP" sz="2000" dirty="0">
                <a:latin typeface="Meiryo UI" pitchFamily="50" charset="-128"/>
                <a:ea typeface="Meiryo UI" pitchFamily="50" charset="-128"/>
                <a:cs typeface="Meiryo UI" pitchFamily="50" charset="-128"/>
              </a:rPr>
              <a:t>, T_EIT *</a:t>
            </a:r>
            <a:r>
              <a:rPr lang="en-US" altLang="ja-JP" sz="2000" dirty="0" err="1">
                <a:latin typeface="Meiryo UI" pitchFamily="50" charset="-128"/>
                <a:ea typeface="Meiryo UI" pitchFamily="50" charset="-128"/>
                <a:cs typeface="Meiryo UI" pitchFamily="50" charset="-128"/>
              </a:rPr>
              <a:t>pk_eit</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T_CREGS *</a:t>
            </a:r>
            <a:r>
              <a:rPr lang="en-US" altLang="ja-JP" sz="2000" dirty="0" err="1">
                <a:latin typeface="Meiryo UI" pitchFamily="50" charset="-128"/>
                <a:ea typeface="Meiryo UI" pitchFamily="50" charset="-128"/>
                <a:cs typeface="Meiryo UI" pitchFamily="50" charset="-128"/>
              </a:rPr>
              <a:t>pk_cregs</a:t>
            </a:r>
            <a:r>
              <a:rPr lang="en-US" altLang="ja-JP" sz="2000" dirty="0">
                <a:latin typeface="Meiryo UI" pitchFamily="50" charset="-128"/>
                <a:ea typeface="Meiryo UI" pitchFamily="50" charset="-128"/>
                <a:cs typeface="Meiryo UI" pitchFamily="50" charset="-128"/>
              </a:rPr>
              <a:t>); </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タスクレジスタの設定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Set Task Registers</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  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tk_set_reg</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 T_REGS *</a:t>
            </a:r>
            <a:r>
              <a:rPr lang="en-US" altLang="ja-JP" sz="2000" dirty="0" err="1">
                <a:latin typeface="Meiryo UI" pitchFamily="50" charset="-128"/>
                <a:ea typeface="Meiryo UI" pitchFamily="50" charset="-128"/>
                <a:cs typeface="Meiryo UI" pitchFamily="50" charset="-128"/>
              </a:rPr>
              <a:t>pk_regs</a:t>
            </a:r>
            <a:r>
              <a:rPr lang="en-US" altLang="ja-JP" sz="2000" dirty="0">
                <a:latin typeface="Meiryo UI" pitchFamily="50" charset="-128"/>
                <a:ea typeface="Meiryo UI" pitchFamily="50" charset="-128"/>
                <a:cs typeface="Meiryo UI" pitchFamily="50" charset="-128"/>
              </a:rPr>
              <a:t>, T_EIT *</a:t>
            </a:r>
            <a:r>
              <a:rPr lang="en-US" altLang="ja-JP" sz="2000" dirty="0" err="1">
                <a:latin typeface="Meiryo UI" pitchFamily="50" charset="-128"/>
                <a:ea typeface="Meiryo UI" pitchFamily="50" charset="-128"/>
                <a:cs typeface="Meiryo UI" pitchFamily="50" charset="-128"/>
              </a:rPr>
              <a:t>pk_eit</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 T_CREGS *</a:t>
            </a:r>
            <a:r>
              <a:rPr lang="en-US" altLang="ja-JP" sz="2000" dirty="0" err="1">
                <a:latin typeface="Meiryo UI" pitchFamily="50" charset="-128"/>
                <a:ea typeface="Meiryo UI" pitchFamily="50" charset="-128"/>
                <a:cs typeface="Meiryo UI" pitchFamily="50" charset="-128"/>
              </a:rPr>
              <a:t>pk_cregs</a:t>
            </a:r>
            <a:r>
              <a:rPr lang="en-US" altLang="ja-JP" sz="2000" dirty="0">
                <a:latin typeface="Meiryo UI" pitchFamily="50" charset="-128"/>
                <a:ea typeface="Meiryo UI" pitchFamily="50" charset="-128"/>
                <a:cs typeface="Meiryo UI" pitchFamily="50" charset="-128"/>
              </a:rPr>
              <a:t>);      </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タスク状態参照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Reference Task Status</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tk_ref_tsk</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 T_RSTK *</a:t>
            </a:r>
            <a:r>
              <a:rPr lang="en-US" altLang="ja-JP" sz="2000" dirty="0" err="1">
                <a:latin typeface="Meiryo UI" pitchFamily="50" charset="-128"/>
                <a:ea typeface="Meiryo UI" pitchFamily="50" charset="-128"/>
                <a:cs typeface="Meiryo UI" pitchFamily="50" charset="-128"/>
              </a:rPr>
              <a:t>pk_rtsk</a:t>
            </a:r>
            <a:r>
              <a:rPr lang="en-US" altLang="ja-JP" sz="2000" dirty="0">
                <a:latin typeface="Meiryo UI" pitchFamily="50" charset="-128"/>
                <a:ea typeface="Meiryo UI" pitchFamily="50" charset="-128"/>
                <a:cs typeface="Meiryo UI" pitchFamily="50" charset="-128"/>
              </a:rPr>
              <a:t>);</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１．タスク管理機能</a:t>
            </a:r>
          </a:p>
        </p:txBody>
      </p:sp>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91972080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9090" name="Rectangle 6"/>
          <p:cNvSpPr>
            <a:spLocks noChangeArrowheads="1"/>
          </p:cNvSpPr>
          <p:nvPr/>
        </p:nvSpPr>
        <p:spPr bwMode="auto">
          <a:xfrm>
            <a:off x="930275" y="2197100"/>
            <a:ext cx="7564438"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539" tIns="45769" rIns="91539" bIns="45769"/>
          <a:lstStyle/>
          <a:p>
            <a:pPr marL="228587" indent="-228587" eaLnBrk="0" hangingPunct="0">
              <a:spcBef>
                <a:spcPct val="20000"/>
              </a:spcBef>
              <a:buClr>
                <a:srgbClr val="7F7F7F"/>
              </a:buClr>
            </a:pPr>
            <a:r>
              <a:rPr lang="en-US" altLang="ja-JP" sz="1300" dirty="0">
                <a:ea typeface="ＭＳ ゴシック" pitchFamily="49" charset="-128"/>
                <a:cs typeface="ＤＦＧ平成ゴシック体W7"/>
              </a:rPr>
              <a:t>{</a:t>
            </a:r>
          </a:p>
          <a:p>
            <a:pPr marL="228587" indent="-228587" eaLnBrk="0" hangingPunct="0">
              <a:spcBef>
                <a:spcPct val="20000"/>
              </a:spcBef>
              <a:buClr>
                <a:srgbClr val="7F7F7F"/>
              </a:buClr>
            </a:pPr>
            <a:r>
              <a:rPr lang="en-US" altLang="ja-JP" sz="1300" dirty="0">
                <a:ea typeface="ＭＳ ゴシック" pitchFamily="49" charset="-128"/>
                <a:cs typeface="ＤＦＧ平成ゴシック体W7"/>
              </a:rPr>
              <a:t>  ER       </a:t>
            </a:r>
            <a:r>
              <a:rPr lang="en-US" altLang="ja-JP" sz="1300" dirty="0" err="1">
                <a:ea typeface="ＭＳ ゴシック" pitchFamily="49" charset="-128"/>
                <a:cs typeface="ＤＦＧ平成ゴシック体W7"/>
              </a:rPr>
              <a:t>ercd</a:t>
            </a:r>
            <a:r>
              <a:rPr lang="en-US" altLang="ja-JP" sz="1300" dirty="0">
                <a:ea typeface="ＭＳ ゴシック" pitchFamily="49" charset="-128"/>
                <a:cs typeface="ＤＦＧ平成ゴシック体W7"/>
              </a:rPr>
              <a:t>;</a:t>
            </a:r>
          </a:p>
          <a:p>
            <a:pPr marL="228587" indent="-228587" eaLnBrk="0" hangingPunct="0">
              <a:spcBef>
                <a:spcPct val="20000"/>
              </a:spcBef>
              <a:buClr>
                <a:srgbClr val="7F7F7F"/>
              </a:buClr>
            </a:pPr>
            <a:r>
              <a:rPr lang="en-US" altLang="ja-JP" sz="1300" dirty="0">
                <a:ea typeface="ＭＳ ゴシック" pitchFamily="49" charset="-128"/>
                <a:cs typeface="ＤＦＧ平成ゴシック体W7"/>
              </a:rPr>
              <a:t>  T_CTSK</a:t>
            </a:r>
            <a:r>
              <a:rPr lang="ja-JP" altLang="en-US"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ctsk_A</a:t>
            </a:r>
            <a:r>
              <a:rPr lang="en-US" altLang="ja-JP"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ctsk_B</a:t>
            </a:r>
            <a:r>
              <a:rPr lang="en-US" altLang="ja-JP" sz="1300" dirty="0">
                <a:ea typeface="ＭＳ ゴシック" pitchFamily="49" charset="-128"/>
                <a:cs typeface="ＤＦＧ平成ゴシック体W7"/>
              </a:rPr>
              <a:t>;</a:t>
            </a:r>
            <a:r>
              <a:rPr lang="ja-JP" altLang="en-US" sz="1300" dirty="0">
                <a:ea typeface="ＭＳ ゴシック" pitchFamily="49" charset="-128"/>
                <a:cs typeface="ＤＦＧ平成ゴシック体W7"/>
              </a:rPr>
              <a:t>　　　　  　	</a:t>
            </a:r>
            <a:r>
              <a:rPr lang="en-US" altLang="ja-JP" sz="1300" dirty="0">
                <a:ea typeface="ＭＳ ゴシック" pitchFamily="49" charset="-128"/>
                <a:cs typeface="ＤＦＧ平成ゴシック体W7"/>
              </a:rPr>
              <a:t>/* </a:t>
            </a:r>
            <a:r>
              <a:rPr lang="ja-JP" altLang="en-US" sz="1300" dirty="0">
                <a:ea typeface="ＭＳ ゴシック" pitchFamily="49" charset="-128"/>
                <a:cs typeface="ＤＦＧ平成ゴシック体W7"/>
              </a:rPr>
              <a:t>タスク生成情報 *</a:t>
            </a:r>
            <a:r>
              <a:rPr lang="en-US" altLang="ja-JP" sz="1300" dirty="0">
                <a:ea typeface="ＭＳ ゴシック" pitchFamily="49" charset="-128"/>
                <a:cs typeface="ＤＦＧ平成ゴシック体W7"/>
              </a:rPr>
              <a:t>/</a:t>
            </a:r>
          </a:p>
          <a:p>
            <a:pPr marL="228587" indent="-228587" eaLnBrk="0" hangingPunct="0">
              <a:spcBef>
                <a:spcPct val="20000"/>
              </a:spcBef>
              <a:buClr>
                <a:srgbClr val="7F7F7F"/>
              </a:buClr>
            </a:pPr>
            <a:r>
              <a:rPr lang="en-US" altLang="ja-JP" sz="1300" dirty="0">
                <a:ea typeface="ＭＳ ゴシック" pitchFamily="49" charset="-128"/>
                <a:cs typeface="ＤＦＧ平成ゴシック体W7"/>
              </a:rPr>
              <a:t>  ID</a:t>
            </a:r>
            <a:r>
              <a:rPr lang="ja-JP" altLang="en-US"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tskid_A</a:t>
            </a:r>
            <a:r>
              <a:rPr lang="en-US" altLang="ja-JP"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tskid_B</a:t>
            </a:r>
            <a:r>
              <a:rPr lang="en-US" altLang="ja-JP" sz="1300" dirty="0">
                <a:ea typeface="ＭＳ ゴシック" pitchFamily="49" charset="-128"/>
                <a:cs typeface="ＤＦＧ平成ゴシック体W7"/>
              </a:rPr>
              <a:t>;</a:t>
            </a:r>
            <a:r>
              <a:rPr lang="ja-JP" altLang="en-US" sz="1300" dirty="0">
                <a:ea typeface="ＭＳ ゴシック" pitchFamily="49" charset="-128"/>
                <a:cs typeface="ＤＦＧ平成ゴシック体W7"/>
              </a:rPr>
              <a:t>　　　　　	</a:t>
            </a:r>
            <a:r>
              <a:rPr lang="en-US" altLang="ja-JP" sz="1300" dirty="0">
                <a:ea typeface="ＭＳ ゴシック" pitchFamily="49" charset="-128"/>
                <a:cs typeface="ＤＦＧ平成ゴシック体W7"/>
              </a:rPr>
              <a:t>/* </a:t>
            </a:r>
            <a:r>
              <a:rPr lang="ja-JP" altLang="en-US" sz="1300" dirty="0">
                <a:ea typeface="ＭＳ ゴシック" pitchFamily="49" charset="-128"/>
                <a:cs typeface="ＤＦＧ平成ゴシック体W7"/>
              </a:rPr>
              <a:t>タスク</a:t>
            </a:r>
            <a:r>
              <a:rPr lang="en-US" altLang="ja-JP" sz="1300" dirty="0">
                <a:ea typeface="ＭＳ ゴシック" pitchFamily="49" charset="-128"/>
                <a:cs typeface="ＤＦＧ平成ゴシック体W7"/>
              </a:rPr>
              <a:t>ID       */</a:t>
            </a:r>
          </a:p>
          <a:p>
            <a:pPr marL="228587" indent="-228587" eaLnBrk="0" hangingPunct="0">
              <a:spcBef>
                <a:spcPct val="20000"/>
              </a:spcBef>
              <a:buClr>
                <a:srgbClr val="7F7F7F"/>
              </a:buClr>
            </a:pPr>
            <a:r>
              <a:rPr lang="en-US" altLang="ja-JP" sz="1300" dirty="0">
                <a:ea typeface="ＭＳ ゴシック" pitchFamily="49" charset="-128"/>
                <a:cs typeface="ＤＦＧ平成ゴシック体W7"/>
              </a:rPr>
              <a:t>     </a:t>
            </a:r>
            <a:r>
              <a:rPr lang="ja-JP" altLang="en-US" sz="1300" dirty="0">
                <a:ea typeface="ＭＳ ゴシック" pitchFamily="49" charset="-128"/>
                <a:cs typeface="ＤＦＧ平成ゴシック体W7"/>
              </a:rPr>
              <a:t>ここでタスク構造体 </a:t>
            </a:r>
            <a:r>
              <a:rPr lang="en-US" altLang="ja-JP" sz="1300" dirty="0" err="1">
                <a:ea typeface="ＭＳ ゴシック" pitchFamily="49" charset="-128"/>
                <a:cs typeface="ＤＦＧ平成ゴシック体W7"/>
              </a:rPr>
              <a:t>ctsk_A</a:t>
            </a:r>
            <a:r>
              <a:rPr lang="en-US" altLang="ja-JP"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ctsk_B</a:t>
            </a:r>
            <a:r>
              <a:rPr lang="en-US" altLang="ja-JP" sz="1300" dirty="0">
                <a:ea typeface="ＭＳ ゴシック" pitchFamily="49" charset="-128"/>
                <a:cs typeface="ＤＦＧ平成ゴシック体W7"/>
              </a:rPr>
              <a:t> </a:t>
            </a:r>
            <a:r>
              <a:rPr lang="ja-JP" altLang="en-US" sz="1300" dirty="0">
                <a:ea typeface="ＭＳ ゴシック" pitchFamily="49" charset="-128"/>
                <a:cs typeface="ＤＦＧ平成ゴシック体W7"/>
              </a:rPr>
              <a:t>を設定</a:t>
            </a:r>
          </a:p>
          <a:p>
            <a:pPr marL="228587" indent="-228587" eaLnBrk="0" hangingPunct="0">
              <a:spcBef>
                <a:spcPct val="20000"/>
              </a:spcBef>
              <a:buClr>
                <a:srgbClr val="7F7F7F"/>
              </a:buClr>
            </a:pPr>
            <a:r>
              <a:rPr lang="ja-JP" altLang="en-US"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tskid_A</a:t>
            </a:r>
            <a:r>
              <a:rPr lang="en-US" altLang="ja-JP" sz="1300" dirty="0">
                <a:ea typeface="ＭＳ ゴシック" pitchFamily="49" charset="-128"/>
                <a:cs typeface="ＤＦＧ平成ゴシック体W7"/>
              </a:rPr>
              <a:t> = </a:t>
            </a:r>
            <a:r>
              <a:rPr lang="en-US" altLang="ja-JP" sz="1300" dirty="0" err="1">
                <a:ea typeface="ＭＳ ゴシック" pitchFamily="49" charset="-128"/>
                <a:cs typeface="ＤＦＧ平成ゴシック体W7"/>
              </a:rPr>
              <a:t>tk_cre_tsk</a:t>
            </a:r>
            <a:r>
              <a:rPr lang="en-US" altLang="ja-JP" sz="1300" dirty="0">
                <a:ea typeface="ＭＳ ゴシック" pitchFamily="49" charset="-128"/>
                <a:cs typeface="ＤＦＧ平成ゴシック体W7"/>
              </a:rPr>
              <a:t>(&amp;</a:t>
            </a:r>
            <a:r>
              <a:rPr lang="en-US" altLang="ja-JP" sz="1300" dirty="0" err="1">
                <a:ea typeface="ＭＳ ゴシック" pitchFamily="49" charset="-128"/>
                <a:cs typeface="ＤＦＧ平成ゴシック体W7"/>
              </a:rPr>
              <a:t>ctsk_A</a:t>
            </a:r>
            <a:r>
              <a:rPr lang="en-US" altLang="ja-JP" sz="1300" dirty="0">
                <a:ea typeface="ＭＳ ゴシック" pitchFamily="49" charset="-128"/>
                <a:cs typeface="ＤＦＧ平成ゴシック体W7"/>
              </a:rPr>
              <a:t>);      	/* </a:t>
            </a:r>
            <a:r>
              <a:rPr lang="ja-JP" altLang="en-US" sz="1300" dirty="0">
                <a:ea typeface="ＭＳ ゴシック" pitchFamily="49" charset="-128"/>
                <a:cs typeface="ＤＦＧ平成ゴシック体W7"/>
              </a:rPr>
              <a:t>タスク生成     *</a:t>
            </a:r>
            <a:r>
              <a:rPr lang="en-US" altLang="ja-JP" sz="1300" dirty="0">
                <a:ea typeface="ＭＳ ゴシック" pitchFamily="49" charset="-128"/>
                <a:cs typeface="ＤＦＧ平成ゴシック体W7"/>
              </a:rPr>
              <a:t>/</a:t>
            </a:r>
          </a:p>
          <a:p>
            <a:pPr marL="228587" indent="-228587" eaLnBrk="0" hangingPunct="0">
              <a:spcBef>
                <a:spcPct val="20000"/>
              </a:spcBef>
              <a:buClr>
                <a:srgbClr val="7F7F7F"/>
              </a:buClr>
            </a:pPr>
            <a:r>
              <a:rPr lang="en-US" altLang="ja-JP"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tskid_B</a:t>
            </a:r>
            <a:r>
              <a:rPr lang="en-US" altLang="ja-JP" sz="1300" dirty="0">
                <a:ea typeface="ＭＳ ゴシック" pitchFamily="49" charset="-128"/>
                <a:cs typeface="ＤＦＧ平成ゴシック体W7"/>
              </a:rPr>
              <a:t> = </a:t>
            </a:r>
            <a:r>
              <a:rPr lang="en-US" altLang="ja-JP" sz="1300" dirty="0" err="1">
                <a:ea typeface="ＭＳ ゴシック" pitchFamily="49" charset="-128"/>
                <a:cs typeface="ＤＦＧ平成ゴシック体W7"/>
              </a:rPr>
              <a:t>tk_cre_tsk</a:t>
            </a:r>
            <a:r>
              <a:rPr lang="en-US" altLang="ja-JP" sz="1300" dirty="0">
                <a:ea typeface="ＭＳ ゴシック" pitchFamily="49" charset="-128"/>
                <a:cs typeface="ＤＦＧ平成ゴシック体W7"/>
              </a:rPr>
              <a:t>(&amp;</a:t>
            </a:r>
            <a:r>
              <a:rPr lang="en-US" altLang="ja-JP" sz="1300" dirty="0" err="1">
                <a:ea typeface="ＭＳ ゴシック" pitchFamily="49" charset="-128"/>
                <a:cs typeface="ＤＦＧ平成ゴシック体W7"/>
              </a:rPr>
              <a:t>ctsk_B</a:t>
            </a:r>
            <a:r>
              <a:rPr lang="en-US" altLang="ja-JP" sz="1300" dirty="0">
                <a:ea typeface="ＭＳ ゴシック" pitchFamily="49" charset="-128"/>
                <a:cs typeface="ＤＦＧ平成ゴシック体W7"/>
              </a:rPr>
              <a:t>);</a:t>
            </a:r>
          </a:p>
          <a:p>
            <a:pPr marL="228587" indent="-228587" eaLnBrk="0" hangingPunct="0">
              <a:spcBef>
                <a:spcPct val="20000"/>
              </a:spcBef>
              <a:buClr>
                <a:srgbClr val="7F7F7F"/>
              </a:buClr>
            </a:pPr>
            <a:r>
              <a:rPr lang="en-US" altLang="ja-JP"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ercd</a:t>
            </a:r>
            <a:r>
              <a:rPr lang="en-US" altLang="ja-JP" sz="1300" dirty="0">
                <a:ea typeface="ＭＳ ゴシック" pitchFamily="49" charset="-128"/>
                <a:cs typeface="ＤＦＧ平成ゴシック体W7"/>
              </a:rPr>
              <a:t>  = </a:t>
            </a:r>
            <a:r>
              <a:rPr lang="en-US" altLang="ja-JP" sz="1300" dirty="0" err="1">
                <a:ea typeface="ＭＳ ゴシック" pitchFamily="49" charset="-128"/>
                <a:cs typeface="ＤＦＧ平成ゴシック体W7"/>
              </a:rPr>
              <a:t>tk_sta_tsk</a:t>
            </a:r>
            <a:r>
              <a:rPr lang="en-US" altLang="ja-JP" sz="1300" dirty="0">
                <a:ea typeface="ＭＳ ゴシック" pitchFamily="49" charset="-128"/>
                <a:cs typeface="ＤＦＧ平成ゴシック体W7"/>
              </a:rPr>
              <a:t>(</a:t>
            </a:r>
            <a:r>
              <a:rPr lang="en-US" altLang="ja-JP" sz="1300" dirty="0" err="1">
                <a:ea typeface="ＭＳ ゴシック" pitchFamily="49" charset="-128"/>
                <a:cs typeface="ＤＦＧ平成ゴシック体W7"/>
              </a:rPr>
              <a:t>tskid_A</a:t>
            </a:r>
            <a:r>
              <a:rPr lang="en-US" altLang="ja-JP"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mbxId</a:t>
            </a:r>
            <a:r>
              <a:rPr lang="en-US" altLang="ja-JP" sz="1300" dirty="0">
                <a:ea typeface="ＭＳ ゴシック" pitchFamily="49" charset="-128"/>
                <a:cs typeface="ＤＦＧ平成ゴシック体W7"/>
              </a:rPr>
              <a:t>); 	/* </a:t>
            </a:r>
            <a:r>
              <a:rPr lang="ja-JP" altLang="en-US" sz="1300" dirty="0">
                <a:ea typeface="ＭＳ ゴシック" pitchFamily="49" charset="-128"/>
                <a:cs typeface="ＤＦＧ平成ゴシック体W7"/>
              </a:rPr>
              <a:t>タスク起動     *</a:t>
            </a:r>
            <a:r>
              <a:rPr lang="en-US" altLang="ja-JP" sz="1300" dirty="0">
                <a:ea typeface="ＭＳ ゴシック" pitchFamily="49" charset="-128"/>
                <a:cs typeface="ＤＦＧ平成ゴシック体W7"/>
              </a:rPr>
              <a:t>/</a:t>
            </a:r>
          </a:p>
          <a:p>
            <a:pPr marL="228587" indent="-228587" eaLnBrk="0" hangingPunct="0">
              <a:spcBef>
                <a:spcPct val="20000"/>
              </a:spcBef>
              <a:buClr>
                <a:srgbClr val="7F7F7F"/>
              </a:buClr>
            </a:pPr>
            <a:r>
              <a:rPr lang="en-US" altLang="ja-JP"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ercd</a:t>
            </a:r>
            <a:r>
              <a:rPr lang="en-US" altLang="ja-JP" sz="1300" dirty="0">
                <a:ea typeface="ＭＳ ゴシック" pitchFamily="49" charset="-128"/>
                <a:cs typeface="ＤＦＧ平成ゴシック体W7"/>
              </a:rPr>
              <a:t>  = </a:t>
            </a:r>
            <a:r>
              <a:rPr lang="en-US" altLang="ja-JP" sz="1300" dirty="0" err="1">
                <a:ea typeface="ＭＳ ゴシック" pitchFamily="49" charset="-128"/>
                <a:cs typeface="ＤＦＧ平成ゴシック体W7"/>
              </a:rPr>
              <a:t>tk_sta_tsk</a:t>
            </a:r>
            <a:r>
              <a:rPr lang="en-US" altLang="ja-JP" sz="1300" dirty="0">
                <a:ea typeface="ＭＳ ゴシック" pitchFamily="49" charset="-128"/>
                <a:cs typeface="ＤＦＧ平成ゴシック体W7"/>
              </a:rPr>
              <a:t>(</a:t>
            </a:r>
            <a:r>
              <a:rPr lang="en-US" altLang="ja-JP" sz="1300" dirty="0" err="1">
                <a:ea typeface="ＭＳ ゴシック" pitchFamily="49" charset="-128"/>
                <a:cs typeface="ＤＦＧ平成ゴシック体W7"/>
              </a:rPr>
              <a:t>tskid_B</a:t>
            </a:r>
            <a:r>
              <a:rPr lang="en-US" altLang="ja-JP"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mbxId</a:t>
            </a:r>
            <a:r>
              <a:rPr lang="en-US" altLang="ja-JP" sz="1300" dirty="0">
                <a:ea typeface="ＭＳ ゴシック" pitchFamily="49" charset="-128"/>
                <a:cs typeface="ＤＦＧ平成ゴシック体W7"/>
              </a:rPr>
              <a:t>);</a:t>
            </a:r>
          </a:p>
          <a:p>
            <a:pPr marL="228587" indent="-228587" eaLnBrk="0" hangingPunct="0">
              <a:spcBef>
                <a:spcPct val="20000"/>
              </a:spcBef>
              <a:buClr>
                <a:srgbClr val="7F7F7F"/>
              </a:buClr>
            </a:pPr>
            <a:r>
              <a:rPr lang="en-US" altLang="ja-JP" sz="1300" dirty="0">
                <a:ea typeface="ＭＳ ゴシック" pitchFamily="49" charset="-128"/>
                <a:cs typeface="ＤＦＧ平成ゴシック体W7"/>
              </a:rPr>
              <a:t>  </a:t>
            </a:r>
            <a:r>
              <a:rPr lang="en-US" altLang="ja-JP" sz="1300" dirty="0" err="1">
                <a:ea typeface="ＭＳ ゴシック" pitchFamily="49" charset="-128"/>
                <a:cs typeface="ＤＦＧ平成ゴシック体W7"/>
              </a:rPr>
              <a:t>ercd</a:t>
            </a:r>
            <a:r>
              <a:rPr lang="en-US" altLang="ja-JP" sz="1300" dirty="0">
                <a:ea typeface="ＭＳ ゴシック" pitchFamily="49" charset="-128"/>
                <a:cs typeface="ＤＦＧ平成ゴシック体W7"/>
              </a:rPr>
              <a:t>  = </a:t>
            </a:r>
            <a:r>
              <a:rPr lang="en-US" altLang="ja-JP" sz="1300" dirty="0" err="1">
                <a:ea typeface="ＭＳ ゴシック" pitchFamily="49" charset="-128"/>
                <a:cs typeface="ＤＦＧ平成ゴシック体W7"/>
              </a:rPr>
              <a:t>tk_slp_tsk</a:t>
            </a:r>
            <a:r>
              <a:rPr lang="en-US" altLang="ja-JP" sz="1300" dirty="0">
                <a:ea typeface="ＭＳ ゴシック" pitchFamily="49" charset="-128"/>
                <a:cs typeface="ＤＦＧ平成ゴシック体W7"/>
              </a:rPr>
              <a:t>(TMO_FEVR); 	/* </a:t>
            </a:r>
            <a:r>
              <a:rPr lang="ja-JP" altLang="en-US" sz="1300" dirty="0">
                <a:ea typeface="ＭＳ ゴシック" pitchFamily="49" charset="-128"/>
                <a:cs typeface="ＤＦＧ平成ゴシック体W7"/>
              </a:rPr>
              <a:t>タスクスリープ *</a:t>
            </a:r>
            <a:r>
              <a:rPr lang="en-US" altLang="ja-JP" sz="1300" dirty="0">
                <a:ea typeface="ＭＳ ゴシック" pitchFamily="49" charset="-128"/>
                <a:cs typeface="ＤＦＧ平成ゴシック体W7"/>
              </a:rPr>
              <a:t>/</a:t>
            </a:r>
          </a:p>
          <a:p>
            <a:pPr marL="228587" indent="-228587" eaLnBrk="0" hangingPunct="0">
              <a:spcBef>
                <a:spcPct val="20000"/>
              </a:spcBef>
              <a:buClr>
                <a:srgbClr val="7F7F7F"/>
              </a:buClr>
            </a:pPr>
            <a:r>
              <a:rPr lang="en-US" altLang="ja-JP" sz="1300" dirty="0">
                <a:ea typeface="ＭＳ ゴシック" pitchFamily="49" charset="-128"/>
                <a:cs typeface="ＤＦＧ平成ゴシック体W7"/>
              </a:rPr>
              <a:t>}</a:t>
            </a:r>
          </a:p>
          <a:p>
            <a:pPr marL="228587" indent="-228587" eaLnBrk="0" hangingPunct="0">
              <a:spcBef>
                <a:spcPct val="20000"/>
              </a:spcBef>
              <a:buClr>
                <a:srgbClr val="7F7F7F"/>
              </a:buClr>
            </a:pPr>
            <a:r>
              <a:rPr lang="en-US" altLang="ja-JP" sz="800" dirty="0">
                <a:ea typeface="ＭＳ ゴシック" pitchFamily="49" charset="-128"/>
                <a:cs typeface="ＤＦＧ平成ゴシック体W7"/>
              </a:rPr>
              <a:t>※</a:t>
            </a:r>
            <a:r>
              <a:rPr lang="ja-JP" altLang="en-US" sz="800" dirty="0">
                <a:ea typeface="ＭＳ ゴシック" pitchFamily="49" charset="-128"/>
                <a:cs typeface="ＤＦＧ平成ゴシック体W7"/>
              </a:rPr>
              <a:t>エラー処理は入っていません</a:t>
            </a:r>
            <a:r>
              <a:rPr lang="ja-JP" altLang="en-US" sz="1300" dirty="0">
                <a:ea typeface="ＭＳ ゴシック" pitchFamily="49" charset="-128"/>
                <a:cs typeface="ＤＦＧ平成ゴシック体W7"/>
              </a:rPr>
              <a:t>．</a:t>
            </a:r>
          </a:p>
        </p:txBody>
      </p:sp>
      <p:sp>
        <p:nvSpPr>
          <p:cNvPr id="2" name="Rectangle 22"/>
          <p:cNvSpPr>
            <a:spLocks noChangeArrowheads="1"/>
          </p:cNvSpPr>
          <p:nvPr/>
        </p:nvSpPr>
        <p:spPr bwMode="auto">
          <a:xfrm>
            <a:off x="768350" y="2143126"/>
            <a:ext cx="7659688" cy="3000375"/>
          </a:xfrm>
          <a:prstGeom prst="rect">
            <a:avLst/>
          </a:prstGeom>
          <a:noFill/>
          <a:ln w="38100">
            <a:solidFill>
              <a:srgbClr val="969696"/>
            </a:solidFill>
            <a:miter lim="800000"/>
            <a:headEnd/>
            <a:tailEnd/>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txBody>
          <a:bodyPr wrap="none" lIns="64270" tIns="32135" rIns="64270" bIns="32135" anchor="ctr"/>
          <a:lstStyle/>
          <a:p>
            <a:pPr defTabSz="642903"/>
            <a:endParaRPr lang="ja-JP" altLang="ja-JP" sz="6700">
              <a:latin typeface="Times" pitchFamily="18" charset="0"/>
            </a:endParaRPr>
          </a:p>
        </p:txBody>
      </p:sp>
      <p:sp>
        <p:nvSpPr>
          <p:cNvPr id="729092" name="Text Box 5"/>
          <p:cNvSpPr txBox="1">
            <a:spLocks noChangeArrowheads="1"/>
          </p:cNvSpPr>
          <p:nvPr/>
        </p:nvSpPr>
        <p:spPr bwMode="gray">
          <a:xfrm>
            <a:off x="179389" y="965200"/>
            <a:ext cx="867727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初期化タスクの処理例</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１．タスク管理機能</a:t>
            </a: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5567783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1138" name="Text Box 5"/>
          <p:cNvSpPr txBox="1">
            <a:spLocks noChangeArrowheads="1"/>
          </p:cNvSpPr>
          <p:nvPr/>
        </p:nvSpPr>
        <p:spPr bwMode="auto">
          <a:xfrm>
            <a:off x="6237288" y="2857500"/>
            <a:ext cx="1446212" cy="634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91" tIns="46815" rIns="-51491"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en-US" altLang="ja-JP" sz="1300">
                <a:solidFill>
                  <a:srgbClr val="404040"/>
                </a:solidFill>
                <a:latin typeface="HGS創英角ｺﾞｼｯｸUB" pitchFamily="50" charset="-128"/>
                <a:ea typeface="HGS創英角ｺﾞｼｯｸUB" pitchFamily="50" charset="-128"/>
                <a:cs typeface="Calibri" pitchFamily="34" charset="0"/>
              </a:rPr>
              <a:t>Task B</a:t>
            </a:r>
            <a:br>
              <a:rPr lang="en-US" altLang="ja-JP" sz="1300">
                <a:solidFill>
                  <a:srgbClr val="404040"/>
                </a:solidFill>
                <a:latin typeface="HGS創英角ｺﾞｼｯｸUB" pitchFamily="50" charset="-128"/>
                <a:ea typeface="HGS創英角ｺﾞｼｯｸUB" pitchFamily="50" charset="-128"/>
                <a:cs typeface="Calibri" pitchFamily="34" charset="0"/>
              </a:rPr>
            </a:br>
            <a:r>
              <a:rPr lang="ja-JP" altLang="en-US" sz="1300">
                <a:solidFill>
                  <a:srgbClr val="404040"/>
                </a:solidFill>
                <a:latin typeface="HGS創英角ｺﾞｼｯｸUB" pitchFamily="50" charset="-128"/>
                <a:ea typeface="HGS創英角ｺﾞｼｯｸUB" pitchFamily="50" charset="-128"/>
                <a:cs typeface="Calibri" pitchFamily="34" charset="0"/>
              </a:rPr>
              <a:t>優先度：低</a:t>
            </a:r>
            <a:br>
              <a:rPr lang="ja-JP" altLang="en-US" sz="1300">
                <a:solidFill>
                  <a:srgbClr val="404040"/>
                </a:solidFill>
                <a:latin typeface="HGS創英角ｺﾞｼｯｸUB" pitchFamily="50" charset="-128"/>
                <a:ea typeface="HGS創英角ｺﾞｼｯｸUB" pitchFamily="50" charset="-128"/>
                <a:cs typeface="Calibri" pitchFamily="34" charset="0"/>
              </a:rPr>
            </a:br>
            <a:r>
              <a:rPr lang="en-US" altLang="ja-JP" sz="1300">
                <a:solidFill>
                  <a:srgbClr val="404040"/>
                </a:solidFill>
                <a:latin typeface="HGS創英角ｺﾞｼｯｸUB" pitchFamily="50" charset="-128"/>
                <a:ea typeface="HGS創英角ｺﾞｼｯｸUB" pitchFamily="50" charset="-128"/>
                <a:cs typeface="Calibri" pitchFamily="34" charset="0"/>
              </a:rPr>
              <a:t>(Priority: Low)</a:t>
            </a:r>
          </a:p>
        </p:txBody>
      </p:sp>
      <p:sp>
        <p:nvSpPr>
          <p:cNvPr id="731139" name="Text Box 6"/>
          <p:cNvSpPr txBox="1">
            <a:spLocks noChangeArrowheads="1"/>
          </p:cNvSpPr>
          <p:nvPr/>
        </p:nvSpPr>
        <p:spPr bwMode="auto">
          <a:xfrm>
            <a:off x="3825876" y="2482850"/>
            <a:ext cx="1446213" cy="634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91" tIns="46815" rIns="-51491"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en-US" altLang="ja-JP" sz="1300">
                <a:solidFill>
                  <a:srgbClr val="404040"/>
                </a:solidFill>
                <a:latin typeface="HGS創英角ｺﾞｼｯｸUB" pitchFamily="50" charset="-128"/>
                <a:ea typeface="HGS創英角ｺﾞｼｯｸUB" pitchFamily="50" charset="-128"/>
                <a:cs typeface="Calibri" pitchFamily="34" charset="0"/>
              </a:rPr>
              <a:t>Task A</a:t>
            </a:r>
            <a:br>
              <a:rPr lang="en-US" altLang="ja-JP" sz="1300">
                <a:solidFill>
                  <a:srgbClr val="404040"/>
                </a:solidFill>
                <a:latin typeface="HGS創英角ｺﾞｼｯｸUB" pitchFamily="50" charset="-128"/>
                <a:ea typeface="HGS創英角ｺﾞｼｯｸUB" pitchFamily="50" charset="-128"/>
                <a:cs typeface="Calibri" pitchFamily="34" charset="0"/>
              </a:rPr>
            </a:br>
            <a:r>
              <a:rPr lang="ja-JP" altLang="en-US" sz="1300">
                <a:solidFill>
                  <a:srgbClr val="404040"/>
                </a:solidFill>
                <a:latin typeface="HGS創英角ｺﾞｼｯｸUB" pitchFamily="50" charset="-128"/>
                <a:ea typeface="HGS創英角ｺﾞｼｯｸUB" pitchFamily="50" charset="-128"/>
                <a:cs typeface="Calibri" pitchFamily="34" charset="0"/>
              </a:rPr>
              <a:t>優先度：中</a:t>
            </a:r>
            <a:br>
              <a:rPr lang="ja-JP" altLang="en-US" sz="1300">
                <a:solidFill>
                  <a:srgbClr val="404040"/>
                </a:solidFill>
                <a:latin typeface="HGS創英角ｺﾞｼｯｸUB" pitchFamily="50" charset="-128"/>
                <a:ea typeface="HGS創英角ｺﾞｼｯｸUB" pitchFamily="50" charset="-128"/>
                <a:cs typeface="Calibri" pitchFamily="34" charset="0"/>
              </a:rPr>
            </a:br>
            <a:r>
              <a:rPr lang="en-US" altLang="ja-JP" sz="1300">
                <a:solidFill>
                  <a:srgbClr val="404040"/>
                </a:solidFill>
                <a:latin typeface="HGS創英角ｺﾞｼｯｸUB" pitchFamily="50" charset="-128"/>
                <a:ea typeface="HGS創英角ｺﾞｼｯｸUB" pitchFamily="50" charset="-128"/>
                <a:cs typeface="Calibri" pitchFamily="34" charset="0"/>
              </a:rPr>
              <a:t>(Priority: Middle)</a:t>
            </a:r>
          </a:p>
        </p:txBody>
      </p:sp>
      <p:sp>
        <p:nvSpPr>
          <p:cNvPr id="731140" name="Text Box 7"/>
          <p:cNvSpPr txBox="1">
            <a:spLocks noChangeArrowheads="1"/>
          </p:cNvSpPr>
          <p:nvPr/>
        </p:nvSpPr>
        <p:spPr bwMode="auto">
          <a:xfrm>
            <a:off x="1416051" y="1893888"/>
            <a:ext cx="1714500" cy="914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91" tIns="46815" rIns="-51491"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ja-JP" altLang="en-US" sz="1300" dirty="0">
                <a:solidFill>
                  <a:srgbClr val="404040"/>
                </a:solidFill>
                <a:latin typeface="HGS創英角ｺﾞｼｯｸUB" pitchFamily="50" charset="-128"/>
                <a:ea typeface="HGS創英角ｺﾞｼｯｸUB" pitchFamily="50" charset="-128"/>
                <a:cs typeface="Calibri" pitchFamily="34" charset="0"/>
              </a:rPr>
              <a:t>初期化タスク</a:t>
            </a:r>
            <a:br>
              <a:rPr lang="ja-JP" altLang="en-US" sz="1300" dirty="0">
                <a:solidFill>
                  <a:srgbClr val="404040"/>
                </a:solidFill>
                <a:latin typeface="HGS創英角ｺﾞｼｯｸUB" pitchFamily="50" charset="-128"/>
                <a:ea typeface="HGS創英角ｺﾞｼｯｸUB" pitchFamily="50" charset="-128"/>
                <a:cs typeface="Calibri" pitchFamily="34" charset="0"/>
              </a:rPr>
            </a:br>
            <a:r>
              <a:rPr lang="en-US" altLang="ja-JP" sz="1300" dirty="0">
                <a:solidFill>
                  <a:srgbClr val="404040"/>
                </a:solidFill>
                <a:latin typeface="HGS創英角ｺﾞｼｯｸUB" pitchFamily="50" charset="-128"/>
                <a:ea typeface="HGS創英角ｺﾞｼｯｸUB" pitchFamily="50" charset="-128"/>
                <a:cs typeface="Calibri" pitchFamily="34" charset="0"/>
              </a:rPr>
              <a:t>initialization task</a:t>
            </a:r>
          </a:p>
          <a:p>
            <a:pPr algn="ctr">
              <a:lnSpc>
                <a:spcPct val="90000"/>
              </a:lnSpc>
              <a:spcBef>
                <a:spcPct val="50000"/>
              </a:spcBef>
            </a:pPr>
            <a:r>
              <a:rPr lang="ja-JP" altLang="en-US" sz="1300" dirty="0">
                <a:solidFill>
                  <a:srgbClr val="404040"/>
                </a:solidFill>
                <a:latin typeface="HGS創英角ｺﾞｼｯｸUB" pitchFamily="50" charset="-128"/>
                <a:ea typeface="HGS創英角ｺﾞｼｯｸUB" pitchFamily="50" charset="-128"/>
                <a:cs typeface="Calibri" pitchFamily="34" charset="0"/>
              </a:rPr>
              <a:t>優先度：高</a:t>
            </a:r>
            <a:br>
              <a:rPr lang="ja-JP" altLang="en-US" sz="1300" dirty="0">
                <a:solidFill>
                  <a:srgbClr val="404040"/>
                </a:solidFill>
                <a:latin typeface="HGS創英角ｺﾞｼｯｸUB" pitchFamily="50" charset="-128"/>
                <a:ea typeface="HGS創英角ｺﾞｼｯｸUB" pitchFamily="50" charset="-128"/>
                <a:cs typeface="Calibri" pitchFamily="34" charset="0"/>
              </a:rPr>
            </a:br>
            <a:r>
              <a:rPr lang="en-US" altLang="ja-JP" sz="1300" dirty="0">
                <a:solidFill>
                  <a:srgbClr val="404040"/>
                </a:solidFill>
                <a:latin typeface="HGS創英角ｺﾞｼｯｸUB" pitchFamily="50" charset="-128"/>
                <a:ea typeface="HGS創英角ｺﾞｼｯｸUB" pitchFamily="50" charset="-128"/>
                <a:cs typeface="Calibri" pitchFamily="34" charset="0"/>
              </a:rPr>
              <a:t>(Priority: High)</a:t>
            </a:r>
          </a:p>
        </p:txBody>
      </p:sp>
      <p:sp>
        <p:nvSpPr>
          <p:cNvPr id="731141" name="Text Box 8"/>
          <p:cNvSpPr txBox="1">
            <a:spLocks noChangeArrowheads="1"/>
          </p:cNvSpPr>
          <p:nvPr/>
        </p:nvSpPr>
        <p:spPr bwMode="auto">
          <a:xfrm>
            <a:off x="1041400" y="3071814"/>
            <a:ext cx="93503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91" tIns="46815" rIns="-51491"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nSpc>
                <a:spcPct val="90000"/>
              </a:lnSpc>
              <a:spcBef>
                <a:spcPct val="50000"/>
              </a:spcBef>
            </a:pPr>
            <a:r>
              <a:rPr lang="en-US" altLang="ja-JP" sz="1300">
                <a:solidFill>
                  <a:srgbClr val="404040"/>
                </a:solidFill>
                <a:latin typeface="HGS創英角ｺﾞｼｯｸUB" pitchFamily="50" charset="-128"/>
                <a:ea typeface="HGS創英角ｺﾞｼｯｸUB" pitchFamily="50" charset="-128"/>
                <a:cs typeface="Calibri" pitchFamily="34" charset="0"/>
              </a:rPr>
              <a:t>tk_cre_tsk A</a:t>
            </a:r>
          </a:p>
        </p:txBody>
      </p:sp>
      <p:sp>
        <p:nvSpPr>
          <p:cNvPr id="731142" name="Text Box 9"/>
          <p:cNvSpPr txBox="1">
            <a:spLocks noChangeArrowheads="1"/>
          </p:cNvSpPr>
          <p:nvPr/>
        </p:nvSpPr>
        <p:spPr bwMode="auto">
          <a:xfrm>
            <a:off x="1041400" y="3394075"/>
            <a:ext cx="935038"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91" tIns="46815" rIns="-51491"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nSpc>
                <a:spcPct val="90000"/>
              </a:lnSpc>
              <a:spcBef>
                <a:spcPct val="50000"/>
              </a:spcBef>
            </a:pPr>
            <a:r>
              <a:rPr lang="en-US" altLang="ja-JP" sz="1300">
                <a:solidFill>
                  <a:srgbClr val="404040"/>
                </a:solidFill>
                <a:latin typeface="HGS創英角ｺﾞｼｯｸUB" pitchFamily="50" charset="-128"/>
                <a:ea typeface="HGS創英角ｺﾞｼｯｸUB" pitchFamily="50" charset="-128"/>
                <a:cs typeface="Calibri" pitchFamily="34" charset="0"/>
              </a:rPr>
              <a:t>tk_cre_tsk B</a:t>
            </a:r>
          </a:p>
        </p:txBody>
      </p:sp>
      <p:sp>
        <p:nvSpPr>
          <p:cNvPr id="731143" name="Rectangle 10"/>
          <p:cNvSpPr>
            <a:spLocks noChangeArrowheads="1"/>
          </p:cNvSpPr>
          <p:nvPr/>
        </p:nvSpPr>
        <p:spPr bwMode="auto">
          <a:xfrm>
            <a:off x="1041400" y="4625975"/>
            <a:ext cx="787400"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91" tIns="46815" rIns="-51491" bIns="46815">
            <a:spAutoFit/>
          </a:bodyPr>
          <a:lstStyle/>
          <a:p>
            <a:pPr defTabSz="642903">
              <a:lnSpc>
                <a:spcPct val="90000"/>
              </a:lnSpc>
              <a:spcBef>
                <a:spcPct val="50000"/>
              </a:spcBef>
            </a:pPr>
            <a:r>
              <a:rPr lang="en-US" altLang="ja-JP" sz="1300">
                <a:solidFill>
                  <a:srgbClr val="404040"/>
                </a:solidFill>
                <a:latin typeface="HGS創英角ｺﾞｼｯｸUB" pitchFamily="50" charset="-128"/>
                <a:ea typeface="HGS創英角ｺﾞｼｯｸUB" pitchFamily="50" charset="-128"/>
                <a:cs typeface="Calibri" pitchFamily="34" charset="0"/>
              </a:rPr>
              <a:t>tk_sta_tsk B</a:t>
            </a:r>
          </a:p>
        </p:txBody>
      </p:sp>
      <p:sp>
        <p:nvSpPr>
          <p:cNvPr id="14" name="Line 11"/>
          <p:cNvSpPr>
            <a:spLocks noChangeShapeType="1"/>
          </p:cNvSpPr>
          <p:nvPr/>
        </p:nvSpPr>
        <p:spPr bwMode="auto">
          <a:xfrm>
            <a:off x="4576763" y="5316538"/>
            <a:ext cx="0" cy="588962"/>
          </a:xfrm>
          <a:prstGeom prst="line">
            <a:avLst/>
          </a:prstGeom>
          <a:noFill/>
          <a:ln w="76200">
            <a:solidFill>
              <a:srgbClr val="000000"/>
            </a:solidFill>
            <a:round/>
            <a:headEnd/>
            <a:tailEnd/>
          </a:ln>
          <a:effectLst/>
        </p:spPr>
        <p:txBody>
          <a:bodyPr lIns="-73256" tIns="66603" rIns="-73256" bIns="66603"/>
          <a:lstStyle/>
          <a:p>
            <a:pPr fontAlgn="base" latinLnBrk="1">
              <a:defRPr/>
            </a:pPr>
            <a:endParaRPr kumimoji="0" lang="ja-JP" altLang="en-US">
              <a:solidFill>
                <a:schemeClr val="tx1">
                  <a:lumMod val="75000"/>
                  <a:lumOff val="25000"/>
                </a:schemeClr>
              </a:solidFill>
              <a:latin typeface="Calibri"/>
              <a:ea typeface="ＤＦＰ超極太明朝体" charset="-128"/>
              <a:cs typeface="Calibri"/>
            </a:endParaRPr>
          </a:p>
        </p:txBody>
      </p:sp>
      <p:sp>
        <p:nvSpPr>
          <p:cNvPr id="15" name="Line 13"/>
          <p:cNvSpPr>
            <a:spLocks noChangeShapeType="1"/>
          </p:cNvSpPr>
          <p:nvPr/>
        </p:nvSpPr>
        <p:spPr bwMode="auto">
          <a:xfrm>
            <a:off x="2249489" y="3227388"/>
            <a:ext cx="2303462" cy="0"/>
          </a:xfrm>
          <a:prstGeom prst="line">
            <a:avLst/>
          </a:prstGeom>
          <a:noFill/>
          <a:ln w="28575" cap="flat" cmpd="sng" algn="ctr">
            <a:solidFill>
              <a:schemeClr val="tx1">
                <a:lumMod val="50000"/>
                <a:lumOff val="50000"/>
              </a:schemeClr>
            </a:solidFill>
            <a:prstDash val="dash"/>
            <a:round/>
            <a:headEnd type="none" w="med" len="med"/>
            <a:tailEnd type="triangle" w="med" len="med"/>
          </a:ln>
          <a:effectLst/>
        </p:spPr>
        <p:txBody>
          <a:bodyPr lIns="-73256" tIns="66603" rIns="-73256" bIns="66603"/>
          <a:lstStyle/>
          <a:p>
            <a:pPr fontAlgn="base" latinLnBrk="1">
              <a:defRPr/>
            </a:pPr>
            <a:endParaRPr kumimoji="0" lang="ja-JP" altLang="en-US">
              <a:solidFill>
                <a:schemeClr val="tx1">
                  <a:lumMod val="75000"/>
                  <a:lumOff val="25000"/>
                </a:schemeClr>
              </a:solidFill>
              <a:latin typeface="Calibri"/>
              <a:ea typeface="ＤＦＰ超極太明朝体" charset="-128"/>
              <a:cs typeface="Calibri"/>
            </a:endParaRPr>
          </a:p>
        </p:txBody>
      </p:sp>
      <p:sp>
        <p:nvSpPr>
          <p:cNvPr id="16" name="Line 14"/>
          <p:cNvSpPr>
            <a:spLocks noChangeShapeType="1"/>
          </p:cNvSpPr>
          <p:nvPr/>
        </p:nvSpPr>
        <p:spPr bwMode="auto">
          <a:xfrm>
            <a:off x="2249489" y="3602038"/>
            <a:ext cx="4625975" cy="0"/>
          </a:xfrm>
          <a:prstGeom prst="line">
            <a:avLst/>
          </a:prstGeom>
          <a:noFill/>
          <a:ln w="28575" cap="flat" cmpd="sng" algn="ctr">
            <a:solidFill>
              <a:schemeClr val="tx1">
                <a:lumMod val="50000"/>
                <a:lumOff val="50000"/>
              </a:schemeClr>
            </a:solidFill>
            <a:prstDash val="dash"/>
            <a:round/>
            <a:headEnd type="none" w="med" len="med"/>
            <a:tailEnd type="triangle" w="med" len="med"/>
          </a:ln>
          <a:effectLst/>
        </p:spPr>
        <p:txBody>
          <a:bodyPr lIns="-73256" tIns="66603" rIns="-73256" bIns="66603"/>
          <a:lstStyle/>
          <a:p>
            <a:pPr fontAlgn="base" latinLnBrk="1">
              <a:defRPr/>
            </a:pPr>
            <a:endParaRPr kumimoji="0" lang="ja-JP" altLang="en-US">
              <a:solidFill>
                <a:schemeClr val="tx1">
                  <a:lumMod val="75000"/>
                  <a:lumOff val="25000"/>
                </a:schemeClr>
              </a:solidFill>
              <a:latin typeface="Calibri"/>
              <a:ea typeface="ＤＦＰ超極太明朝体" charset="-128"/>
              <a:cs typeface="Calibri"/>
            </a:endParaRPr>
          </a:p>
        </p:txBody>
      </p:sp>
      <p:sp>
        <p:nvSpPr>
          <p:cNvPr id="17" name="Line 15"/>
          <p:cNvSpPr>
            <a:spLocks noChangeShapeType="1"/>
          </p:cNvSpPr>
          <p:nvPr/>
        </p:nvSpPr>
        <p:spPr bwMode="auto">
          <a:xfrm>
            <a:off x="2249489" y="4378325"/>
            <a:ext cx="2303462" cy="0"/>
          </a:xfrm>
          <a:prstGeom prst="line">
            <a:avLst/>
          </a:prstGeom>
          <a:noFill/>
          <a:ln w="28575" cap="flat" cmpd="sng" algn="ctr">
            <a:solidFill>
              <a:srgbClr val="7F7F7F"/>
            </a:solidFill>
            <a:prstDash val="sysDash"/>
            <a:round/>
            <a:headEnd type="none" w="med" len="med"/>
            <a:tailEnd type="triangle" w="med" len="med"/>
          </a:ln>
          <a:effectLst/>
        </p:spPr>
        <p:txBody>
          <a:bodyPr lIns="-73256" tIns="66603" rIns="-73256" bIns="66603"/>
          <a:lstStyle/>
          <a:p>
            <a:pPr fontAlgn="base" latinLnBrk="1">
              <a:defRPr/>
            </a:pPr>
            <a:endParaRPr kumimoji="0" lang="ja-JP" altLang="en-US">
              <a:solidFill>
                <a:schemeClr val="tx1">
                  <a:lumMod val="75000"/>
                  <a:lumOff val="25000"/>
                </a:schemeClr>
              </a:solidFill>
              <a:latin typeface="Calibri"/>
              <a:ea typeface="ＤＦＰ超極太明朝体" charset="-128"/>
              <a:cs typeface="Calibri"/>
            </a:endParaRPr>
          </a:p>
        </p:txBody>
      </p:sp>
      <p:sp>
        <p:nvSpPr>
          <p:cNvPr id="18" name="Line 16"/>
          <p:cNvSpPr>
            <a:spLocks noChangeShapeType="1"/>
          </p:cNvSpPr>
          <p:nvPr/>
        </p:nvSpPr>
        <p:spPr bwMode="auto">
          <a:xfrm flipV="1">
            <a:off x="2249488" y="4752975"/>
            <a:ext cx="4660900" cy="0"/>
          </a:xfrm>
          <a:prstGeom prst="line">
            <a:avLst/>
          </a:prstGeom>
          <a:noFill/>
          <a:ln w="28575" cap="flat" cmpd="sng" algn="ctr">
            <a:solidFill>
              <a:srgbClr val="7F7F7F"/>
            </a:solidFill>
            <a:prstDash val="sysDash"/>
            <a:round/>
            <a:headEnd type="none" w="med" len="med"/>
            <a:tailEnd type="triangle" w="med" len="med"/>
          </a:ln>
          <a:effectLst/>
        </p:spPr>
        <p:txBody>
          <a:bodyPr lIns="-73256" tIns="66603" rIns="-73256" bIns="66603"/>
          <a:lstStyle/>
          <a:p>
            <a:pPr fontAlgn="base" latinLnBrk="1">
              <a:defRPr/>
            </a:pPr>
            <a:endParaRPr kumimoji="0" lang="ja-JP" altLang="en-US">
              <a:solidFill>
                <a:schemeClr val="tx1">
                  <a:lumMod val="75000"/>
                  <a:lumOff val="25000"/>
                </a:schemeClr>
              </a:solidFill>
              <a:latin typeface="Calibri"/>
              <a:ea typeface="ＤＦＰ超極太明朝体" charset="-128"/>
              <a:cs typeface="Calibri"/>
            </a:endParaRPr>
          </a:p>
        </p:txBody>
      </p:sp>
      <p:sp>
        <p:nvSpPr>
          <p:cNvPr id="731149" name="Text Box 19"/>
          <p:cNvSpPr txBox="1">
            <a:spLocks noChangeArrowheads="1"/>
          </p:cNvSpPr>
          <p:nvPr/>
        </p:nvSpPr>
        <p:spPr bwMode="auto">
          <a:xfrm>
            <a:off x="4630738" y="3179764"/>
            <a:ext cx="1333500" cy="45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5909" tIns="46815" rIns="75909"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ja-JP" altLang="en-US" sz="1300">
                <a:solidFill>
                  <a:srgbClr val="404040"/>
                </a:solidFill>
                <a:latin typeface="HGS創英角ｺﾞｼｯｸUB" pitchFamily="50" charset="-128"/>
                <a:ea typeface="HGS創英角ｺﾞｼｯｸUB" pitchFamily="50" charset="-128"/>
                <a:cs typeface="Calibri" pitchFamily="34" charset="0"/>
              </a:rPr>
              <a:t>休止状態（</a:t>
            </a:r>
            <a:r>
              <a:rPr lang="en-US" altLang="ja-JP" sz="1300">
                <a:solidFill>
                  <a:srgbClr val="404040"/>
                </a:solidFill>
                <a:latin typeface="HGS創英角ｺﾞｼｯｸUB" pitchFamily="50" charset="-128"/>
                <a:ea typeface="HGS創英角ｺﾞｼｯｸUB" pitchFamily="50" charset="-128"/>
                <a:cs typeface="Calibri" pitchFamily="34" charset="0"/>
              </a:rPr>
              <a:t>DORMANT</a:t>
            </a:r>
            <a:r>
              <a:rPr lang="ja-JP" altLang="en-US" sz="1300">
                <a:solidFill>
                  <a:srgbClr val="404040"/>
                </a:solidFill>
                <a:latin typeface="HGS創英角ｺﾞｼｯｸUB" pitchFamily="50" charset="-128"/>
                <a:ea typeface="HGS創英角ｺﾞｼｯｸUB" pitchFamily="50" charset="-128"/>
                <a:cs typeface="Calibri" pitchFamily="34" charset="0"/>
              </a:rPr>
              <a:t>）</a:t>
            </a:r>
          </a:p>
        </p:txBody>
      </p:sp>
      <p:sp>
        <p:nvSpPr>
          <p:cNvPr id="731150" name="Rectangle 22"/>
          <p:cNvSpPr>
            <a:spLocks noChangeArrowheads="1"/>
          </p:cNvSpPr>
          <p:nvPr/>
        </p:nvSpPr>
        <p:spPr bwMode="auto">
          <a:xfrm>
            <a:off x="1041401" y="4197350"/>
            <a:ext cx="862013"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91" tIns="46815" rIns="-51491" bIns="46815">
            <a:spAutoFit/>
          </a:bodyPr>
          <a:lstStyle/>
          <a:p>
            <a:pPr defTabSz="642903">
              <a:lnSpc>
                <a:spcPct val="90000"/>
              </a:lnSpc>
              <a:spcBef>
                <a:spcPct val="50000"/>
              </a:spcBef>
            </a:pPr>
            <a:r>
              <a:rPr lang="en-US" altLang="ja-JP" sz="1300">
                <a:solidFill>
                  <a:srgbClr val="404040"/>
                </a:solidFill>
                <a:latin typeface="HGS創英角ｺﾞｼｯｸUB" pitchFamily="50" charset="-128"/>
                <a:ea typeface="HGS創英角ｺﾞｼｯｸUB" pitchFamily="50" charset="-128"/>
                <a:cs typeface="Calibri" pitchFamily="34" charset="0"/>
              </a:rPr>
              <a:t>tk_sta_tsk A</a:t>
            </a:r>
          </a:p>
        </p:txBody>
      </p:sp>
      <p:sp>
        <p:nvSpPr>
          <p:cNvPr id="731151" name="Rectangle 25"/>
          <p:cNvSpPr>
            <a:spLocks noChangeArrowheads="1"/>
          </p:cNvSpPr>
          <p:nvPr/>
        </p:nvSpPr>
        <p:spPr bwMode="auto">
          <a:xfrm>
            <a:off x="1041400" y="5214938"/>
            <a:ext cx="577850" cy="274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1491" tIns="46815" rIns="-51491" bIns="46815">
            <a:spAutoFit/>
          </a:bodyPr>
          <a:lstStyle/>
          <a:p>
            <a:pPr defTabSz="642903">
              <a:lnSpc>
                <a:spcPct val="90000"/>
              </a:lnSpc>
              <a:spcBef>
                <a:spcPct val="50000"/>
              </a:spcBef>
            </a:pPr>
            <a:r>
              <a:rPr lang="en-US" altLang="ja-JP" sz="1300">
                <a:solidFill>
                  <a:srgbClr val="404040"/>
                </a:solidFill>
                <a:latin typeface="HGS創英角ｺﾞｼｯｸUB" pitchFamily="50" charset="-128"/>
                <a:ea typeface="HGS創英角ｺﾞｼｯｸUB" pitchFamily="50" charset="-128"/>
                <a:cs typeface="Calibri" pitchFamily="34" charset="0"/>
              </a:rPr>
              <a:t>tk_slp_tsk</a:t>
            </a:r>
          </a:p>
        </p:txBody>
      </p:sp>
      <p:sp>
        <p:nvSpPr>
          <p:cNvPr id="23" name="Line 27"/>
          <p:cNvSpPr>
            <a:spLocks noChangeShapeType="1"/>
          </p:cNvSpPr>
          <p:nvPr/>
        </p:nvSpPr>
        <p:spPr bwMode="auto">
          <a:xfrm>
            <a:off x="2249489" y="5368925"/>
            <a:ext cx="2303462" cy="0"/>
          </a:xfrm>
          <a:prstGeom prst="line">
            <a:avLst/>
          </a:prstGeom>
          <a:noFill/>
          <a:ln w="28575" cap="flat" cmpd="sng" algn="ctr">
            <a:solidFill>
              <a:srgbClr val="000000"/>
            </a:solidFill>
            <a:prstDash val="sysDash"/>
            <a:round/>
            <a:headEnd type="none" w="med" len="med"/>
            <a:tailEnd type="triangle" w="med" len="med"/>
          </a:ln>
          <a:effectLst/>
        </p:spPr>
        <p:txBody>
          <a:bodyPr lIns="-73256" tIns="66603" rIns="-73256" bIns="66603"/>
          <a:lstStyle/>
          <a:p>
            <a:pPr fontAlgn="base" latinLnBrk="1">
              <a:defRPr/>
            </a:pPr>
            <a:endParaRPr kumimoji="0" lang="ja-JP" altLang="en-US">
              <a:solidFill>
                <a:schemeClr val="tx1">
                  <a:lumMod val="75000"/>
                  <a:lumOff val="25000"/>
                </a:schemeClr>
              </a:solidFill>
              <a:latin typeface="Calibri"/>
              <a:ea typeface="ＤＦＰ超極太明朝体" charset="-128"/>
              <a:cs typeface="Calibri"/>
            </a:endParaRPr>
          </a:p>
        </p:txBody>
      </p:sp>
      <p:sp>
        <p:nvSpPr>
          <p:cNvPr id="24" name="Line 30"/>
          <p:cNvSpPr>
            <a:spLocks noChangeShapeType="1"/>
          </p:cNvSpPr>
          <p:nvPr/>
        </p:nvSpPr>
        <p:spPr bwMode="auto">
          <a:xfrm>
            <a:off x="1928813" y="2798763"/>
            <a:ext cx="320675" cy="106362"/>
          </a:xfrm>
          <a:prstGeom prst="line">
            <a:avLst/>
          </a:prstGeom>
          <a:noFill/>
          <a:ln w="57150">
            <a:solidFill>
              <a:schemeClr val="hlink"/>
            </a:solidFill>
            <a:round/>
            <a:headEnd/>
            <a:tailEnd type="triangle" w="med" len="med"/>
          </a:ln>
          <a:effectLst/>
        </p:spPr>
        <p:txBody>
          <a:bodyPr lIns="-73256" tIns="66603" rIns="-73256" bIns="66603"/>
          <a:lstStyle/>
          <a:p>
            <a:pPr fontAlgn="base" latinLnBrk="1">
              <a:defRPr/>
            </a:pPr>
            <a:endParaRPr kumimoji="0" lang="ja-JP" altLang="en-US">
              <a:solidFill>
                <a:schemeClr val="tx1">
                  <a:lumMod val="75000"/>
                  <a:lumOff val="25000"/>
                </a:schemeClr>
              </a:solidFill>
              <a:latin typeface="Calibri"/>
              <a:ea typeface="ＤＦＰ超極太明朝体" charset="-128"/>
              <a:cs typeface="Calibri"/>
            </a:endParaRPr>
          </a:p>
        </p:txBody>
      </p:sp>
      <p:sp>
        <p:nvSpPr>
          <p:cNvPr id="25" name="Line 2"/>
          <p:cNvSpPr>
            <a:spLocks noChangeShapeType="1"/>
          </p:cNvSpPr>
          <p:nvPr/>
        </p:nvSpPr>
        <p:spPr bwMode="auto">
          <a:xfrm>
            <a:off x="2268538" y="2732089"/>
            <a:ext cx="0" cy="2625725"/>
          </a:xfrm>
          <a:prstGeom prst="line">
            <a:avLst/>
          </a:prstGeom>
          <a:noFill/>
          <a:ln w="76200">
            <a:solidFill>
              <a:schemeClr val="tx1"/>
            </a:solidFill>
            <a:round/>
            <a:headEnd/>
            <a:tailEnd/>
          </a:ln>
          <a:effectLst/>
        </p:spPr>
        <p:txBody>
          <a:bodyPr lIns="-73256" tIns="66603" rIns="-73256" bIns="66603"/>
          <a:lstStyle/>
          <a:p>
            <a:pPr fontAlgn="base" latinLnBrk="1">
              <a:defRPr/>
            </a:pPr>
            <a:endParaRPr kumimoji="0" lang="ja-JP" altLang="en-US">
              <a:solidFill>
                <a:schemeClr val="tx1">
                  <a:lumMod val="75000"/>
                  <a:lumOff val="25000"/>
                </a:schemeClr>
              </a:solidFill>
              <a:latin typeface="Calibri"/>
              <a:ea typeface="ＤＦＰ超極太明朝体" charset="-128"/>
              <a:cs typeface="Calibri"/>
            </a:endParaRPr>
          </a:p>
        </p:txBody>
      </p:sp>
      <p:sp>
        <p:nvSpPr>
          <p:cNvPr id="731155" name="Text Box 19"/>
          <p:cNvSpPr txBox="1">
            <a:spLocks noChangeArrowheads="1"/>
          </p:cNvSpPr>
          <p:nvPr/>
        </p:nvSpPr>
        <p:spPr bwMode="auto">
          <a:xfrm>
            <a:off x="2273301" y="2751139"/>
            <a:ext cx="911225" cy="45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5909" tIns="46815" rIns="75909"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ja-JP" altLang="en-US" sz="1300">
                <a:solidFill>
                  <a:srgbClr val="404040"/>
                </a:solidFill>
                <a:latin typeface="HGS創英角ｺﾞｼｯｸUB" pitchFamily="50" charset="-128"/>
                <a:ea typeface="HGS創英角ｺﾞｼｯｸUB" pitchFamily="50" charset="-128"/>
                <a:cs typeface="Calibri" pitchFamily="34" charset="0"/>
              </a:rPr>
              <a:t>実行状態（</a:t>
            </a:r>
            <a:r>
              <a:rPr lang="en-US" altLang="ja-JP" sz="1300">
                <a:solidFill>
                  <a:srgbClr val="404040"/>
                </a:solidFill>
                <a:latin typeface="HGS創英角ｺﾞｼｯｸUB" pitchFamily="50" charset="-128"/>
                <a:ea typeface="HGS創英角ｺﾞｼｯｸUB" pitchFamily="50" charset="-128"/>
                <a:cs typeface="Calibri" pitchFamily="34" charset="0"/>
              </a:rPr>
              <a:t>RUN</a:t>
            </a:r>
            <a:r>
              <a:rPr lang="ja-JP" altLang="en-US" sz="1300">
                <a:solidFill>
                  <a:srgbClr val="404040"/>
                </a:solidFill>
                <a:latin typeface="HGS創英角ｺﾞｼｯｸUB" pitchFamily="50" charset="-128"/>
                <a:ea typeface="HGS創英角ｺﾞｼｯｸUB" pitchFamily="50" charset="-128"/>
                <a:cs typeface="Calibri" pitchFamily="34" charset="0"/>
              </a:rPr>
              <a:t>）</a:t>
            </a:r>
          </a:p>
        </p:txBody>
      </p:sp>
      <p:sp>
        <p:nvSpPr>
          <p:cNvPr id="731156" name="Text Box 19"/>
          <p:cNvSpPr txBox="1">
            <a:spLocks noChangeArrowheads="1"/>
          </p:cNvSpPr>
          <p:nvPr/>
        </p:nvSpPr>
        <p:spPr bwMode="auto">
          <a:xfrm>
            <a:off x="2273300" y="5481638"/>
            <a:ext cx="857250" cy="45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5909" tIns="46815" rIns="75909"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ja-JP" altLang="en-US" sz="1300">
                <a:solidFill>
                  <a:srgbClr val="404040"/>
                </a:solidFill>
                <a:latin typeface="HGS創英角ｺﾞｼｯｸUB" pitchFamily="50" charset="-128"/>
                <a:ea typeface="HGS創英角ｺﾞｼｯｸUB" pitchFamily="50" charset="-128"/>
                <a:cs typeface="Calibri" pitchFamily="34" charset="0"/>
              </a:rPr>
              <a:t>待ち状態</a:t>
            </a:r>
            <a:br>
              <a:rPr lang="ja-JP" altLang="en-US" sz="1300">
                <a:solidFill>
                  <a:srgbClr val="404040"/>
                </a:solidFill>
                <a:latin typeface="HGS創英角ｺﾞｼｯｸUB" pitchFamily="50" charset="-128"/>
                <a:ea typeface="HGS創英角ｺﾞｼｯｸUB" pitchFamily="50" charset="-128"/>
                <a:cs typeface="Calibri" pitchFamily="34" charset="0"/>
              </a:rPr>
            </a:br>
            <a:r>
              <a:rPr lang="ja-JP" altLang="en-US" sz="1300">
                <a:solidFill>
                  <a:srgbClr val="404040"/>
                </a:solidFill>
                <a:latin typeface="HGS創英角ｺﾞｼｯｸUB" pitchFamily="50" charset="-128"/>
                <a:ea typeface="HGS創英角ｺﾞｼｯｸUB" pitchFamily="50" charset="-128"/>
                <a:cs typeface="Calibri" pitchFamily="34" charset="0"/>
              </a:rPr>
              <a:t>（</a:t>
            </a:r>
            <a:r>
              <a:rPr lang="en-US" altLang="ja-JP" sz="1300">
                <a:solidFill>
                  <a:srgbClr val="404040"/>
                </a:solidFill>
                <a:latin typeface="HGS創英角ｺﾞｼｯｸUB" pitchFamily="50" charset="-128"/>
                <a:ea typeface="HGS創英角ｺﾞｼｯｸUB" pitchFamily="50" charset="-128"/>
                <a:cs typeface="Calibri" pitchFamily="34" charset="0"/>
              </a:rPr>
              <a:t>WAIT</a:t>
            </a:r>
            <a:r>
              <a:rPr lang="ja-JP" altLang="en-US" sz="1300">
                <a:solidFill>
                  <a:srgbClr val="404040"/>
                </a:solidFill>
                <a:latin typeface="HGS創英角ｺﾞｼｯｸUB" pitchFamily="50" charset="-128"/>
                <a:ea typeface="HGS創英角ｺﾞｼｯｸUB" pitchFamily="50" charset="-128"/>
                <a:cs typeface="Calibri" pitchFamily="34" charset="0"/>
              </a:rPr>
              <a:t>）</a:t>
            </a:r>
          </a:p>
        </p:txBody>
      </p:sp>
      <p:sp>
        <p:nvSpPr>
          <p:cNvPr id="731157" name="Text Box 19"/>
          <p:cNvSpPr txBox="1">
            <a:spLocks noChangeArrowheads="1"/>
          </p:cNvSpPr>
          <p:nvPr/>
        </p:nvSpPr>
        <p:spPr bwMode="auto">
          <a:xfrm>
            <a:off x="4576764" y="5321301"/>
            <a:ext cx="909637" cy="45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5909" tIns="46815" rIns="75909"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ja-JP" altLang="en-US" sz="1300">
                <a:solidFill>
                  <a:srgbClr val="404040"/>
                </a:solidFill>
                <a:latin typeface="HGS創英角ｺﾞｼｯｸUB" pitchFamily="50" charset="-128"/>
                <a:ea typeface="HGS創英角ｺﾞｼｯｸUB" pitchFamily="50" charset="-128"/>
                <a:cs typeface="Calibri" pitchFamily="34" charset="0"/>
              </a:rPr>
              <a:t>実行状態（</a:t>
            </a:r>
            <a:r>
              <a:rPr lang="en-US" altLang="ja-JP" sz="1300">
                <a:solidFill>
                  <a:srgbClr val="404040"/>
                </a:solidFill>
                <a:latin typeface="HGS創英角ｺﾞｼｯｸUB" pitchFamily="50" charset="-128"/>
                <a:ea typeface="HGS創英角ｺﾞｼｯｸUB" pitchFamily="50" charset="-128"/>
                <a:cs typeface="Calibri" pitchFamily="34" charset="0"/>
              </a:rPr>
              <a:t>RUN</a:t>
            </a:r>
            <a:r>
              <a:rPr lang="ja-JP" altLang="en-US" sz="1300">
                <a:solidFill>
                  <a:srgbClr val="404040"/>
                </a:solidFill>
                <a:latin typeface="HGS創英角ｺﾞｼｯｸUB" pitchFamily="50" charset="-128"/>
                <a:ea typeface="HGS創英角ｺﾞｼｯｸUB" pitchFamily="50" charset="-128"/>
                <a:cs typeface="Calibri" pitchFamily="34" charset="0"/>
              </a:rPr>
              <a:t>）</a:t>
            </a:r>
          </a:p>
        </p:txBody>
      </p:sp>
      <p:sp>
        <p:nvSpPr>
          <p:cNvPr id="731158" name="Text Box 19"/>
          <p:cNvSpPr txBox="1">
            <a:spLocks noChangeArrowheads="1"/>
          </p:cNvSpPr>
          <p:nvPr/>
        </p:nvSpPr>
        <p:spPr bwMode="auto">
          <a:xfrm>
            <a:off x="4576763" y="4303714"/>
            <a:ext cx="1123950" cy="634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5909" tIns="46815" rIns="75909"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ja-JP" altLang="en-US" sz="1300">
                <a:solidFill>
                  <a:srgbClr val="404040"/>
                </a:solidFill>
                <a:latin typeface="HGS創英角ｺﾞｼｯｸUB" pitchFamily="50" charset="-128"/>
                <a:ea typeface="HGS創英角ｺﾞｼｯｸUB" pitchFamily="50" charset="-128"/>
                <a:cs typeface="Calibri" pitchFamily="34" charset="0"/>
              </a:rPr>
              <a:t>実行可能状態</a:t>
            </a:r>
            <a:br>
              <a:rPr lang="ja-JP" altLang="en-US" sz="1300">
                <a:solidFill>
                  <a:srgbClr val="404040"/>
                </a:solidFill>
                <a:latin typeface="HGS創英角ｺﾞｼｯｸUB" pitchFamily="50" charset="-128"/>
                <a:ea typeface="HGS創英角ｺﾞｼｯｸUB" pitchFamily="50" charset="-128"/>
                <a:cs typeface="Calibri" pitchFamily="34" charset="0"/>
              </a:rPr>
            </a:br>
            <a:r>
              <a:rPr lang="ja-JP" altLang="en-US" sz="1300">
                <a:solidFill>
                  <a:srgbClr val="404040"/>
                </a:solidFill>
                <a:latin typeface="HGS創英角ｺﾞｼｯｸUB" pitchFamily="50" charset="-128"/>
                <a:ea typeface="HGS創英角ｺﾞｼｯｸUB" pitchFamily="50" charset="-128"/>
                <a:cs typeface="Calibri" pitchFamily="34" charset="0"/>
              </a:rPr>
              <a:t>（</a:t>
            </a:r>
            <a:r>
              <a:rPr lang="en-US" altLang="ja-JP" sz="1300">
                <a:solidFill>
                  <a:srgbClr val="404040"/>
                </a:solidFill>
                <a:latin typeface="HGS創英角ｺﾞｼｯｸUB" pitchFamily="50" charset="-128"/>
                <a:ea typeface="HGS創英角ｺﾞｼｯｸUB" pitchFamily="50" charset="-128"/>
                <a:cs typeface="Calibri" pitchFamily="34" charset="0"/>
              </a:rPr>
              <a:t>READY</a:t>
            </a:r>
            <a:r>
              <a:rPr lang="ja-JP" altLang="en-US" sz="1300">
                <a:solidFill>
                  <a:srgbClr val="404040"/>
                </a:solidFill>
                <a:latin typeface="HGS創英角ｺﾞｼｯｸUB" pitchFamily="50" charset="-128"/>
                <a:ea typeface="HGS創英角ｺﾞｼｯｸUB" pitchFamily="50" charset="-128"/>
                <a:cs typeface="Calibri" pitchFamily="34" charset="0"/>
              </a:rPr>
              <a:t>）</a:t>
            </a:r>
          </a:p>
        </p:txBody>
      </p:sp>
      <p:sp>
        <p:nvSpPr>
          <p:cNvPr id="731159" name="Text Box 19"/>
          <p:cNvSpPr txBox="1">
            <a:spLocks noChangeArrowheads="1"/>
          </p:cNvSpPr>
          <p:nvPr/>
        </p:nvSpPr>
        <p:spPr bwMode="auto">
          <a:xfrm>
            <a:off x="7040564" y="4786314"/>
            <a:ext cx="1125537" cy="634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5909" tIns="46815" rIns="75909"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ja-JP" altLang="en-US" sz="1300">
                <a:solidFill>
                  <a:srgbClr val="404040"/>
                </a:solidFill>
                <a:latin typeface="HGS創英角ｺﾞｼｯｸUB" pitchFamily="50" charset="-128"/>
                <a:ea typeface="HGS創英角ｺﾞｼｯｸUB" pitchFamily="50" charset="-128"/>
                <a:cs typeface="Calibri" pitchFamily="34" charset="0"/>
              </a:rPr>
              <a:t>実行可能状態</a:t>
            </a:r>
            <a:br>
              <a:rPr lang="ja-JP" altLang="en-US" sz="1300">
                <a:solidFill>
                  <a:srgbClr val="404040"/>
                </a:solidFill>
                <a:latin typeface="HGS創英角ｺﾞｼｯｸUB" pitchFamily="50" charset="-128"/>
                <a:ea typeface="HGS創英角ｺﾞｼｯｸUB" pitchFamily="50" charset="-128"/>
                <a:cs typeface="Calibri" pitchFamily="34" charset="0"/>
              </a:rPr>
            </a:br>
            <a:r>
              <a:rPr lang="ja-JP" altLang="en-US" sz="1300">
                <a:solidFill>
                  <a:srgbClr val="404040"/>
                </a:solidFill>
                <a:latin typeface="HGS創英角ｺﾞｼｯｸUB" pitchFamily="50" charset="-128"/>
                <a:ea typeface="HGS創英角ｺﾞｼｯｸUB" pitchFamily="50" charset="-128"/>
                <a:cs typeface="Calibri" pitchFamily="34" charset="0"/>
              </a:rPr>
              <a:t>（</a:t>
            </a:r>
            <a:r>
              <a:rPr lang="en-US" altLang="ja-JP" sz="1300">
                <a:solidFill>
                  <a:srgbClr val="404040"/>
                </a:solidFill>
                <a:latin typeface="HGS創英角ｺﾞｼｯｸUB" pitchFamily="50" charset="-128"/>
                <a:ea typeface="HGS創英角ｺﾞｼｯｸUB" pitchFamily="50" charset="-128"/>
                <a:cs typeface="Calibri" pitchFamily="34" charset="0"/>
              </a:rPr>
              <a:t>READY</a:t>
            </a:r>
            <a:r>
              <a:rPr lang="ja-JP" altLang="en-US" sz="1300">
                <a:solidFill>
                  <a:srgbClr val="404040"/>
                </a:solidFill>
                <a:latin typeface="HGS創英角ｺﾞｼｯｸUB" pitchFamily="50" charset="-128"/>
                <a:ea typeface="HGS創英角ｺﾞｼｯｸUB" pitchFamily="50" charset="-128"/>
                <a:cs typeface="Calibri" pitchFamily="34" charset="0"/>
              </a:rPr>
              <a:t>）</a:t>
            </a:r>
          </a:p>
        </p:txBody>
      </p:sp>
      <p:sp>
        <p:nvSpPr>
          <p:cNvPr id="731160" name="Text Box 19"/>
          <p:cNvSpPr txBox="1">
            <a:spLocks noChangeArrowheads="1"/>
          </p:cNvSpPr>
          <p:nvPr/>
        </p:nvSpPr>
        <p:spPr bwMode="auto">
          <a:xfrm>
            <a:off x="6986589" y="3606801"/>
            <a:ext cx="1281112" cy="454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5909" tIns="46815" rIns="75909" bIns="4681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a:lnSpc>
                <a:spcPct val="90000"/>
              </a:lnSpc>
              <a:spcBef>
                <a:spcPct val="50000"/>
              </a:spcBef>
            </a:pPr>
            <a:r>
              <a:rPr lang="ja-JP" altLang="en-US" sz="1300">
                <a:solidFill>
                  <a:srgbClr val="404040"/>
                </a:solidFill>
                <a:latin typeface="HGS創英角ｺﾞｼｯｸUB" pitchFamily="50" charset="-128"/>
                <a:ea typeface="HGS創英角ｺﾞｼｯｸUB" pitchFamily="50" charset="-128"/>
                <a:cs typeface="Calibri" pitchFamily="34" charset="0"/>
              </a:rPr>
              <a:t>休止状態（</a:t>
            </a:r>
            <a:r>
              <a:rPr lang="en-US" altLang="ja-JP" sz="1300">
                <a:solidFill>
                  <a:srgbClr val="404040"/>
                </a:solidFill>
                <a:latin typeface="HGS創英角ｺﾞｼｯｸUB" pitchFamily="50" charset="-128"/>
                <a:ea typeface="HGS創英角ｺﾞｼｯｸUB" pitchFamily="50" charset="-128"/>
                <a:cs typeface="Calibri" pitchFamily="34" charset="0"/>
              </a:rPr>
              <a:t>DORMANT</a:t>
            </a:r>
            <a:r>
              <a:rPr lang="ja-JP" altLang="en-US" sz="1300">
                <a:solidFill>
                  <a:srgbClr val="404040"/>
                </a:solidFill>
                <a:latin typeface="HGS創英角ｺﾞｼｯｸUB" pitchFamily="50" charset="-128"/>
                <a:ea typeface="HGS創英角ｺﾞｼｯｸUB" pitchFamily="50" charset="-128"/>
                <a:cs typeface="Calibri" pitchFamily="34" charset="0"/>
              </a:rPr>
              <a:t>）</a:t>
            </a:r>
          </a:p>
        </p:txBody>
      </p:sp>
      <p:sp>
        <p:nvSpPr>
          <p:cNvPr id="731161" name="Text Box 5"/>
          <p:cNvSpPr txBox="1">
            <a:spLocks noChangeArrowheads="1"/>
          </p:cNvSpPr>
          <p:nvPr/>
        </p:nvSpPr>
        <p:spPr bwMode="gray">
          <a:xfrm>
            <a:off x="179389" y="965200"/>
            <a:ext cx="867727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初期化タスクの流れ</a:t>
            </a:r>
          </a:p>
        </p:txBody>
      </p:sp>
      <p:sp>
        <p:nvSpPr>
          <p:cNvPr id="731162" name="Line 33"/>
          <p:cNvSpPr>
            <a:spLocks noChangeShapeType="1"/>
          </p:cNvSpPr>
          <p:nvPr/>
        </p:nvSpPr>
        <p:spPr bwMode="auto">
          <a:xfrm flipV="1">
            <a:off x="4572000" y="3589339"/>
            <a:ext cx="0" cy="750887"/>
          </a:xfrm>
          <a:prstGeom prst="line">
            <a:avLst/>
          </a:prstGeom>
          <a:noFill/>
          <a:ln w="38100" cap="rnd">
            <a:solidFill>
              <a:schemeClr val="tx1"/>
            </a:solidFill>
            <a:prstDash val="sysDot"/>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31163" name="Line 41"/>
          <p:cNvSpPr>
            <a:spLocks noChangeShapeType="1"/>
          </p:cNvSpPr>
          <p:nvPr/>
        </p:nvSpPr>
        <p:spPr bwMode="auto">
          <a:xfrm flipV="1">
            <a:off x="4572000" y="4392613"/>
            <a:ext cx="0" cy="911225"/>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31164" name="Line 42"/>
          <p:cNvSpPr>
            <a:spLocks noChangeShapeType="1"/>
          </p:cNvSpPr>
          <p:nvPr/>
        </p:nvSpPr>
        <p:spPr bwMode="auto">
          <a:xfrm flipV="1">
            <a:off x="6981825" y="4767263"/>
            <a:ext cx="0" cy="1179512"/>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31165" name="Line 43"/>
          <p:cNvSpPr>
            <a:spLocks noChangeShapeType="1"/>
          </p:cNvSpPr>
          <p:nvPr/>
        </p:nvSpPr>
        <p:spPr bwMode="auto">
          <a:xfrm flipV="1">
            <a:off x="6981825" y="3589339"/>
            <a:ext cx="0" cy="1177925"/>
          </a:xfrm>
          <a:prstGeom prst="line">
            <a:avLst/>
          </a:prstGeom>
          <a:noFill/>
          <a:ln w="38100" cap="rnd">
            <a:solidFill>
              <a:schemeClr val="tx1"/>
            </a:solidFill>
            <a:prstDash val="sysDot"/>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31166" name="Line 44"/>
          <p:cNvSpPr>
            <a:spLocks noChangeShapeType="1"/>
          </p:cNvSpPr>
          <p:nvPr/>
        </p:nvSpPr>
        <p:spPr bwMode="auto">
          <a:xfrm flipV="1">
            <a:off x="2268538" y="5357814"/>
            <a:ext cx="0" cy="534987"/>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１．タスク管理機能</a:t>
            </a:r>
          </a:p>
        </p:txBody>
      </p:sp>
      <p:sp>
        <p:nvSpPr>
          <p:cNvPr id="37"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87738507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3186" name="Text Box 5"/>
          <p:cNvSpPr txBox="1">
            <a:spLocks noChangeArrowheads="1"/>
          </p:cNvSpPr>
          <p:nvPr/>
        </p:nvSpPr>
        <p:spPr bwMode="gray">
          <a:xfrm>
            <a:off x="179389" y="911647"/>
            <a:ext cx="8624887"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タスク付属同期機能とは？</a:t>
            </a:r>
          </a:p>
          <a:p>
            <a:pPr fontAlgn="ctr">
              <a:lnSpc>
                <a:spcPct val="120000"/>
              </a:lnSpc>
              <a:buClr>
                <a:srgbClr val="808080"/>
              </a:buClr>
              <a:buFont typeface="ＭＳ Ｐゴシック" pitchFamily="50" charset="-128"/>
              <a:buChar char="▶"/>
            </a:pPr>
            <a:r>
              <a:rPr lang="ja-JP" altLang="en-US" sz="2200" dirty="0">
                <a:latin typeface="Meiryo UI" pitchFamily="50" charset="-128"/>
                <a:ea typeface="Meiryo UI" pitchFamily="50" charset="-128"/>
                <a:cs typeface="Meiryo UI" pitchFamily="50" charset="-128"/>
              </a:rPr>
              <a:t> タスク付属同期機能は，タスクの状態を直接的に操作することに</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よって同期を行うための機能．</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２．タスク付属同期機能 </a:t>
            </a:r>
          </a:p>
        </p:txBody>
      </p:sp>
      <p:sp>
        <p:nvSpPr>
          <p:cNvPr id="733188" name="Text Box 5"/>
          <p:cNvSpPr txBox="1">
            <a:spLocks noChangeArrowheads="1"/>
          </p:cNvSpPr>
          <p:nvPr/>
        </p:nvSpPr>
        <p:spPr bwMode="gray">
          <a:xfrm>
            <a:off x="179388" y="2518468"/>
            <a:ext cx="7231062" cy="356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システムコール</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自タスクを起床待ち状態へ移行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Sleep Task</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tk_slp_tsk</a:t>
            </a:r>
            <a:r>
              <a:rPr lang="en-US" altLang="ja-JP" sz="2000" dirty="0">
                <a:latin typeface="Meiryo UI" pitchFamily="50" charset="-128"/>
                <a:ea typeface="Meiryo UI" pitchFamily="50" charset="-128"/>
                <a:cs typeface="Meiryo UI" pitchFamily="50" charset="-128"/>
              </a:rPr>
              <a:t> (TMO </a:t>
            </a:r>
            <a:r>
              <a:rPr lang="en-US" altLang="ja-JP" sz="2000" dirty="0" err="1">
                <a:latin typeface="Meiryo UI" pitchFamily="50" charset="-128"/>
                <a:ea typeface="Meiryo UI" pitchFamily="50" charset="-128"/>
                <a:cs typeface="Meiryo UI" pitchFamily="50" charset="-128"/>
              </a:rPr>
              <a:t>tmout</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他タスクの起床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Wakeup Task</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tk_wup_tsk</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タスクの起床要求を無効化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Cancel Wakeup Task</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INT </a:t>
            </a:r>
            <a:r>
              <a:rPr lang="en-US" altLang="ja-JP" sz="2000" dirty="0" err="1">
                <a:latin typeface="Meiryo UI" pitchFamily="50" charset="-128"/>
                <a:ea typeface="Meiryo UI" pitchFamily="50" charset="-128"/>
                <a:cs typeface="Meiryo UI" pitchFamily="50" charset="-128"/>
              </a:rPr>
              <a:t>wupcnt</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tk_can_wup</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他タスクの待ち状態解除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Release Wait</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tk_rel_wai</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a:t>
            </a:r>
          </a:p>
        </p:txBody>
      </p:sp>
      <p:sp>
        <p:nvSpPr>
          <p:cNvPr id="733210" name="Text Box 34"/>
          <p:cNvSpPr txBox="1">
            <a:spLocks noChangeArrowheads="1"/>
          </p:cNvSpPr>
          <p:nvPr/>
        </p:nvSpPr>
        <p:spPr bwMode="gray">
          <a:xfrm>
            <a:off x="5252138" y="2143543"/>
            <a:ext cx="1449067" cy="3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dirty="0">
                <a:solidFill>
                  <a:srgbClr val="000000"/>
                </a:solidFill>
                <a:latin typeface="HGS創英角ｺﾞｼｯｸUB" pitchFamily="50" charset="-128"/>
                <a:ea typeface="HGS創英角ｺﾞｼｯｸUB" pitchFamily="50" charset="-128"/>
              </a:rPr>
              <a:t>TASK1</a:t>
            </a:r>
            <a:r>
              <a:rPr lang="ja-JP" altLang="en-US" sz="1300" u="sng" dirty="0">
                <a:solidFill>
                  <a:srgbClr val="000000"/>
                </a:solidFill>
                <a:latin typeface="HGS創英角ｺﾞｼｯｸUB" pitchFamily="50" charset="-128"/>
                <a:ea typeface="HGS創英角ｺﾞｼｯｸUB" pitchFamily="50" charset="-128"/>
              </a:rPr>
              <a:t>：</a:t>
            </a:r>
            <a:r>
              <a:rPr lang="ja-JP" altLang="en-US" sz="1300" dirty="0">
                <a:solidFill>
                  <a:srgbClr val="000000"/>
                </a:solidFill>
                <a:latin typeface="HGS創英角ｺﾞｼｯｸUB" pitchFamily="50" charset="-128"/>
                <a:ea typeface="HGS創英角ｺﾞｼｯｸUB" pitchFamily="50" charset="-128"/>
              </a:rPr>
              <a:t>優先度 </a:t>
            </a:r>
            <a:r>
              <a:rPr lang="en-US" altLang="ja-JP" sz="1300" dirty="0">
                <a:solidFill>
                  <a:srgbClr val="000000"/>
                </a:solidFill>
                <a:latin typeface="HGS創英角ｺﾞｼｯｸUB" pitchFamily="50" charset="-128"/>
                <a:ea typeface="HGS創英角ｺﾞｼｯｸUB" pitchFamily="50" charset="-128"/>
              </a:rPr>
              <a:t>1</a:t>
            </a:r>
          </a:p>
        </p:txBody>
      </p:sp>
      <p:sp>
        <p:nvSpPr>
          <p:cNvPr id="733211" name="Text Box 35"/>
          <p:cNvSpPr txBox="1">
            <a:spLocks noChangeArrowheads="1"/>
          </p:cNvSpPr>
          <p:nvPr/>
        </p:nvSpPr>
        <p:spPr bwMode="gray">
          <a:xfrm>
            <a:off x="7477909" y="2143543"/>
            <a:ext cx="1449067" cy="3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dirty="0">
                <a:solidFill>
                  <a:srgbClr val="000000"/>
                </a:solidFill>
                <a:latin typeface="HGS創英角ｺﾞｼｯｸUB" pitchFamily="50" charset="-128"/>
                <a:ea typeface="HGS創英角ｺﾞｼｯｸUB" pitchFamily="50" charset="-128"/>
              </a:rPr>
              <a:t>TASK2</a:t>
            </a:r>
            <a:r>
              <a:rPr lang="ja-JP" altLang="en-US" sz="1300" u="sng" dirty="0">
                <a:solidFill>
                  <a:srgbClr val="000000"/>
                </a:solidFill>
                <a:latin typeface="HGS創英角ｺﾞｼｯｸUB" pitchFamily="50" charset="-128"/>
                <a:ea typeface="HGS創英角ｺﾞｼｯｸUB" pitchFamily="50" charset="-128"/>
              </a:rPr>
              <a:t>：</a:t>
            </a:r>
            <a:r>
              <a:rPr lang="ja-JP" altLang="en-US" sz="1300" dirty="0">
                <a:solidFill>
                  <a:srgbClr val="000000"/>
                </a:solidFill>
                <a:latin typeface="HGS創英角ｺﾞｼｯｸUB" pitchFamily="50" charset="-128"/>
                <a:ea typeface="HGS創英角ｺﾞｼｯｸUB" pitchFamily="50" charset="-128"/>
              </a:rPr>
              <a:t>優先度 </a:t>
            </a:r>
            <a:r>
              <a:rPr lang="en-US" altLang="ja-JP" sz="1300" dirty="0">
                <a:solidFill>
                  <a:srgbClr val="000000"/>
                </a:solidFill>
                <a:latin typeface="HGS創英角ｺﾞｼｯｸUB" pitchFamily="50" charset="-128"/>
                <a:ea typeface="HGS創英角ｺﾞｼｯｸUB" pitchFamily="50" charset="-128"/>
              </a:rPr>
              <a:t>2</a:t>
            </a:r>
          </a:p>
        </p:txBody>
      </p:sp>
      <p:sp>
        <p:nvSpPr>
          <p:cNvPr id="733212" name="Line 36"/>
          <p:cNvSpPr>
            <a:spLocks noChangeShapeType="1"/>
          </p:cNvSpPr>
          <p:nvPr/>
        </p:nvSpPr>
        <p:spPr bwMode="gray">
          <a:xfrm>
            <a:off x="8978568" y="2893865"/>
            <a:ext cx="0" cy="3663950"/>
          </a:xfrm>
          <a:prstGeom prst="line">
            <a:avLst/>
          </a:prstGeom>
          <a:noFill/>
          <a:ln w="57150">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33213" name="Line 37"/>
          <p:cNvSpPr>
            <a:spLocks noChangeShapeType="1"/>
          </p:cNvSpPr>
          <p:nvPr/>
        </p:nvSpPr>
        <p:spPr bwMode="gray">
          <a:xfrm>
            <a:off x="6794958" y="4035283"/>
            <a:ext cx="506413" cy="3381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33214" name="Line 38"/>
          <p:cNvSpPr>
            <a:spLocks noChangeShapeType="1"/>
          </p:cNvSpPr>
          <p:nvPr/>
        </p:nvSpPr>
        <p:spPr bwMode="gray">
          <a:xfrm flipH="1">
            <a:off x="6872053" y="5094147"/>
            <a:ext cx="429318" cy="3891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33217" name="Text Box 41"/>
          <p:cNvSpPr txBox="1">
            <a:spLocks noChangeArrowheads="1"/>
          </p:cNvSpPr>
          <p:nvPr/>
        </p:nvSpPr>
        <p:spPr bwMode="gray">
          <a:xfrm>
            <a:off x="8676456" y="2625589"/>
            <a:ext cx="488869" cy="28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dirty="0">
                <a:solidFill>
                  <a:srgbClr val="000000"/>
                </a:solidFill>
                <a:latin typeface="HGS創英角ｺﾞｼｯｸUB" pitchFamily="50" charset="-128"/>
                <a:ea typeface="HGS創英角ｺﾞｼｯｸUB" pitchFamily="50" charset="-128"/>
              </a:rPr>
              <a:t>時間</a:t>
            </a:r>
          </a:p>
        </p:txBody>
      </p:sp>
      <p:sp>
        <p:nvSpPr>
          <p:cNvPr id="733260" name="AutoShape 84"/>
          <p:cNvSpPr>
            <a:spLocks noChangeArrowheads="1"/>
          </p:cNvSpPr>
          <p:nvPr/>
        </p:nvSpPr>
        <p:spPr bwMode="gray">
          <a:xfrm>
            <a:off x="7733071" y="3782320"/>
            <a:ext cx="1391958" cy="280988"/>
          </a:xfrm>
          <a:prstGeom prst="wedgeRectCallout">
            <a:avLst>
              <a:gd name="adj1" fmla="val -32998"/>
              <a:gd name="adj2" fmla="val 93803"/>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tk_wup_tsk(TASK1)</a:t>
            </a:r>
          </a:p>
        </p:txBody>
      </p:sp>
      <p:grpSp>
        <p:nvGrpSpPr>
          <p:cNvPr id="79" name="グループ化 22"/>
          <p:cNvGrpSpPr/>
          <p:nvPr/>
        </p:nvGrpSpPr>
        <p:grpSpPr>
          <a:xfrm>
            <a:off x="5589736" y="2796688"/>
            <a:ext cx="1305657" cy="1104697"/>
            <a:chOff x="4786314" y="1643050"/>
            <a:chExt cx="1857388" cy="1571636"/>
          </a:xfrm>
        </p:grpSpPr>
        <p:sp>
          <p:nvSpPr>
            <p:cNvPr id="81" name="円/楕円 80"/>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2" name="円/楕円 81"/>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3"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92" name="正方形/長方形 91"/>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4" name="円/楕円 83"/>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円/楕円 84"/>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円/楕円 85"/>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7" name="円/楕円 86"/>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円弧 87"/>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89" name="円弧 88"/>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0" name="円/楕円 89"/>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円/楕円 90"/>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94" name="グループ化 22"/>
          <p:cNvGrpSpPr/>
          <p:nvPr/>
        </p:nvGrpSpPr>
        <p:grpSpPr>
          <a:xfrm>
            <a:off x="7431082" y="4035283"/>
            <a:ext cx="1305657" cy="1104697"/>
            <a:chOff x="4786314" y="1643050"/>
            <a:chExt cx="1857388" cy="1571636"/>
          </a:xfrm>
        </p:grpSpPr>
        <p:sp>
          <p:nvSpPr>
            <p:cNvPr id="95" name="円/楕円 9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円/楕円 9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06" name="正方形/長方形 10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正方形/長方形 10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8" name="円/楕円 9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円/楕円 9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円/楕円 9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弧 10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3" name="円弧 10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4" name="円/楕円 10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円/楕円 10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8" name="グループ化 22"/>
          <p:cNvGrpSpPr/>
          <p:nvPr/>
        </p:nvGrpSpPr>
        <p:grpSpPr>
          <a:xfrm>
            <a:off x="5589736" y="5227887"/>
            <a:ext cx="1305657" cy="1104697"/>
            <a:chOff x="4786314" y="1643050"/>
            <a:chExt cx="1857388" cy="1571636"/>
          </a:xfrm>
        </p:grpSpPr>
        <p:sp>
          <p:nvSpPr>
            <p:cNvPr id="109" name="円/楕円 108"/>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円/楕円 109"/>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1"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20" name="正方形/長方形 119"/>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1" name="正方形/長方形 120"/>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2" name="円/楕円 111"/>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円/楕円 112"/>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円/楕円 113"/>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円/楕円 114"/>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6" name="円弧 115"/>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7" name="円弧 116"/>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8" name="円/楕円 117"/>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円/楕円 118"/>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2" name="グループ化 55"/>
          <p:cNvGrpSpPr/>
          <p:nvPr/>
        </p:nvGrpSpPr>
        <p:grpSpPr>
          <a:xfrm>
            <a:off x="5639953" y="4016773"/>
            <a:ext cx="1004352" cy="954056"/>
            <a:chOff x="4357686" y="4786322"/>
            <a:chExt cx="1428760" cy="1357322"/>
          </a:xfrm>
        </p:grpSpPr>
        <p:grpSp>
          <p:nvGrpSpPr>
            <p:cNvPr id="123"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28" name="正方形/長方形 127"/>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正方形/長方形 128"/>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4" name="円/楕円 123"/>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円/楕円 124"/>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6" name="直線コネクタ 125"/>
            <p:cNvCxnSpPr>
              <a:stCxn id="124" idx="2"/>
              <a:endCxn id="124"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7" name="直線コネクタ 126"/>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30" name="グループ化 51"/>
          <p:cNvGrpSpPr/>
          <p:nvPr/>
        </p:nvGrpSpPr>
        <p:grpSpPr>
          <a:xfrm>
            <a:off x="7456190" y="2796308"/>
            <a:ext cx="1004352" cy="954056"/>
            <a:chOff x="4286248" y="3000372"/>
            <a:chExt cx="1428760" cy="1357322"/>
          </a:xfrm>
        </p:grpSpPr>
        <p:grpSp>
          <p:nvGrpSpPr>
            <p:cNvPr id="131"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136" name="正方形/長方形 13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正方形/長方形 13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2" name="円/楕円 131"/>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円/楕円 132"/>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円/楕円 133"/>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5" name="円/楕円 134"/>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8" name="グループ化 51"/>
          <p:cNvGrpSpPr/>
          <p:nvPr/>
        </p:nvGrpSpPr>
        <p:grpSpPr>
          <a:xfrm>
            <a:off x="7525133" y="5234917"/>
            <a:ext cx="1004352" cy="954056"/>
            <a:chOff x="4286248" y="3000372"/>
            <a:chExt cx="1428760" cy="1357322"/>
          </a:xfrm>
        </p:grpSpPr>
        <p:grpSp>
          <p:nvGrpSpPr>
            <p:cNvPr id="139"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144" name="正方形/長方形 143"/>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正方形/長方形 144"/>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0" name="円/楕円 139"/>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円/楕円 140"/>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円/楕円 141"/>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3" name="円/楕円 142"/>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6" name="AutoShape 84"/>
          <p:cNvSpPr>
            <a:spLocks noChangeArrowheads="1"/>
          </p:cNvSpPr>
          <p:nvPr/>
        </p:nvSpPr>
        <p:spPr bwMode="gray">
          <a:xfrm>
            <a:off x="5877270" y="2586454"/>
            <a:ext cx="867470" cy="280988"/>
          </a:xfrm>
          <a:prstGeom prst="wedgeRectCallout">
            <a:avLst>
              <a:gd name="adj1" fmla="val -32998"/>
              <a:gd name="adj2" fmla="val 93803"/>
            </a:avLst>
          </a:prstGeom>
          <a:solidFill>
            <a:schemeClr val="bg1"/>
          </a:solidFill>
          <a:ln w="9525" algn="ctr">
            <a:solidFill>
              <a:srgbClr val="505050"/>
            </a:solidFill>
            <a:miter lim="800000"/>
            <a:headEnd/>
            <a:tailEnd/>
          </a:ln>
        </p:spPr>
        <p:txBody>
          <a:bodyPr lIns="50609" tIns="0" rIns="0" bIns="0" anchor="ctr"/>
          <a:lstStyle/>
          <a:p>
            <a:pPr defTabSz="642903"/>
            <a:r>
              <a:rPr lang="en-US" altLang="ja-JP" sz="1100" dirty="0" err="1">
                <a:latin typeface="HGS創英角ｺﾞｼｯｸUB" pitchFamily="50" charset="-128"/>
                <a:ea typeface="HGS創英角ｺﾞｼｯｸUB" pitchFamily="50" charset="-128"/>
              </a:rPr>
              <a:t>tk_slp_tsk</a:t>
            </a:r>
            <a:r>
              <a:rPr lang="en-US" altLang="ja-JP" sz="1100" dirty="0">
                <a:latin typeface="HGS創英角ｺﾞｼｯｸUB" pitchFamily="50" charset="-128"/>
                <a:ea typeface="HGS創英角ｺﾞｼｯｸUB" pitchFamily="50" charset="-128"/>
              </a:rPr>
              <a:t>(</a:t>
            </a:r>
            <a:r>
              <a:rPr lang="ja-JP" altLang="en-US" sz="1100" dirty="0">
                <a:latin typeface="HGS創英角ｺﾞｼｯｸUB" pitchFamily="50" charset="-128"/>
                <a:ea typeface="HGS創英角ｺﾞｼｯｸUB" pitchFamily="50" charset="-128"/>
              </a:rPr>
              <a:t> </a:t>
            </a:r>
            <a:r>
              <a:rPr lang="en-US" altLang="ja-JP" sz="1100" dirty="0">
                <a:latin typeface="HGS創英角ｺﾞｼｯｸUB" pitchFamily="50" charset="-128"/>
                <a:ea typeface="HGS創英角ｺﾞｼｯｸUB" pitchFamily="50" charset="-128"/>
              </a:rPr>
              <a:t>)</a:t>
            </a:r>
          </a:p>
        </p:txBody>
      </p:sp>
      <p:sp>
        <p:nvSpPr>
          <p:cNvPr id="147"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6073070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376040"/>
            <a:ext cx="2901829"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タスク起動と優先度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804526"/>
            <a:ext cx="8409712" cy="1882114"/>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fr-FR" altLang="ja-JP" sz="1700" dirty="0"/>
              <a:t>C:\ut_realos\utkernel\7-M\uT-Kernel_Samples\sta_pri</a:t>
            </a:r>
          </a:p>
          <a:p>
            <a:endParaRPr lang="fr-FR"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プロゴラム概要</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タスクは，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3)</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から構成される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初期化タスク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uinit_task</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はタスクを動的に生成し，</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を開始する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各タスクがより優先順位の高いタスクの起動と字タスクの終了を繰り返す</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pic>
        <p:nvPicPr>
          <p:cNvPr id="27" name="図 26"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9839" y="2732711"/>
            <a:ext cx="6264321" cy="3425839"/>
          </a:xfrm>
          <a:prstGeom prst="rect">
            <a:avLst/>
          </a:prstGeom>
        </p:spPr>
      </p:pic>
      <p:sp>
        <p:nvSpPr>
          <p:cNvPr id="28" name="テキスト ボックス 27"/>
          <p:cNvSpPr txBox="1"/>
          <p:nvPr/>
        </p:nvSpPr>
        <p:spPr>
          <a:xfrm>
            <a:off x="3677179" y="6190430"/>
            <a:ext cx="1789642"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各タスクのフローチャート</a:t>
            </a:r>
          </a:p>
        </p:txBody>
      </p:sp>
      <p:sp>
        <p:nvSpPr>
          <p:cNvPr id="12"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67943370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線コネクタ 40"/>
          <p:cNvCxnSpPr/>
          <p:nvPr/>
        </p:nvCxnSpPr>
        <p:spPr bwMode="auto">
          <a:xfrm flipV="1">
            <a:off x="1893747" y="2960926"/>
            <a:ext cx="0" cy="1403010"/>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11" name="直線コネクタ 10"/>
          <p:cNvCxnSpPr/>
          <p:nvPr/>
        </p:nvCxnSpPr>
        <p:spPr bwMode="auto">
          <a:xfrm>
            <a:off x="2322268" y="1554376"/>
            <a:ext cx="5838590" cy="0"/>
          </a:xfrm>
          <a:prstGeom prst="line">
            <a:avLst/>
          </a:prstGeom>
          <a:solidFill>
            <a:schemeClr val="accent1"/>
          </a:solidFill>
          <a:ln w="12700" cap="sq" cmpd="sng" algn="ctr">
            <a:solidFill>
              <a:schemeClr val="tx1"/>
            </a:solidFill>
            <a:prstDash val="dash"/>
            <a:round/>
            <a:headEnd type="none" w="sm" len="sm"/>
            <a:tailEnd type="none"/>
          </a:ln>
          <a:effectLst/>
        </p:spPr>
      </p:cxnSp>
      <p:sp>
        <p:nvSpPr>
          <p:cNvPr id="4" name="テキスト ボックス 3"/>
          <p:cNvSpPr txBox="1"/>
          <p:nvPr/>
        </p:nvSpPr>
        <p:spPr>
          <a:xfrm>
            <a:off x="340361" y="376040"/>
            <a:ext cx="3461867"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タスクチャートを書いてみよう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4143479" y="6190430"/>
            <a:ext cx="1205940"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タスクチャート</a:t>
            </a:r>
          </a:p>
        </p:txBody>
      </p:sp>
      <p:cxnSp>
        <p:nvCxnSpPr>
          <p:cNvPr id="7" name="直線矢印コネクタ 6"/>
          <p:cNvCxnSpPr/>
          <p:nvPr/>
        </p:nvCxnSpPr>
        <p:spPr bwMode="auto">
          <a:xfrm>
            <a:off x="1143837" y="911647"/>
            <a:ext cx="0" cy="4659780"/>
          </a:xfrm>
          <a:prstGeom prst="straightConnector1">
            <a:avLst/>
          </a:prstGeom>
          <a:solidFill>
            <a:schemeClr val="accent1"/>
          </a:solidFill>
          <a:ln w="38100" cap="sq" cmpd="sng" algn="ctr">
            <a:solidFill>
              <a:schemeClr val="tx1"/>
            </a:solidFill>
            <a:prstDash val="solid"/>
            <a:round/>
            <a:headEnd type="arrow" w="sm" len="sm"/>
            <a:tailEnd type="none"/>
          </a:ln>
          <a:effectLst/>
        </p:spPr>
      </p:cxnSp>
      <p:cxnSp>
        <p:nvCxnSpPr>
          <p:cNvPr id="9" name="直線矢印コネクタ 8"/>
          <p:cNvCxnSpPr/>
          <p:nvPr/>
        </p:nvCxnSpPr>
        <p:spPr bwMode="auto">
          <a:xfrm>
            <a:off x="1143836" y="5571427"/>
            <a:ext cx="7391977" cy="0"/>
          </a:xfrm>
          <a:prstGeom prst="straightConnector1">
            <a:avLst/>
          </a:prstGeom>
          <a:solidFill>
            <a:schemeClr val="accent1"/>
          </a:solidFill>
          <a:ln w="38100" cap="sq" cmpd="sng" algn="ctr">
            <a:solidFill>
              <a:schemeClr val="tx1"/>
            </a:solidFill>
            <a:prstDash val="solid"/>
            <a:round/>
            <a:headEnd type="none" w="sm" len="sm"/>
            <a:tailEnd type="arrow"/>
          </a:ln>
          <a:effectLst/>
        </p:spPr>
      </p:cxnSp>
      <p:sp>
        <p:nvSpPr>
          <p:cNvPr id="10" name="テキスト ボックス 9"/>
          <p:cNvSpPr txBox="1"/>
          <p:nvPr/>
        </p:nvSpPr>
        <p:spPr>
          <a:xfrm>
            <a:off x="337285" y="1179451"/>
            <a:ext cx="612097" cy="324503"/>
          </a:xfrm>
          <a:prstGeom prst="rect">
            <a:avLst/>
          </a:prstGeom>
          <a:noFill/>
        </p:spPr>
        <p:txBody>
          <a:bodyPr wrap="none" lIns="64273" tIns="32137" rIns="64273" bIns="32137" rtlCol="0">
            <a:spAutoFit/>
          </a:bodyPr>
          <a:lstStyle/>
          <a:p>
            <a:r>
              <a:rPr lang="en-US" altLang="ja-JP" sz="1700" dirty="0">
                <a:solidFill>
                  <a:schemeClr val="accent6">
                    <a:lumMod val="75000"/>
                  </a:schemeClr>
                </a:solidFill>
                <a:latin typeface="Meiryo UI" pitchFamily="50" charset="-128"/>
                <a:ea typeface="Meiryo UI" pitchFamily="50" charset="-128"/>
                <a:cs typeface="Meiryo UI" pitchFamily="50" charset="-128"/>
              </a:rPr>
              <a:t>High</a:t>
            </a:r>
            <a:endParaRPr lang="ja-JP" altLang="en-US" sz="1700" dirty="0">
              <a:solidFill>
                <a:schemeClr val="accent6">
                  <a:lumMod val="75000"/>
                </a:schemeClr>
              </a:solidFill>
              <a:latin typeface="Meiryo UI" pitchFamily="50" charset="-128"/>
              <a:ea typeface="Meiryo UI" pitchFamily="50" charset="-128"/>
              <a:cs typeface="Meiryo UI" pitchFamily="50" charset="-128"/>
            </a:endParaRPr>
          </a:p>
        </p:txBody>
      </p:sp>
      <p:sp>
        <p:nvSpPr>
          <p:cNvPr id="13" name="テキスト ボックス 12"/>
          <p:cNvSpPr txBox="1"/>
          <p:nvPr/>
        </p:nvSpPr>
        <p:spPr>
          <a:xfrm>
            <a:off x="337285" y="5354046"/>
            <a:ext cx="559137" cy="324503"/>
          </a:xfrm>
          <a:prstGeom prst="rect">
            <a:avLst/>
          </a:prstGeom>
          <a:noFill/>
        </p:spPr>
        <p:txBody>
          <a:bodyPr wrap="none" lIns="64273" tIns="32137" rIns="64273" bIns="32137" rtlCol="0">
            <a:spAutoFit/>
          </a:bodyPr>
          <a:lstStyle/>
          <a:p>
            <a:r>
              <a:rPr lang="en-US" altLang="ja-JP" sz="1700" dirty="0">
                <a:solidFill>
                  <a:schemeClr val="accent6">
                    <a:lumMod val="75000"/>
                  </a:schemeClr>
                </a:solidFill>
                <a:latin typeface="Meiryo UI" pitchFamily="50" charset="-128"/>
                <a:ea typeface="Meiryo UI" pitchFamily="50" charset="-128"/>
                <a:cs typeface="Meiryo UI" pitchFamily="50" charset="-128"/>
              </a:rPr>
              <a:t>Low</a:t>
            </a:r>
            <a:endParaRPr lang="ja-JP" altLang="en-US" sz="1700" dirty="0">
              <a:solidFill>
                <a:schemeClr val="accent6">
                  <a:lumMod val="75000"/>
                </a:schemeClr>
              </a:solidFill>
              <a:latin typeface="Meiryo UI" pitchFamily="50" charset="-128"/>
              <a:ea typeface="Meiryo UI" pitchFamily="50" charset="-128"/>
              <a:cs typeface="Meiryo UI" pitchFamily="50" charset="-128"/>
            </a:endParaRPr>
          </a:p>
        </p:txBody>
      </p:sp>
      <p:sp>
        <p:nvSpPr>
          <p:cNvPr id="14" name="テキスト ボックス 13"/>
          <p:cNvSpPr txBox="1"/>
          <p:nvPr/>
        </p:nvSpPr>
        <p:spPr>
          <a:xfrm>
            <a:off x="342689" y="911647"/>
            <a:ext cx="595196" cy="324503"/>
          </a:xfrm>
          <a:prstGeom prst="rect">
            <a:avLst/>
          </a:prstGeom>
          <a:noFill/>
        </p:spPr>
        <p:txBody>
          <a:bodyPr wrap="none" lIns="64273" tIns="32137" rIns="64273" bIns="32137" rtlCol="0">
            <a:spAutoFit/>
          </a:bodyPr>
          <a:lstStyle/>
          <a:p>
            <a:r>
              <a:rPr lang="ja-JP" altLang="en-US" sz="1700" dirty="0">
                <a:solidFill>
                  <a:schemeClr val="accent6">
                    <a:lumMod val="75000"/>
                  </a:schemeClr>
                </a:solidFill>
                <a:latin typeface="Meiryo UI" pitchFamily="50" charset="-128"/>
                <a:ea typeface="Meiryo UI" pitchFamily="50" charset="-128"/>
                <a:cs typeface="Meiryo UI" pitchFamily="50" charset="-128"/>
              </a:rPr>
              <a:t>タスク</a:t>
            </a:r>
          </a:p>
        </p:txBody>
      </p:sp>
      <p:sp>
        <p:nvSpPr>
          <p:cNvPr id="15" name="テキスト ボックス 14"/>
          <p:cNvSpPr txBox="1"/>
          <p:nvPr/>
        </p:nvSpPr>
        <p:spPr>
          <a:xfrm>
            <a:off x="340361" y="2033283"/>
            <a:ext cx="576039"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16" name="テキスト ボックス 15"/>
          <p:cNvSpPr txBox="1"/>
          <p:nvPr/>
        </p:nvSpPr>
        <p:spPr>
          <a:xfrm>
            <a:off x="340361" y="3453959"/>
            <a:ext cx="576039"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17" name="テキスト ボックス 16"/>
          <p:cNvSpPr txBox="1"/>
          <p:nvPr/>
        </p:nvSpPr>
        <p:spPr>
          <a:xfrm>
            <a:off x="340361" y="4874634"/>
            <a:ext cx="576039"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cxnSp>
        <p:nvCxnSpPr>
          <p:cNvPr id="32" name="直線コネクタ 31"/>
          <p:cNvCxnSpPr/>
          <p:nvPr/>
        </p:nvCxnSpPr>
        <p:spPr bwMode="auto">
          <a:xfrm>
            <a:off x="1143837" y="2236692"/>
            <a:ext cx="1178431"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35" name="直線コネクタ 34"/>
          <p:cNvCxnSpPr/>
          <p:nvPr/>
        </p:nvCxnSpPr>
        <p:spPr bwMode="auto">
          <a:xfrm>
            <a:off x="1143836" y="3643242"/>
            <a:ext cx="749911"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36" name="直線矢印コネクタ 35"/>
          <p:cNvCxnSpPr/>
          <p:nvPr/>
        </p:nvCxnSpPr>
        <p:spPr bwMode="auto">
          <a:xfrm flipV="1">
            <a:off x="1893747" y="2910504"/>
            <a:ext cx="0" cy="732739"/>
          </a:xfrm>
          <a:prstGeom prst="straightConnector1">
            <a:avLst/>
          </a:prstGeom>
          <a:solidFill>
            <a:schemeClr val="accent1"/>
          </a:solidFill>
          <a:ln w="38100" cap="sq" cmpd="sng" algn="ctr">
            <a:solidFill>
              <a:schemeClr val="tx1"/>
            </a:solidFill>
            <a:prstDash val="solid"/>
            <a:round/>
            <a:headEnd type="none" w="sm" len="sm"/>
            <a:tailEnd type="arrow"/>
          </a:ln>
          <a:effectLst/>
        </p:spPr>
      </p:cxnSp>
      <p:grpSp>
        <p:nvGrpSpPr>
          <p:cNvPr id="37" name="グループ化 36"/>
          <p:cNvGrpSpPr/>
          <p:nvPr/>
        </p:nvGrpSpPr>
        <p:grpSpPr>
          <a:xfrm>
            <a:off x="1143837" y="4303082"/>
            <a:ext cx="321390" cy="732739"/>
            <a:chOff x="1627187" y="5640387"/>
            <a:chExt cx="457200" cy="1525515"/>
          </a:xfrm>
        </p:grpSpPr>
        <p:cxnSp>
          <p:nvCxnSpPr>
            <p:cNvPr id="38" name="直線コネクタ 37"/>
            <p:cNvCxnSpPr/>
            <p:nvPr/>
          </p:nvCxnSpPr>
          <p:spPr bwMode="auto">
            <a:xfrm>
              <a:off x="1627187" y="7165902"/>
              <a:ext cx="4572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39" name="直線矢印コネクタ 38"/>
            <p:cNvCxnSpPr/>
            <p:nvPr/>
          </p:nvCxnSpPr>
          <p:spPr bwMode="auto">
            <a:xfrm flipV="1">
              <a:off x="2084387" y="5640387"/>
              <a:ext cx="0" cy="1525515"/>
            </a:xfrm>
            <a:prstGeom prst="straightConnector1">
              <a:avLst/>
            </a:prstGeom>
            <a:solidFill>
              <a:schemeClr val="accent1"/>
            </a:solidFill>
            <a:ln w="38100" cap="sq" cmpd="sng" algn="ctr">
              <a:solidFill>
                <a:schemeClr val="tx1"/>
              </a:solidFill>
              <a:prstDash val="solid"/>
              <a:round/>
              <a:headEnd type="none" w="sm" len="sm"/>
              <a:tailEnd type="arrow"/>
            </a:ln>
            <a:effectLst/>
          </p:spPr>
        </p:cxnSp>
      </p:grpSp>
      <p:cxnSp>
        <p:nvCxnSpPr>
          <p:cNvPr id="27" name="直線コネクタ 26"/>
          <p:cNvCxnSpPr/>
          <p:nvPr/>
        </p:nvCxnSpPr>
        <p:spPr bwMode="auto">
          <a:xfrm>
            <a:off x="1893747" y="2946953"/>
            <a:ext cx="6267111" cy="0"/>
          </a:xfrm>
          <a:prstGeom prst="line">
            <a:avLst/>
          </a:prstGeom>
          <a:solidFill>
            <a:schemeClr val="accent1"/>
          </a:solidFill>
          <a:ln w="12700" cap="sq" cmpd="sng" algn="ctr">
            <a:solidFill>
              <a:schemeClr val="tx1"/>
            </a:solidFill>
            <a:prstDash val="dash"/>
            <a:round/>
            <a:headEnd type="none" w="sm" len="sm"/>
            <a:tailEnd type="none"/>
          </a:ln>
          <a:effectLst/>
        </p:spPr>
      </p:cxnSp>
      <p:cxnSp>
        <p:nvCxnSpPr>
          <p:cNvPr id="29" name="直線コネクタ 28"/>
          <p:cNvCxnSpPr/>
          <p:nvPr/>
        </p:nvCxnSpPr>
        <p:spPr bwMode="auto">
          <a:xfrm>
            <a:off x="1465227" y="4339531"/>
            <a:ext cx="6695631" cy="0"/>
          </a:xfrm>
          <a:prstGeom prst="line">
            <a:avLst/>
          </a:prstGeom>
          <a:solidFill>
            <a:schemeClr val="accent1"/>
          </a:solidFill>
          <a:ln w="12700" cap="sq" cmpd="sng" algn="ctr">
            <a:solidFill>
              <a:schemeClr val="tx1"/>
            </a:solidFill>
            <a:prstDash val="dash"/>
            <a:round/>
            <a:headEnd type="none" w="sm" len="sm"/>
            <a:tailEnd type="none"/>
          </a:ln>
          <a:effectLst/>
        </p:spPr>
      </p:cxnSp>
      <p:cxnSp>
        <p:nvCxnSpPr>
          <p:cNvPr id="40" name="直線コネクタ 39"/>
          <p:cNvCxnSpPr/>
          <p:nvPr/>
        </p:nvCxnSpPr>
        <p:spPr bwMode="auto">
          <a:xfrm>
            <a:off x="1893747" y="2960926"/>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2" name="直線コネクタ 41"/>
          <p:cNvCxnSpPr/>
          <p:nvPr/>
        </p:nvCxnSpPr>
        <p:spPr bwMode="auto">
          <a:xfrm>
            <a:off x="1479200" y="4339531"/>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4" name="直線コネクタ 43"/>
          <p:cNvCxnSpPr/>
          <p:nvPr/>
        </p:nvCxnSpPr>
        <p:spPr bwMode="auto">
          <a:xfrm flipV="1">
            <a:off x="3661394" y="2939662"/>
            <a:ext cx="0" cy="1363420"/>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51" name="直線コネクタ 50"/>
          <p:cNvCxnSpPr/>
          <p:nvPr/>
        </p:nvCxnSpPr>
        <p:spPr bwMode="auto">
          <a:xfrm>
            <a:off x="3661394" y="4339531"/>
            <a:ext cx="777857" cy="0"/>
          </a:xfrm>
          <a:prstGeom prst="line">
            <a:avLst/>
          </a:prstGeom>
          <a:solidFill>
            <a:schemeClr val="accent1"/>
          </a:solidFill>
          <a:ln w="38100" cap="sq" cmpd="sng" algn="ctr">
            <a:solidFill>
              <a:schemeClr val="tx1"/>
            </a:solidFill>
            <a:prstDash val="solid"/>
            <a:round/>
            <a:headEnd type="none" w="sm" len="sm"/>
            <a:tailEnd type="none"/>
          </a:ln>
          <a:effectLst/>
        </p:spPr>
      </p:cxnSp>
      <p:grpSp>
        <p:nvGrpSpPr>
          <p:cNvPr id="75" name="グループ化 74"/>
          <p:cNvGrpSpPr/>
          <p:nvPr/>
        </p:nvGrpSpPr>
        <p:grpSpPr>
          <a:xfrm>
            <a:off x="2322268" y="1503954"/>
            <a:ext cx="910606" cy="1443000"/>
            <a:chOff x="3303587" y="2139652"/>
            <a:chExt cx="1295400" cy="2052935"/>
          </a:xfrm>
        </p:grpSpPr>
        <p:cxnSp>
          <p:nvCxnSpPr>
            <p:cNvPr id="30" name="直線コネクタ 29"/>
            <p:cNvCxnSpPr/>
            <p:nvPr/>
          </p:nvCxnSpPr>
          <p:spPr bwMode="auto">
            <a:xfrm flipV="1">
              <a:off x="3303587" y="2211388"/>
              <a:ext cx="0" cy="1981199"/>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33" name="直線矢印コネクタ 32"/>
            <p:cNvCxnSpPr/>
            <p:nvPr/>
          </p:nvCxnSpPr>
          <p:spPr bwMode="auto">
            <a:xfrm flipV="1">
              <a:off x="3303587" y="2139652"/>
              <a:ext cx="0" cy="1042457"/>
            </a:xfrm>
            <a:prstGeom prst="straightConnector1">
              <a:avLst/>
            </a:prstGeom>
            <a:solidFill>
              <a:schemeClr val="accent1"/>
            </a:solidFill>
            <a:ln w="38100" cap="sq" cmpd="sng" algn="ctr">
              <a:solidFill>
                <a:schemeClr val="tx1"/>
              </a:solidFill>
              <a:prstDash val="solid"/>
              <a:round/>
              <a:headEnd type="none" w="sm" len="sm"/>
              <a:tailEnd type="arrow"/>
            </a:ln>
            <a:effectLst/>
          </p:spPr>
        </p:cxnSp>
        <p:cxnSp>
          <p:nvCxnSpPr>
            <p:cNvPr id="5" name="直線コネクタ 4"/>
            <p:cNvCxnSpPr/>
            <p:nvPr/>
          </p:nvCxnSpPr>
          <p:spPr bwMode="auto">
            <a:xfrm>
              <a:off x="3303587" y="2211387"/>
              <a:ext cx="12954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71" name="直線コネクタ 70"/>
            <p:cNvCxnSpPr/>
            <p:nvPr/>
          </p:nvCxnSpPr>
          <p:spPr bwMode="auto">
            <a:xfrm flipV="1">
              <a:off x="4598987" y="2211387"/>
              <a:ext cx="0" cy="1981199"/>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72" name="直線矢印コネクタ 71"/>
            <p:cNvCxnSpPr/>
            <p:nvPr/>
          </p:nvCxnSpPr>
          <p:spPr bwMode="auto">
            <a:xfrm flipV="1">
              <a:off x="4598987" y="2194821"/>
              <a:ext cx="0" cy="1042457"/>
            </a:xfrm>
            <a:prstGeom prst="straightConnector1">
              <a:avLst/>
            </a:prstGeom>
            <a:solidFill>
              <a:schemeClr val="accent1"/>
            </a:solidFill>
            <a:ln w="38100" cap="sq" cmpd="sng" algn="ctr">
              <a:solidFill>
                <a:schemeClr val="tx1"/>
              </a:solidFill>
              <a:prstDash val="solid"/>
              <a:round/>
              <a:headEnd type="none" w="sm" len="sm"/>
              <a:tailEnd type="none"/>
            </a:ln>
            <a:effectLst/>
          </p:spPr>
        </p:cxnSp>
      </p:grpSp>
      <p:cxnSp>
        <p:nvCxnSpPr>
          <p:cNvPr id="73" name="直線コネクタ 72"/>
          <p:cNvCxnSpPr/>
          <p:nvPr/>
        </p:nvCxnSpPr>
        <p:spPr bwMode="auto">
          <a:xfrm>
            <a:off x="3232874" y="2250664"/>
            <a:ext cx="1660516" cy="0"/>
          </a:xfrm>
          <a:prstGeom prst="line">
            <a:avLst/>
          </a:prstGeom>
          <a:solidFill>
            <a:schemeClr val="accent1"/>
          </a:solidFill>
          <a:ln w="38100" cap="sq" cmpd="sng" algn="ctr">
            <a:solidFill>
              <a:schemeClr val="tx1"/>
            </a:solidFill>
            <a:prstDash val="solid"/>
            <a:round/>
            <a:headEnd type="none" w="sm" len="sm"/>
            <a:tailEnd type="none"/>
          </a:ln>
          <a:effectLst/>
        </p:spPr>
      </p:cxnSp>
      <p:grpSp>
        <p:nvGrpSpPr>
          <p:cNvPr id="76" name="グループ化 75"/>
          <p:cNvGrpSpPr/>
          <p:nvPr/>
        </p:nvGrpSpPr>
        <p:grpSpPr>
          <a:xfrm>
            <a:off x="4893390" y="1500815"/>
            <a:ext cx="910606" cy="1443000"/>
            <a:chOff x="3303587" y="2139652"/>
            <a:chExt cx="1295400" cy="2052935"/>
          </a:xfrm>
        </p:grpSpPr>
        <p:cxnSp>
          <p:nvCxnSpPr>
            <p:cNvPr id="77" name="直線コネクタ 76"/>
            <p:cNvCxnSpPr/>
            <p:nvPr/>
          </p:nvCxnSpPr>
          <p:spPr bwMode="auto">
            <a:xfrm flipV="1">
              <a:off x="3303587" y="2211388"/>
              <a:ext cx="0" cy="1981199"/>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78" name="直線矢印コネクタ 77"/>
            <p:cNvCxnSpPr/>
            <p:nvPr/>
          </p:nvCxnSpPr>
          <p:spPr bwMode="auto">
            <a:xfrm flipV="1">
              <a:off x="3303587" y="2139652"/>
              <a:ext cx="0" cy="1042457"/>
            </a:xfrm>
            <a:prstGeom prst="straightConnector1">
              <a:avLst/>
            </a:prstGeom>
            <a:solidFill>
              <a:schemeClr val="accent1"/>
            </a:solidFill>
            <a:ln w="38100" cap="sq" cmpd="sng" algn="ctr">
              <a:solidFill>
                <a:schemeClr val="tx1"/>
              </a:solidFill>
              <a:prstDash val="solid"/>
              <a:round/>
              <a:headEnd type="none" w="sm" len="sm"/>
              <a:tailEnd type="arrow"/>
            </a:ln>
            <a:effectLst/>
          </p:spPr>
        </p:cxnSp>
        <p:cxnSp>
          <p:nvCxnSpPr>
            <p:cNvPr id="79" name="直線コネクタ 78"/>
            <p:cNvCxnSpPr/>
            <p:nvPr/>
          </p:nvCxnSpPr>
          <p:spPr bwMode="auto">
            <a:xfrm>
              <a:off x="3303587" y="2211387"/>
              <a:ext cx="12954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80" name="直線コネクタ 79"/>
            <p:cNvCxnSpPr/>
            <p:nvPr/>
          </p:nvCxnSpPr>
          <p:spPr bwMode="auto">
            <a:xfrm flipV="1">
              <a:off x="4598987" y="2211387"/>
              <a:ext cx="0" cy="1981199"/>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81" name="直線矢印コネクタ 80"/>
            <p:cNvCxnSpPr/>
            <p:nvPr/>
          </p:nvCxnSpPr>
          <p:spPr bwMode="auto">
            <a:xfrm flipV="1">
              <a:off x="4598987" y="2194821"/>
              <a:ext cx="0" cy="1042457"/>
            </a:xfrm>
            <a:prstGeom prst="straightConnector1">
              <a:avLst/>
            </a:prstGeom>
            <a:solidFill>
              <a:schemeClr val="accent1"/>
            </a:solidFill>
            <a:ln w="38100" cap="sq" cmpd="sng" algn="ctr">
              <a:solidFill>
                <a:schemeClr val="tx1"/>
              </a:solidFill>
              <a:prstDash val="solid"/>
              <a:round/>
              <a:headEnd type="none" w="sm" len="sm"/>
              <a:tailEnd type="none"/>
            </a:ln>
            <a:effectLst/>
          </p:spPr>
        </p:cxnSp>
      </p:grpSp>
      <p:cxnSp>
        <p:nvCxnSpPr>
          <p:cNvPr id="82" name="直線コネクタ 81"/>
          <p:cNvCxnSpPr/>
          <p:nvPr/>
        </p:nvCxnSpPr>
        <p:spPr bwMode="auto">
          <a:xfrm>
            <a:off x="5803996" y="2250664"/>
            <a:ext cx="1660516"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83" name="直線コネクタ 82"/>
          <p:cNvCxnSpPr/>
          <p:nvPr/>
        </p:nvCxnSpPr>
        <p:spPr bwMode="auto">
          <a:xfrm>
            <a:off x="3689340" y="3629270"/>
            <a:ext cx="749911"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84" name="直線コネクタ 83"/>
          <p:cNvCxnSpPr/>
          <p:nvPr/>
        </p:nvCxnSpPr>
        <p:spPr bwMode="auto">
          <a:xfrm>
            <a:off x="4439251" y="2960926"/>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85" name="直線コネクタ 84"/>
          <p:cNvCxnSpPr/>
          <p:nvPr/>
        </p:nvCxnSpPr>
        <p:spPr bwMode="auto">
          <a:xfrm flipV="1">
            <a:off x="4439251" y="2946954"/>
            <a:ext cx="0" cy="1403010"/>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86" name="直線コネクタ 85"/>
          <p:cNvCxnSpPr/>
          <p:nvPr/>
        </p:nvCxnSpPr>
        <p:spPr bwMode="auto">
          <a:xfrm>
            <a:off x="3232874" y="2960926"/>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87" name="直線矢印コネクタ 86"/>
          <p:cNvCxnSpPr/>
          <p:nvPr/>
        </p:nvCxnSpPr>
        <p:spPr bwMode="auto">
          <a:xfrm flipV="1">
            <a:off x="4450896" y="2907365"/>
            <a:ext cx="0" cy="732739"/>
          </a:xfrm>
          <a:prstGeom prst="straightConnector1">
            <a:avLst/>
          </a:prstGeom>
          <a:solidFill>
            <a:schemeClr val="accent1"/>
          </a:solidFill>
          <a:ln w="38100" cap="sq" cmpd="sng" algn="ctr">
            <a:solidFill>
              <a:schemeClr val="tx1"/>
            </a:solidFill>
            <a:prstDash val="solid"/>
            <a:round/>
            <a:headEnd type="none" w="sm" len="sm"/>
            <a:tailEnd type="arrow"/>
          </a:ln>
          <a:effectLst/>
        </p:spPr>
      </p:cxnSp>
      <p:cxnSp>
        <p:nvCxnSpPr>
          <p:cNvPr id="88" name="直線矢印コネクタ 87"/>
          <p:cNvCxnSpPr/>
          <p:nvPr/>
        </p:nvCxnSpPr>
        <p:spPr bwMode="auto">
          <a:xfrm flipV="1">
            <a:off x="3661394" y="2946954"/>
            <a:ext cx="0" cy="693151"/>
          </a:xfrm>
          <a:prstGeom prst="straightConnector1">
            <a:avLst/>
          </a:prstGeom>
          <a:solidFill>
            <a:schemeClr val="accent1"/>
          </a:solidFill>
          <a:ln w="38100" cap="sq" cmpd="sng" algn="ctr">
            <a:solidFill>
              <a:schemeClr val="tx1"/>
            </a:solidFill>
            <a:prstDash val="solid"/>
            <a:round/>
            <a:headEnd type="none" w="sm" len="sm"/>
            <a:tailEnd type="none"/>
          </a:ln>
          <a:effectLst/>
        </p:spPr>
      </p:cxnSp>
      <p:cxnSp>
        <p:nvCxnSpPr>
          <p:cNvPr id="91" name="直線コネクタ 90"/>
          <p:cNvCxnSpPr/>
          <p:nvPr/>
        </p:nvCxnSpPr>
        <p:spPr bwMode="auto">
          <a:xfrm flipV="1">
            <a:off x="6244161" y="2943202"/>
            <a:ext cx="0" cy="1363420"/>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92" name="直線コネクタ 91"/>
          <p:cNvCxnSpPr/>
          <p:nvPr/>
        </p:nvCxnSpPr>
        <p:spPr bwMode="auto">
          <a:xfrm>
            <a:off x="6272108" y="3632811"/>
            <a:ext cx="749911"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93" name="直線コネクタ 92"/>
          <p:cNvCxnSpPr/>
          <p:nvPr/>
        </p:nvCxnSpPr>
        <p:spPr bwMode="auto">
          <a:xfrm>
            <a:off x="7022019" y="2964466"/>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94" name="直線コネクタ 93"/>
          <p:cNvCxnSpPr/>
          <p:nvPr/>
        </p:nvCxnSpPr>
        <p:spPr bwMode="auto">
          <a:xfrm flipV="1">
            <a:off x="7022019" y="2950494"/>
            <a:ext cx="0" cy="1403010"/>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95" name="直線コネクタ 94"/>
          <p:cNvCxnSpPr/>
          <p:nvPr/>
        </p:nvCxnSpPr>
        <p:spPr bwMode="auto">
          <a:xfrm>
            <a:off x="5815641" y="2964466"/>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96" name="直線矢印コネクタ 95"/>
          <p:cNvCxnSpPr/>
          <p:nvPr/>
        </p:nvCxnSpPr>
        <p:spPr bwMode="auto">
          <a:xfrm flipV="1">
            <a:off x="7033664" y="2910906"/>
            <a:ext cx="0" cy="732739"/>
          </a:xfrm>
          <a:prstGeom prst="straightConnector1">
            <a:avLst/>
          </a:prstGeom>
          <a:solidFill>
            <a:schemeClr val="accent1"/>
          </a:solidFill>
          <a:ln w="38100" cap="sq" cmpd="sng" algn="ctr">
            <a:solidFill>
              <a:schemeClr val="tx1"/>
            </a:solidFill>
            <a:prstDash val="solid"/>
            <a:round/>
            <a:headEnd type="none" w="sm" len="sm"/>
            <a:tailEnd type="arrow"/>
          </a:ln>
          <a:effectLst/>
        </p:spPr>
      </p:cxnSp>
      <p:cxnSp>
        <p:nvCxnSpPr>
          <p:cNvPr id="97" name="直線矢印コネクタ 96"/>
          <p:cNvCxnSpPr/>
          <p:nvPr/>
        </p:nvCxnSpPr>
        <p:spPr bwMode="auto">
          <a:xfrm flipV="1">
            <a:off x="6244161" y="2950494"/>
            <a:ext cx="0" cy="693151"/>
          </a:xfrm>
          <a:prstGeom prst="straightConnector1">
            <a:avLst/>
          </a:prstGeom>
          <a:solidFill>
            <a:schemeClr val="accent1"/>
          </a:solidFill>
          <a:ln w="38100" cap="sq" cmpd="sng" algn="ctr">
            <a:solidFill>
              <a:schemeClr val="tx1"/>
            </a:solidFill>
            <a:prstDash val="solid"/>
            <a:round/>
            <a:headEnd type="none" w="sm" len="sm"/>
            <a:tailEnd type="none"/>
          </a:ln>
          <a:effectLst/>
        </p:spPr>
      </p:cxnSp>
      <p:cxnSp>
        <p:nvCxnSpPr>
          <p:cNvPr id="98" name="直線コネクタ 97"/>
          <p:cNvCxnSpPr/>
          <p:nvPr/>
        </p:nvCxnSpPr>
        <p:spPr bwMode="auto">
          <a:xfrm>
            <a:off x="6258135" y="4339531"/>
            <a:ext cx="777857" cy="0"/>
          </a:xfrm>
          <a:prstGeom prst="line">
            <a:avLst/>
          </a:prstGeom>
          <a:solidFill>
            <a:schemeClr val="accent1"/>
          </a:solidFill>
          <a:ln w="38100" cap="sq" cmpd="sng" algn="ctr">
            <a:solidFill>
              <a:schemeClr val="tx1"/>
            </a:solidFill>
            <a:prstDash val="solid"/>
            <a:round/>
            <a:headEnd type="none" w="sm" len="sm"/>
            <a:tailEnd type="none"/>
          </a:ln>
          <a:effectLst/>
        </p:spPr>
      </p:cxnSp>
      <p:sp>
        <p:nvSpPr>
          <p:cNvPr id="6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88008000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5234" name="Text Box 5"/>
          <p:cNvSpPr txBox="1">
            <a:spLocks noChangeArrowheads="1"/>
          </p:cNvSpPr>
          <p:nvPr/>
        </p:nvSpPr>
        <p:spPr bwMode="gray">
          <a:xfrm>
            <a:off x="233363" y="1125539"/>
            <a:ext cx="8267700" cy="356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システムコール</a:t>
            </a:r>
          </a:p>
          <a:p>
            <a:pPr fontAlgn="ctr">
              <a:lnSpc>
                <a:spcPct val="120000"/>
              </a:lnSpc>
              <a:buClr>
                <a:srgbClr val="808080"/>
              </a:buClr>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他タスクを強制待ち状態へ移行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Suspend Task</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tk_sus_tsk</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強制待ち状態のタスクを再開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Resume Task</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tk_rsm_tsk</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強制待ち状態のタスクを強制再開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Force Resume Task</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tk_frsm_tsk</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tskid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タスク遅延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Delay Task</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tk_dly_tsk</a:t>
            </a:r>
            <a:r>
              <a:rPr lang="en-US" altLang="ja-JP" sz="2000" dirty="0">
                <a:latin typeface="Meiryo UI" pitchFamily="50" charset="-128"/>
                <a:ea typeface="Meiryo UI" pitchFamily="50" charset="-128"/>
                <a:cs typeface="Meiryo UI" pitchFamily="50" charset="-128"/>
              </a:rPr>
              <a:t> (RELTIM </a:t>
            </a:r>
            <a:r>
              <a:rPr lang="en-US" altLang="ja-JP" sz="2000" dirty="0" err="1">
                <a:latin typeface="Meiryo UI" pitchFamily="50" charset="-128"/>
                <a:ea typeface="Meiryo UI" pitchFamily="50" charset="-128"/>
                <a:cs typeface="Meiryo UI" pitchFamily="50" charset="-128"/>
              </a:rPr>
              <a:t>dlytim</a:t>
            </a:r>
            <a:r>
              <a:rPr lang="en-US" altLang="ja-JP" sz="2000" dirty="0">
                <a:latin typeface="Meiryo UI" pitchFamily="50" charset="-128"/>
                <a:ea typeface="Meiryo UI" pitchFamily="50" charset="-128"/>
                <a:cs typeface="Meiryo UI" pitchFamily="50" charset="-128"/>
              </a:rPr>
              <a:t>);</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２．タスク付属同期機能 </a:t>
            </a:r>
          </a:p>
        </p:txBody>
      </p:sp>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06242710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376040"/>
            <a:ext cx="2552509"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起床待ちと起床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804526"/>
            <a:ext cx="8409712" cy="1882114"/>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t>   </a:t>
            </a:r>
            <a:r>
              <a:rPr lang="en-US" altLang="ja-JP" sz="1700" dirty="0"/>
              <a:t>C:\ut_realos\utkernel\7-M\uT-Kernel_Samples\slp_wu</a:t>
            </a:r>
            <a:endParaRPr lang="fr-FR" altLang="ja-JP" sz="1700" dirty="0"/>
          </a:p>
          <a:p>
            <a:endParaRPr lang="fr-FR"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プロゴラム概要</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タスクは，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6)</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5)</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4)</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から構成される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初期化タスク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uinit_task</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はタスクを動的に生成し，他のタスクに起床されるまで待つ．</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他タスクを起床したら，志度タスク起床待ち状態に遷移する．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3677179" y="6190430"/>
            <a:ext cx="1789642"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各タスクのフローチャート</a:t>
            </a:r>
          </a:p>
        </p:txBody>
      </p:sp>
      <p:pic>
        <p:nvPicPr>
          <p:cNvPr id="3" name="図 2"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8418" y="2713371"/>
            <a:ext cx="6387164" cy="3477059"/>
          </a:xfrm>
          <a:prstGeom prst="rect">
            <a:avLst/>
          </a:prstGeom>
        </p:spPr>
      </p:pic>
      <p:sp>
        <p:nvSpPr>
          <p:cNvPr id="12"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92629217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線コネクタ 10"/>
          <p:cNvCxnSpPr/>
          <p:nvPr/>
        </p:nvCxnSpPr>
        <p:spPr bwMode="auto">
          <a:xfrm>
            <a:off x="1465227" y="1554376"/>
            <a:ext cx="6695631" cy="0"/>
          </a:xfrm>
          <a:prstGeom prst="line">
            <a:avLst/>
          </a:prstGeom>
          <a:solidFill>
            <a:schemeClr val="accent1"/>
          </a:solidFill>
          <a:ln w="12700" cap="sq" cmpd="sng" algn="ctr">
            <a:solidFill>
              <a:schemeClr val="tx1"/>
            </a:solidFill>
            <a:prstDash val="dash"/>
            <a:round/>
            <a:headEnd type="none" w="sm" len="sm"/>
            <a:tailEnd type="none"/>
          </a:ln>
          <a:effectLst/>
        </p:spPr>
      </p:cxnSp>
      <p:sp>
        <p:nvSpPr>
          <p:cNvPr id="4" name="テキスト ボックス 3"/>
          <p:cNvSpPr txBox="1"/>
          <p:nvPr/>
        </p:nvSpPr>
        <p:spPr>
          <a:xfrm>
            <a:off x="340361" y="376040"/>
            <a:ext cx="3461867"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タスクチャートを書いてみよう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4143479" y="6190430"/>
            <a:ext cx="1205940"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タスクチャート</a:t>
            </a:r>
          </a:p>
        </p:txBody>
      </p:sp>
      <p:cxnSp>
        <p:nvCxnSpPr>
          <p:cNvPr id="7" name="直線矢印コネクタ 6"/>
          <p:cNvCxnSpPr/>
          <p:nvPr/>
        </p:nvCxnSpPr>
        <p:spPr bwMode="auto">
          <a:xfrm>
            <a:off x="1143837" y="911647"/>
            <a:ext cx="0" cy="4659780"/>
          </a:xfrm>
          <a:prstGeom prst="straightConnector1">
            <a:avLst/>
          </a:prstGeom>
          <a:solidFill>
            <a:schemeClr val="accent1"/>
          </a:solidFill>
          <a:ln w="38100" cap="sq" cmpd="sng" algn="ctr">
            <a:solidFill>
              <a:schemeClr val="tx1"/>
            </a:solidFill>
            <a:prstDash val="solid"/>
            <a:round/>
            <a:headEnd type="arrow" w="sm" len="sm"/>
            <a:tailEnd type="none"/>
          </a:ln>
          <a:effectLst/>
        </p:spPr>
      </p:cxnSp>
      <p:cxnSp>
        <p:nvCxnSpPr>
          <p:cNvPr id="9" name="直線矢印コネクタ 8"/>
          <p:cNvCxnSpPr/>
          <p:nvPr/>
        </p:nvCxnSpPr>
        <p:spPr bwMode="auto">
          <a:xfrm>
            <a:off x="1143836" y="5571427"/>
            <a:ext cx="7391977" cy="0"/>
          </a:xfrm>
          <a:prstGeom prst="straightConnector1">
            <a:avLst/>
          </a:prstGeom>
          <a:solidFill>
            <a:schemeClr val="accent1"/>
          </a:solidFill>
          <a:ln w="38100" cap="sq" cmpd="sng" algn="ctr">
            <a:solidFill>
              <a:schemeClr val="tx1"/>
            </a:solidFill>
            <a:prstDash val="solid"/>
            <a:round/>
            <a:headEnd type="none" w="sm" len="sm"/>
            <a:tailEnd type="arrow"/>
          </a:ln>
          <a:effectLst/>
        </p:spPr>
      </p:cxnSp>
      <p:sp>
        <p:nvSpPr>
          <p:cNvPr id="10" name="テキスト ボックス 9"/>
          <p:cNvSpPr txBox="1"/>
          <p:nvPr/>
        </p:nvSpPr>
        <p:spPr>
          <a:xfrm>
            <a:off x="337285" y="1179451"/>
            <a:ext cx="612097" cy="324503"/>
          </a:xfrm>
          <a:prstGeom prst="rect">
            <a:avLst/>
          </a:prstGeom>
          <a:noFill/>
        </p:spPr>
        <p:txBody>
          <a:bodyPr wrap="none" lIns="64273" tIns="32137" rIns="64273" bIns="32137" rtlCol="0">
            <a:spAutoFit/>
          </a:bodyPr>
          <a:lstStyle/>
          <a:p>
            <a:r>
              <a:rPr lang="en-US" altLang="ja-JP" sz="1700" dirty="0">
                <a:solidFill>
                  <a:schemeClr val="accent6">
                    <a:lumMod val="75000"/>
                  </a:schemeClr>
                </a:solidFill>
                <a:latin typeface="Meiryo UI" pitchFamily="50" charset="-128"/>
                <a:ea typeface="Meiryo UI" pitchFamily="50" charset="-128"/>
                <a:cs typeface="Meiryo UI" pitchFamily="50" charset="-128"/>
              </a:rPr>
              <a:t>High</a:t>
            </a:r>
            <a:endParaRPr lang="ja-JP" altLang="en-US" sz="1700" dirty="0">
              <a:solidFill>
                <a:schemeClr val="accent6">
                  <a:lumMod val="75000"/>
                </a:schemeClr>
              </a:solidFill>
              <a:latin typeface="Meiryo UI" pitchFamily="50" charset="-128"/>
              <a:ea typeface="Meiryo UI" pitchFamily="50" charset="-128"/>
              <a:cs typeface="Meiryo UI" pitchFamily="50" charset="-128"/>
            </a:endParaRPr>
          </a:p>
        </p:txBody>
      </p:sp>
      <p:sp>
        <p:nvSpPr>
          <p:cNvPr id="13" name="テキスト ボックス 12"/>
          <p:cNvSpPr txBox="1"/>
          <p:nvPr/>
        </p:nvSpPr>
        <p:spPr>
          <a:xfrm>
            <a:off x="337285" y="5354046"/>
            <a:ext cx="559137" cy="324503"/>
          </a:xfrm>
          <a:prstGeom prst="rect">
            <a:avLst/>
          </a:prstGeom>
          <a:noFill/>
        </p:spPr>
        <p:txBody>
          <a:bodyPr wrap="none" lIns="64273" tIns="32137" rIns="64273" bIns="32137" rtlCol="0">
            <a:spAutoFit/>
          </a:bodyPr>
          <a:lstStyle/>
          <a:p>
            <a:r>
              <a:rPr lang="en-US" altLang="ja-JP" sz="1700" dirty="0">
                <a:solidFill>
                  <a:schemeClr val="accent6">
                    <a:lumMod val="75000"/>
                  </a:schemeClr>
                </a:solidFill>
                <a:latin typeface="Meiryo UI" pitchFamily="50" charset="-128"/>
                <a:ea typeface="Meiryo UI" pitchFamily="50" charset="-128"/>
                <a:cs typeface="Meiryo UI" pitchFamily="50" charset="-128"/>
              </a:rPr>
              <a:t>Low</a:t>
            </a:r>
            <a:endParaRPr lang="ja-JP" altLang="en-US" sz="1700" dirty="0">
              <a:solidFill>
                <a:schemeClr val="accent6">
                  <a:lumMod val="75000"/>
                </a:schemeClr>
              </a:solidFill>
              <a:latin typeface="Meiryo UI" pitchFamily="50" charset="-128"/>
              <a:ea typeface="Meiryo UI" pitchFamily="50" charset="-128"/>
              <a:cs typeface="Meiryo UI" pitchFamily="50" charset="-128"/>
            </a:endParaRPr>
          </a:p>
        </p:txBody>
      </p:sp>
      <p:sp>
        <p:nvSpPr>
          <p:cNvPr id="14" name="テキスト ボックス 13"/>
          <p:cNvSpPr txBox="1"/>
          <p:nvPr/>
        </p:nvSpPr>
        <p:spPr>
          <a:xfrm>
            <a:off x="342689" y="911647"/>
            <a:ext cx="595196" cy="324503"/>
          </a:xfrm>
          <a:prstGeom prst="rect">
            <a:avLst/>
          </a:prstGeom>
          <a:noFill/>
        </p:spPr>
        <p:txBody>
          <a:bodyPr wrap="none" lIns="64273" tIns="32137" rIns="64273" bIns="32137" rtlCol="0">
            <a:spAutoFit/>
          </a:bodyPr>
          <a:lstStyle/>
          <a:p>
            <a:r>
              <a:rPr lang="ja-JP" altLang="en-US" sz="1700" dirty="0">
                <a:solidFill>
                  <a:schemeClr val="accent6">
                    <a:lumMod val="75000"/>
                  </a:schemeClr>
                </a:solidFill>
                <a:latin typeface="Meiryo UI" pitchFamily="50" charset="-128"/>
                <a:ea typeface="Meiryo UI" pitchFamily="50" charset="-128"/>
                <a:cs typeface="Meiryo UI" pitchFamily="50" charset="-128"/>
              </a:rPr>
              <a:t>タスク</a:t>
            </a:r>
          </a:p>
        </p:txBody>
      </p:sp>
      <p:sp>
        <p:nvSpPr>
          <p:cNvPr id="15" name="テキスト ボックス 14"/>
          <p:cNvSpPr txBox="1"/>
          <p:nvPr/>
        </p:nvSpPr>
        <p:spPr>
          <a:xfrm>
            <a:off x="337285" y="4922422"/>
            <a:ext cx="576039"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16" name="テキスト ボックス 15"/>
          <p:cNvSpPr txBox="1"/>
          <p:nvPr/>
        </p:nvSpPr>
        <p:spPr>
          <a:xfrm>
            <a:off x="275108" y="3453959"/>
            <a:ext cx="576039"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17" name="テキスト ボックス 16"/>
          <p:cNvSpPr txBox="1"/>
          <p:nvPr/>
        </p:nvSpPr>
        <p:spPr>
          <a:xfrm>
            <a:off x="275109" y="2088413"/>
            <a:ext cx="576039"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grpSp>
        <p:nvGrpSpPr>
          <p:cNvPr id="31" name="グループ化 30"/>
          <p:cNvGrpSpPr/>
          <p:nvPr/>
        </p:nvGrpSpPr>
        <p:grpSpPr>
          <a:xfrm>
            <a:off x="1143837" y="1503954"/>
            <a:ext cx="321390" cy="732739"/>
            <a:chOff x="1627187" y="5640387"/>
            <a:chExt cx="457200" cy="1525515"/>
          </a:xfrm>
        </p:grpSpPr>
        <p:cxnSp>
          <p:nvCxnSpPr>
            <p:cNvPr id="32" name="直線コネクタ 31"/>
            <p:cNvCxnSpPr/>
            <p:nvPr/>
          </p:nvCxnSpPr>
          <p:spPr bwMode="auto">
            <a:xfrm>
              <a:off x="1627187" y="7165902"/>
              <a:ext cx="4572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33" name="直線矢印コネクタ 32"/>
            <p:cNvCxnSpPr/>
            <p:nvPr/>
          </p:nvCxnSpPr>
          <p:spPr bwMode="auto">
            <a:xfrm flipV="1">
              <a:off x="2084387" y="5640387"/>
              <a:ext cx="0" cy="1525515"/>
            </a:xfrm>
            <a:prstGeom prst="straightConnector1">
              <a:avLst/>
            </a:prstGeom>
            <a:solidFill>
              <a:schemeClr val="accent1"/>
            </a:solidFill>
            <a:ln w="38100" cap="sq" cmpd="sng" algn="ctr">
              <a:solidFill>
                <a:schemeClr val="tx1"/>
              </a:solidFill>
              <a:prstDash val="solid"/>
              <a:round/>
              <a:headEnd type="none" w="sm" len="sm"/>
              <a:tailEnd type="arrow"/>
            </a:ln>
            <a:effectLst/>
          </p:spPr>
        </p:cxnSp>
      </p:grpSp>
      <p:grpSp>
        <p:nvGrpSpPr>
          <p:cNvPr id="34" name="グループ化 33"/>
          <p:cNvGrpSpPr/>
          <p:nvPr/>
        </p:nvGrpSpPr>
        <p:grpSpPr>
          <a:xfrm>
            <a:off x="1143837" y="2910504"/>
            <a:ext cx="321390" cy="732739"/>
            <a:chOff x="1627187" y="5640387"/>
            <a:chExt cx="457200" cy="1525515"/>
          </a:xfrm>
        </p:grpSpPr>
        <p:cxnSp>
          <p:nvCxnSpPr>
            <p:cNvPr id="35" name="直線コネクタ 34"/>
            <p:cNvCxnSpPr/>
            <p:nvPr/>
          </p:nvCxnSpPr>
          <p:spPr bwMode="auto">
            <a:xfrm>
              <a:off x="1627187" y="7165902"/>
              <a:ext cx="4572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36" name="直線矢印コネクタ 35"/>
            <p:cNvCxnSpPr/>
            <p:nvPr/>
          </p:nvCxnSpPr>
          <p:spPr bwMode="auto">
            <a:xfrm flipV="1">
              <a:off x="2084387" y="5640387"/>
              <a:ext cx="0" cy="1525515"/>
            </a:xfrm>
            <a:prstGeom prst="straightConnector1">
              <a:avLst/>
            </a:prstGeom>
            <a:solidFill>
              <a:schemeClr val="accent1"/>
            </a:solidFill>
            <a:ln w="38100" cap="sq" cmpd="sng" algn="ctr">
              <a:solidFill>
                <a:schemeClr val="tx1"/>
              </a:solidFill>
              <a:prstDash val="solid"/>
              <a:round/>
              <a:headEnd type="none" w="sm" len="sm"/>
              <a:tailEnd type="arrow"/>
            </a:ln>
            <a:effectLst/>
          </p:spPr>
        </p:cxnSp>
      </p:grpSp>
      <p:grpSp>
        <p:nvGrpSpPr>
          <p:cNvPr id="37" name="グループ化 36"/>
          <p:cNvGrpSpPr/>
          <p:nvPr/>
        </p:nvGrpSpPr>
        <p:grpSpPr>
          <a:xfrm>
            <a:off x="1143837" y="4303082"/>
            <a:ext cx="321390" cy="732739"/>
            <a:chOff x="1627187" y="5640387"/>
            <a:chExt cx="457200" cy="1525515"/>
          </a:xfrm>
        </p:grpSpPr>
        <p:cxnSp>
          <p:nvCxnSpPr>
            <p:cNvPr id="38" name="直線コネクタ 37"/>
            <p:cNvCxnSpPr/>
            <p:nvPr/>
          </p:nvCxnSpPr>
          <p:spPr bwMode="auto">
            <a:xfrm>
              <a:off x="1627187" y="7165902"/>
              <a:ext cx="4572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39" name="直線矢印コネクタ 38"/>
            <p:cNvCxnSpPr/>
            <p:nvPr/>
          </p:nvCxnSpPr>
          <p:spPr bwMode="auto">
            <a:xfrm flipV="1">
              <a:off x="2084387" y="5640387"/>
              <a:ext cx="0" cy="1525515"/>
            </a:xfrm>
            <a:prstGeom prst="straightConnector1">
              <a:avLst/>
            </a:prstGeom>
            <a:solidFill>
              <a:schemeClr val="accent1"/>
            </a:solidFill>
            <a:ln w="38100" cap="sq" cmpd="sng" algn="ctr">
              <a:solidFill>
                <a:schemeClr val="tx1"/>
              </a:solidFill>
              <a:prstDash val="solid"/>
              <a:round/>
              <a:headEnd type="none" w="sm" len="sm"/>
              <a:tailEnd type="arrow"/>
            </a:ln>
            <a:effectLst/>
          </p:spPr>
        </p:cxnSp>
      </p:grpSp>
      <p:cxnSp>
        <p:nvCxnSpPr>
          <p:cNvPr id="5" name="直線コネクタ 4"/>
          <p:cNvCxnSpPr/>
          <p:nvPr/>
        </p:nvCxnSpPr>
        <p:spPr bwMode="auto">
          <a:xfrm>
            <a:off x="1465227" y="1554376"/>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27" name="直線コネクタ 26"/>
          <p:cNvCxnSpPr/>
          <p:nvPr/>
        </p:nvCxnSpPr>
        <p:spPr bwMode="auto">
          <a:xfrm>
            <a:off x="1465227" y="2946953"/>
            <a:ext cx="6695631" cy="0"/>
          </a:xfrm>
          <a:prstGeom prst="line">
            <a:avLst/>
          </a:prstGeom>
          <a:solidFill>
            <a:schemeClr val="accent1"/>
          </a:solidFill>
          <a:ln w="12700" cap="sq" cmpd="sng" algn="ctr">
            <a:solidFill>
              <a:schemeClr val="tx1"/>
            </a:solidFill>
            <a:prstDash val="dash"/>
            <a:round/>
            <a:headEnd type="none" w="sm" len="sm"/>
            <a:tailEnd type="none"/>
          </a:ln>
          <a:effectLst/>
        </p:spPr>
      </p:cxnSp>
      <p:cxnSp>
        <p:nvCxnSpPr>
          <p:cNvPr id="29" name="直線コネクタ 28"/>
          <p:cNvCxnSpPr/>
          <p:nvPr/>
        </p:nvCxnSpPr>
        <p:spPr bwMode="auto">
          <a:xfrm>
            <a:off x="1465227" y="4339531"/>
            <a:ext cx="6695631" cy="0"/>
          </a:xfrm>
          <a:prstGeom prst="line">
            <a:avLst/>
          </a:prstGeom>
          <a:solidFill>
            <a:schemeClr val="accent1"/>
          </a:solidFill>
          <a:ln w="12700" cap="sq" cmpd="sng" algn="ctr">
            <a:solidFill>
              <a:schemeClr val="tx1"/>
            </a:solidFill>
            <a:prstDash val="dash"/>
            <a:round/>
            <a:headEnd type="none" w="sm" len="sm"/>
            <a:tailEnd type="none"/>
          </a:ln>
          <a:effectLst/>
        </p:spPr>
      </p:cxnSp>
      <p:cxnSp>
        <p:nvCxnSpPr>
          <p:cNvPr id="30" name="直線コネクタ 29"/>
          <p:cNvCxnSpPr/>
          <p:nvPr/>
        </p:nvCxnSpPr>
        <p:spPr bwMode="auto">
          <a:xfrm flipV="1">
            <a:off x="1881278" y="1554377"/>
            <a:ext cx="0" cy="1392577"/>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40" name="直線コネクタ 39"/>
          <p:cNvCxnSpPr/>
          <p:nvPr/>
        </p:nvCxnSpPr>
        <p:spPr bwMode="auto">
          <a:xfrm>
            <a:off x="1893747" y="2960926"/>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1" name="直線コネクタ 40"/>
          <p:cNvCxnSpPr/>
          <p:nvPr/>
        </p:nvCxnSpPr>
        <p:spPr bwMode="auto">
          <a:xfrm flipV="1">
            <a:off x="2322268" y="2960926"/>
            <a:ext cx="0" cy="1403010"/>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42" name="直線コネクタ 41"/>
          <p:cNvCxnSpPr/>
          <p:nvPr/>
        </p:nvCxnSpPr>
        <p:spPr bwMode="auto">
          <a:xfrm>
            <a:off x="2322268" y="4339531"/>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3" name="直線コネクタ 42"/>
          <p:cNvCxnSpPr/>
          <p:nvPr/>
        </p:nvCxnSpPr>
        <p:spPr bwMode="auto">
          <a:xfrm flipV="1">
            <a:off x="2750788" y="2939662"/>
            <a:ext cx="1051440" cy="7292"/>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4" name="直線コネクタ 43"/>
          <p:cNvCxnSpPr/>
          <p:nvPr/>
        </p:nvCxnSpPr>
        <p:spPr bwMode="auto">
          <a:xfrm flipV="1">
            <a:off x="2750788" y="2939662"/>
            <a:ext cx="0" cy="1363420"/>
          </a:xfrm>
          <a:prstGeom prst="line">
            <a:avLst/>
          </a:prstGeom>
          <a:solidFill>
            <a:schemeClr val="accent1"/>
          </a:solidFill>
          <a:ln w="12700" cap="sq" cmpd="sng" algn="ctr">
            <a:solidFill>
              <a:schemeClr val="tx1"/>
            </a:solidFill>
            <a:prstDash val="sysDot"/>
            <a:round/>
            <a:headEnd type="none" w="sm" len="sm"/>
            <a:tailEnd type="arrow"/>
          </a:ln>
          <a:effectLst/>
        </p:spPr>
      </p:cxnSp>
      <p:cxnSp>
        <p:nvCxnSpPr>
          <p:cNvPr id="45" name="直線コネクタ 44"/>
          <p:cNvCxnSpPr/>
          <p:nvPr/>
        </p:nvCxnSpPr>
        <p:spPr bwMode="auto">
          <a:xfrm flipV="1">
            <a:off x="3822089" y="1554376"/>
            <a:ext cx="0" cy="1392577"/>
          </a:xfrm>
          <a:prstGeom prst="line">
            <a:avLst/>
          </a:prstGeom>
          <a:solidFill>
            <a:schemeClr val="accent1"/>
          </a:solidFill>
          <a:ln w="12700" cap="sq" cmpd="sng" algn="ctr">
            <a:solidFill>
              <a:schemeClr val="tx1"/>
            </a:solidFill>
            <a:prstDash val="sysDot"/>
            <a:round/>
            <a:headEnd type="none" w="sm" len="sm"/>
            <a:tailEnd type="arrow"/>
          </a:ln>
          <a:effectLst/>
        </p:spPr>
      </p:cxnSp>
      <p:cxnSp>
        <p:nvCxnSpPr>
          <p:cNvPr id="47" name="直線コネクタ 46"/>
          <p:cNvCxnSpPr/>
          <p:nvPr/>
        </p:nvCxnSpPr>
        <p:spPr bwMode="auto">
          <a:xfrm flipV="1">
            <a:off x="3841950" y="1554375"/>
            <a:ext cx="1051440" cy="7292"/>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9" name="直線コネクタ 48"/>
          <p:cNvCxnSpPr/>
          <p:nvPr/>
        </p:nvCxnSpPr>
        <p:spPr bwMode="auto">
          <a:xfrm>
            <a:off x="4919009" y="2960926"/>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50" name="直線コネクタ 49"/>
          <p:cNvCxnSpPr/>
          <p:nvPr/>
        </p:nvCxnSpPr>
        <p:spPr bwMode="auto">
          <a:xfrm flipV="1">
            <a:off x="5347529" y="2960926"/>
            <a:ext cx="0" cy="1403010"/>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51" name="直線コネクタ 50"/>
          <p:cNvCxnSpPr/>
          <p:nvPr/>
        </p:nvCxnSpPr>
        <p:spPr bwMode="auto">
          <a:xfrm>
            <a:off x="5347529" y="4339531"/>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52" name="直線コネクタ 51"/>
          <p:cNvCxnSpPr/>
          <p:nvPr/>
        </p:nvCxnSpPr>
        <p:spPr bwMode="auto">
          <a:xfrm flipV="1">
            <a:off x="5776049" y="2939662"/>
            <a:ext cx="1051440" cy="7292"/>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53" name="直線コネクタ 52"/>
          <p:cNvCxnSpPr/>
          <p:nvPr/>
        </p:nvCxnSpPr>
        <p:spPr bwMode="auto">
          <a:xfrm flipV="1">
            <a:off x="5776049" y="2939662"/>
            <a:ext cx="0" cy="1363420"/>
          </a:xfrm>
          <a:prstGeom prst="line">
            <a:avLst/>
          </a:prstGeom>
          <a:solidFill>
            <a:schemeClr val="accent1"/>
          </a:solidFill>
          <a:ln w="12700" cap="sq" cmpd="sng" algn="ctr">
            <a:solidFill>
              <a:schemeClr val="tx1"/>
            </a:solidFill>
            <a:prstDash val="sysDot"/>
            <a:round/>
            <a:headEnd type="none" w="sm" len="sm"/>
            <a:tailEnd type="arrow"/>
          </a:ln>
          <a:effectLst/>
        </p:spPr>
      </p:cxnSp>
      <p:cxnSp>
        <p:nvCxnSpPr>
          <p:cNvPr id="54" name="直線コネクタ 53"/>
          <p:cNvCxnSpPr/>
          <p:nvPr/>
        </p:nvCxnSpPr>
        <p:spPr bwMode="auto">
          <a:xfrm flipV="1">
            <a:off x="6847350" y="1554376"/>
            <a:ext cx="0" cy="1392577"/>
          </a:xfrm>
          <a:prstGeom prst="line">
            <a:avLst/>
          </a:prstGeom>
          <a:solidFill>
            <a:schemeClr val="accent1"/>
          </a:solidFill>
          <a:ln w="12700" cap="sq" cmpd="sng" algn="ctr">
            <a:solidFill>
              <a:schemeClr val="tx1"/>
            </a:solidFill>
            <a:prstDash val="sysDot"/>
            <a:round/>
            <a:headEnd type="none" w="sm" len="sm"/>
            <a:tailEnd type="arrow"/>
          </a:ln>
          <a:effectLst/>
        </p:spPr>
      </p:cxnSp>
      <p:cxnSp>
        <p:nvCxnSpPr>
          <p:cNvPr id="55" name="直線コネクタ 54"/>
          <p:cNvCxnSpPr/>
          <p:nvPr/>
        </p:nvCxnSpPr>
        <p:spPr bwMode="auto">
          <a:xfrm flipV="1">
            <a:off x="6867211" y="1554375"/>
            <a:ext cx="1051440" cy="7292"/>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56" name="直線コネクタ 55"/>
          <p:cNvCxnSpPr/>
          <p:nvPr/>
        </p:nvCxnSpPr>
        <p:spPr bwMode="auto">
          <a:xfrm flipV="1">
            <a:off x="4893390" y="1554376"/>
            <a:ext cx="0" cy="1392577"/>
          </a:xfrm>
          <a:prstGeom prst="line">
            <a:avLst/>
          </a:prstGeom>
          <a:solidFill>
            <a:schemeClr val="accent1"/>
          </a:solidFill>
          <a:ln w="12700" cap="sq" cmpd="sng" algn="ctr">
            <a:solidFill>
              <a:schemeClr val="tx1"/>
            </a:solidFill>
            <a:prstDash val="sysDot"/>
            <a:round/>
            <a:headEnd type="none" w="sm" len="sm"/>
            <a:tailEnd type="none"/>
          </a:ln>
          <a:effectLst/>
        </p:spPr>
      </p:cxnSp>
      <p:sp>
        <p:nvSpPr>
          <p:cNvPr id="57" name="テキスト ボックス 56"/>
          <p:cNvSpPr txBox="1"/>
          <p:nvPr/>
        </p:nvSpPr>
        <p:spPr>
          <a:xfrm>
            <a:off x="1893748" y="1229873"/>
            <a:ext cx="485892" cy="324503"/>
          </a:xfrm>
          <a:prstGeom prst="rect">
            <a:avLst/>
          </a:prstGeom>
          <a:noFill/>
        </p:spPr>
        <p:txBody>
          <a:bodyPr wrap="non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ねる</a:t>
            </a:r>
          </a:p>
        </p:txBody>
      </p:sp>
      <p:sp>
        <p:nvSpPr>
          <p:cNvPr id="58" name="テキスト ボックス 57"/>
          <p:cNvSpPr txBox="1"/>
          <p:nvPr/>
        </p:nvSpPr>
        <p:spPr>
          <a:xfrm>
            <a:off x="2264896" y="2622451"/>
            <a:ext cx="485892" cy="324503"/>
          </a:xfrm>
          <a:prstGeom prst="rect">
            <a:avLst/>
          </a:prstGeom>
          <a:noFill/>
        </p:spPr>
        <p:txBody>
          <a:bodyPr wrap="non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ねる</a:t>
            </a:r>
          </a:p>
        </p:txBody>
      </p:sp>
      <p:sp>
        <p:nvSpPr>
          <p:cNvPr id="59" name="テキスト ボックス 58"/>
          <p:cNvSpPr txBox="1"/>
          <p:nvPr/>
        </p:nvSpPr>
        <p:spPr>
          <a:xfrm>
            <a:off x="4921337" y="1233012"/>
            <a:ext cx="485892" cy="324503"/>
          </a:xfrm>
          <a:prstGeom prst="rect">
            <a:avLst/>
          </a:prstGeom>
          <a:noFill/>
        </p:spPr>
        <p:txBody>
          <a:bodyPr wrap="non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ねる</a:t>
            </a:r>
          </a:p>
        </p:txBody>
      </p:sp>
      <p:sp>
        <p:nvSpPr>
          <p:cNvPr id="60" name="テキスト ボックス 59"/>
          <p:cNvSpPr txBox="1"/>
          <p:nvPr/>
        </p:nvSpPr>
        <p:spPr>
          <a:xfrm>
            <a:off x="5292486" y="2625589"/>
            <a:ext cx="485892" cy="324503"/>
          </a:xfrm>
          <a:prstGeom prst="rect">
            <a:avLst/>
          </a:prstGeom>
          <a:noFill/>
        </p:spPr>
        <p:txBody>
          <a:bodyPr wrap="non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ねる</a:t>
            </a:r>
          </a:p>
        </p:txBody>
      </p:sp>
      <p:sp>
        <p:nvSpPr>
          <p:cNvPr id="61" name="テキスト ボックス 60"/>
          <p:cNvSpPr txBox="1"/>
          <p:nvPr/>
        </p:nvSpPr>
        <p:spPr>
          <a:xfrm>
            <a:off x="3822090" y="2625589"/>
            <a:ext cx="679707" cy="324503"/>
          </a:xfrm>
          <a:prstGeom prst="rect">
            <a:avLst/>
          </a:prstGeom>
          <a:noFill/>
        </p:spPr>
        <p:txBody>
          <a:bodyPr wrap="non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起こす</a:t>
            </a:r>
          </a:p>
        </p:txBody>
      </p:sp>
      <p:sp>
        <p:nvSpPr>
          <p:cNvPr id="62" name="テキスト ボックス 61"/>
          <p:cNvSpPr txBox="1"/>
          <p:nvPr/>
        </p:nvSpPr>
        <p:spPr>
          <a:xfrm>
            <a:off x="2760955" y="4018167"/>
            <a:ext cx="679707" cy="324503"/>
          </a:xfrm>
          <a:prstGeom prst="rect">
            <a:avLst/>
          </a:prstGeom>
          <a:noFill/>
        </p:spPr>
        <p:txBody>
          <a:bodyPr wrap="non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起こす</a:t>
            </a:r>
          </a:p>
        </p:txBody>
      </p:sp>
      <p:sp>
        <p:nvSpPr>
          <p:cNvPr id="63" name="テキスト ボックス 62"/>
          <p:cNvSpPr txBox="1"/>
          <p:nvPr/>
        </p:nvSpPr>
        <p:spPr>
          <a:xfrm>
            <a:off x="6838370" y="2625589"/>
            <a:ext cx="679707" cy="324503"/>
          </a:xfrm>
          <a:prstGeom prst="rect">
            <a:avLst/>
          </a:prstGeom>
          <a:noFill/>
        </p:spPr>
        <p:txBody>
          <a:bodyPr wrap="non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起こす</a:t>
            </a:r>
          </a:p>
        </p:txBody>
      </p:sp>
      <p:sp>
        <p:nvSpPr>
          <p:cNvPr id="64" name="テキスト ボックス 63"/>
          <p:cNvSpPr txBox="1"/>
          <p:nvPr/>
        </p:nvSpPr>
        <p:spPr>
          <a:xfrm>
            <a:off x="5777236" y="4018167"/>
            <a:ext cx="679707" cy="324503"/>
          </a:xfrm>
          <a:prstGeom prst="rect">
            <a:avLst/>
          </a:prstGeom>
          <a:noFill/>
        </p:spPr>
        <p:txBody>
          <a:bodyPr wrap="non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起こす</a:t>
            </a:r>
          </a:p>
        </p:txBody>
      </p:sp>
      <p:sp>
        <p:nvSpPr>
          <p:cNvPr id="66"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34994435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282" name="Text Box 5"/>
          <p:cNvSpPr txBox="1">
            <a:spLocks noChangeArrowheads="1"/>
          </p:cNvSpPr>
          <p:nvPr/>
        </p:nvSpPr>
        <p:spPr bwMode="gray">
          <a:xfrm>
            <a:off x="179388" y="911225"/>
            <a:ext cx="8248650" cy="535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同期・通信機能とは？</a:t>
            </a:r>
          </a:p>
          <a:p>
            <a:pPr fontAlgn="ctr">
              <a:lnSpc>
                <a:spcPct val="120000"/>
              </a:lnSpc>
              <a:buClr>
                <a:srgbClr val="808080"/>
              </a:buClr>
              <a:buFont typeface="ＭＳ Ｐゴシック" pitchFamily="50" charset="-128"/>
              <a:buChar char="▶"/>
            </a:pPr>
            <a:r>
              <a:rPr lang="ja-JP" altLang="en-US" sz="2200" dirty="0">
                <a:latin typeface="Meiryo UI" pitchFamily="50" charset="-128"/>
                <a:ea typeface="Meiryo UI" pitchFamily="50" charset="-128"/>
                <a:cs typeface="Meiryo UI" pitchFamily="50" charset="-128"/>
              </a:rPr>
              <a:t> 同期・通信機能は，タスクとは独立したオブジェクトにより，</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タスク間の同期・通信を行うための機能．</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セマフォ，イベントフラグ，メールボックスの機能がある．</a:t>
            </a:r>
          </a:p>
          <a:p>
            <a:pPr fontAlgn="ctr">
              <a:lnSpc>
                <a:spcPct val="120000"/>
              </a:lnSpc>
              <a:buClr>
                <a:srgbClr val="808080"/>
              </a:buClr>
              <a:buFont typeface="ＭＳ Ｐゴシック" pitchFamily="50" charset="-128"/>
              <a:buNone/>
            </a:pPr>
            <a:endParaRPr lang="ja-JP" altLang="en-US" sz="700"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200" b="1" dirty="0">
                <a:latin typeface="Meiryo UI" pitchFamily="50" charset="-128"/>
                <a:ea typeface="Meiryo UI" pitchFamily="50" charset="-128"/>
                <a:cs typeface="Meiryo UI" pitchFamily="50" charset="-128"/>
              </a:rPr>
              <a:t> </a:t>
            </a:r>
            <a:r>
              <a:rPr lang="ja-JP" altLang="en-US" sz="2200" b="1" u="sng" dirty="0">
                <a:latin typeface="Meiryo UI" pitchFamily="50" charset="-128"/>
                <a:ea typeface="Meiryo UI" pitchFamily="50" charset="-128"/>
                <a:cs typeface="Meiryo UI" pitchFamily="50" charset="-128"/>
              </a:rPr>
              <a:t>セマフォ</a:t>
            </a:r>
            <a:endParaRPr lang="ja-JP" altLang="en-US" sz="2200"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資源に対して排他制御や同期を行うためのオブジェクト．</a:t>
            </a:r>
          </a:p>
          <a:p>
            <a:pPr fontAlgn="ctr">
              <a:lnSpc>
                <a:spcPct val="120000"/>
              </a:lnSpc>
              <a:buClr>
                <a:srgbClr val="808080"/>
              </a:buClr>
              <a:buFont typeface="ＭＳ Ｐゴシック" pitchFamily="50" charset="-128"/>
              <a:buNone/>
            </a:pPr>
            <a:endParaRPr lang="ja-JP" altLang="en-US" sz="700"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a:t>
            </a:r>
            <a:r>
              <a:rPr lang="ja-JP" altLang="en-US" sz="2200" b="1" u="sng" dirty="0">
                <a:latin typeface="Meiryo UI" pitchFamily="50" charset="-128"/>
                <a:ea typeface="Meiryo UI" pitchFamily="50" charset="-128"/>
                <a:cs typeface="Meiryo UI" pitchFamily="50" charset="-128"/>
              </a:rPr>
              <a:t>イベントフラグ</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イベントの有無をビット毎のフラグで表現することにより，同期を行うため</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のオブジェクト．</a:t>
            </a:r>
          </a:p>
          <a:p>
            <a:pPr fontAlgn="ctr">
              <a:lnSpc>
                <a:spcPct val="120000"/>
              </a:lnSpc>
              <a:buClr>
                <a:srgbClr val="808080"/>
              </a:buClr>
              <a:buFont typeface="ＭＳ Ｐゴシック" pitchFamily="50" charset="-128"/>
              <a:buNone/>
            </a:pPr>
            <a:endParaRPr lang="ja-JP" altLang="en-US" sz="700"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500" b="1" dirty="0">
                <a:latin typeface="Meiryo UI" pitchFamily="50" charset="-128"/>
                <a:ea typeface="Meiryo UI" pitchFamily="50" charset="-128"/>
                <a:cs typeface="Meiryo UI" pitchFamily="50" charset="-128"/>
              </a:rPr>
              <a:t> </a:t>
            </a:r>
            <a:r>
              <a:rPr lang="ja-JP" altLang="en-US" sz="2200" b="1" u="sng" dirty="0">
                <a:latin typeface="Meiryo UI" pitchFamily="50" charset="-128"/>
                <a:ea typeface="Meiryo UI" pitchFamily="50" charset="-128"/>
                <a:cs typeface="Meiryo UI" pitchFamily="50" charset="-128"/>
              </a:rPr>
              <a:t>メールボックス</a:t>
            </a:r>
          </a:p>
          <a:p>
            <a:pPr fontAlgn="ctr">
              <a:lnSpc>
                <a:spcPct val="120000"/>
              </a:lnSpc>
              <a:buClr>
                <a:srgbClr val="808080"/>
              </a:buClr>
              <a:buFont typeface="ＭＳ Ｐゴシック" pitchFamily="50" charset="-128"/>
              <a:buNone/>
            </a:pPr>
            <a:r>
              <a:rPr lang="ja-JP" altLang="en-US" sz="2200" b="1"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メモリ上のメッセージを受渡しすることにより，同期と通信を行うため</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のオブジェクト．</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３．同期・通信機能</a:t>
            </a:r>
            <a:r>
              <a:rPr lang="ja-JP" altLang="en-US" sz="3400" u="sng">
                <a:latin typeface="HGP創英角ｺﾞｼｯｸUB" pitchFamily="50" charset="-128"/>
                <a:ea typeface="HGP創英角ｺﾞｼｯｸUB" pitchFamily="50" charset="-128"/>
                <a:cs typeface="ＤＦＧ平成ゴシック体W7"/>
              </a:rPr>
              <a:t> </a:t>
            </a:r>
          </a:p>
        </p:txBody>
      </p:sp>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4216063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ja-JP" altLang="en-US" sz="4800" u="sng" dirty="0" smtClean="0">
                <a:latin typeface="+mn-ea"/>
                <a:cs typeface="ＤＦＧ平成ゴシック体W7"/>
              </a:rPr>
              <a:t>排他処理の実現</a:t>
            </a:r>
            <a:endParaRPr lang="ja-JP" altLang="en-US" sz="4800" u="sng" dirty="0">
              <a:latin typeface="+mn-ea"/>
              <a:cs typeface="ＤＦＧ平成ゴシック体W7"/>
            </a:endParaRPr>
          </a:p>
        </p:txBody>
      </p:sp>
      <p:graphicFrame>
        <p:nvGraphicFramePr>
          <p:cNvPr id="4" name="表 3"/>
          <p:cNvGraphicFramePr>
            <a:graphicFrameLocks noGrp="1"/>
          </p:cNvGraphicFramePr>
          <p:nvPr>
            <p:extLst>
              <p:ext uri="{D42A27DB-BD31-4B8C-83A1-F6EECF244321}">
                <p14:modId xmlns:p14="http://schemas.microsoft.com/office/powerpoint/2010/main" val="901647802"/>
              </p:ext>
            </p:extLst>
          </p:nvPr>
        </p:nvGraphicFramePr>
        <p:xfrm>
          <a:off x="179512" y="1556792"/>
          <a:ext cx="8780909" cy="4206240"/>
        </p:xfrm>
        <a:graphic>
          <a:graphicData uri="http://schemas.openxmlformats.org/drawingml/2006/table">
            <a:tbl>
              <a:tblPr firstRow="1" bandRow="1">
                <a:tableStyleId>{7DF18680-E054-41AD-8BC1-D1AEF772440D}</a:tableStyleId>
              </a:tblPr>
              <a:tblGrid>
                <a:gridCol w="1436093"/>
                <a:gridCol w="3600400"/>
                <a:gridCol w="3744416"/>
              </a:tblGrid>
              <a:tr h="370840">
                <a:tc>
                  <a:txBody>
                    <a:bodyPr/>
                    <a:lstStyle/>
                    <a:p>
                      <a:pPr algn="ctr"/>
                      <a:r>
                        <a:rPr kumimoji="1" lang="ja-JP" altLang="en-US" sz="1800" dirty="0" smtClean="0"/>
                        <a:t>並行性の</a:t>
                      </a:r>
                      <a:endParaRPr kumimoji="1" lang="en-US" altLang="ja-JP" sz="1800" dirty="0" smtClean="0"/>
                    </a:p>
                    <a:p>
                      <a:pPr algn="ctr"/>
                      <a:r>
                        <a:rPr kumimoji="1" lang="ja-JP" altLang="en-US" sz="1800" dirty="0" smtClean="0"/>
                        <a:t>実現手段</a:t>
                      </a:r>
                      <a:endParaRPr kumimoji="1" lang="ja-JP" altLang="en-US" sz="1800" dirty="0"/>
                    </a:p>
                  </a:txBody>
                  <a:tcPr/>
                </a:tc>
                <a:tc>
                  <a:txBody>
                    <a:bodyPr/>
                    <a:lstStyle/>
                    <a:p>
                      <a:pPr algn="ctr"/>
                      <a:r>
                        <a:rPr kumimoji="1" lang="ja-JP" altLang="en-US" sz="1800" dirty="0" smtClean="0"/>
                        <a:t>タスク</a:t>
                      </a:r>
                      <a:endParaRPr kumimoji="1" lang="ja-JP" altLang="en-US" sz="1800" dirty="0"/>
                    </a:p>
                  </a:txBody>
                  <a:tcPr/>
                </a:tc>
                <a:tc>
                  <a:txBody>
                    <a:bodyPr/>
                    <a:lstStyle/>
                    <a:p>
                      <a:pPr algn="ctr"/>
                      <a:r>
                        <a:rPr kumimoji="1" lang="ja-JP" altLang="en-US" sz="1800" dirty="0" smtClean="0"/>
                        <a:t>割込み処理</a:t>
                      </a:r>
                      <a:endParaRPr kumimoji="1" lang="ja-JP" altLang="en-US" sz="1800" dirty="0"/>
                    </a:p>
                  </a:txBody>
                  <a:tcPr/>
                </a:tc>
              </a:tr>
              <a:tr h="370840">
                <a:tc>
                  <a:txBody>
                    <a:bodyPr/>
                    <a:lstStyle/>
                    <a:p>
                      <a:pPr algn="ctr"/>
                      <a:r>
                        <a:rPr kumimoji="1" lang="ja-JP" altLang="en-US" sz="1800" dirty="0" smtClean="0"/>
                        <a:t>排他制御</a:t>
                      </a:r>
                      <a:endParaRPr kumimoji="1" lang="en-US" altLang="ja-JP" sz="1800" dirty="0" smtClean="0"/>
                    </a:p>
                    <a:p>
                      <a:pPr algn="ctr"/>
                      <a:r>
                        <a:rPr kumimoji="1" lang="ja-JP" altLang="en-US" sz="1800" dirty="0" smtClean="0"/>
                        <a:t>の手段</a:t>
                      </a:r>
                      <a:endParaRPr kumimoji="1" lang="ja-JP" altLang="en-US" sz="1800" dirty="0"/>
                    </a:p>
                  </a:txBody>
                  <a:tcPr/>
                </a:tc>
                <a:tc>
                  <a:txBody>
                    <a:bodyPr/>
                    <a:lstStyle/>
                    <a:p>
                      <a:r>
                        <a:rPr kumimoji="1" lang="ja-JP" altLang="en-US" sz="1800" dirty="0" smtClean="0"/>
                        <a:t>セマフォが代表</a:t>
                      </a:r>
                      <a:endParaRPr kumimoji="1" lang="en-US" altLang="ja-JP" sz="1800" dirty="0" smtClean="0"/>
                    </a:p>
                    <a:p>
                      <a:r>
                        <a:rPr kumimoji="1" lang="ja-JP" altLang="en-US" sz="1800" dirty="0" smtClean="0"/>
                        <a:t>他にも</a:t>
                      </a:r>
                      <a:r>
                        <a:rPr kumimoji="1" lang="en-US" altLang="ja-JP" sz="1800" dirty="0" smtClean="0"/>
                        <a:t>RTOS</a:t>
                      </a:r>
                      <a:r>
                        <a:rPr kumimoji="1" lang="ja-JP" altLang="en-US" sz="1800" dirty="0" err="1" smtClean="0"/>
                        <a:t>が提</a:t>
                      </a:r>
                      <a:r>
                        <a:rPr kumimoji="1" lang="ja-JP" altLang="en-US" sz="1800" dirty="0" smtClean="0"/>
                        <a:t>供する多くの手段がある</a:t>
                      </a:r>
                      <a:endParaRPr kumimoji="1" lang="ja-JP" altLang="en-US" sz="1800" dirty="0"/>
                    </a:p>
                  </a:txBody>
                  <a:tcPr/>
                </a:tc>
                <a:tc>
                  <a:txBody>
                    <a:bodyPr/>
                    <a:lstStyle/>
                    <a:p>
                      <a:r>
                        <a:rPr kumimoji="1" lang="ja-JP" altLang="en-US" sz="1800" dirty="0" smtClean="0"/>
                        <a:t>割込み禁止および許可</a:t>
                      </a:r>
                      <a:endParaRPr kumimoji="1" lang="ja-JP" altLang="en-US" sz="1800" dirty="0"/>
                    </a:p>
                  </a:txBody>
                  <a:tcPr/>
                </a:tc>
              </a:tr>
              <a:tr h="370840">
                <a:tc>
                  <a:txBody>
                    <a:bodyPr/>
                    <a:lstStyle/>
                    <a:p>
                      <a:pPr algn="ctr"/>
                      <a:r>
                        <a:rPr kumimoji="1" lang="ja-JP" altLang="en-US" sz="1800" dirty="0" smtClean="0"/>
                        <a:t>排他制御の</a:t>
                      </a:r>
                      <a:endParaRPr kumimoji="1" lang="en-US" altLang="ja-JP" sz="1800" dirty="0" smtClean="0"/>
                    </a:p>
                    <a:p>
                      <a:pPr algn="ctr"/>
                      <a:r>
                        <a:rPr kumimoji="1" lang="ja-JP" altLang="en-US" sz="1800" dirty="0" smtClean="0"/>
                        <a:t>（悪）影響</a:t>
                      </a:r>
                      <a:endParaRPr kumimoji="1" lang="ja-JP" altLang="en-US" sz="1800" dirty="0"/>
                    </a:p>
                  </a:txBody>
                  <a:tcPr/>
                </a:tc>
                <a:tc>
                  <a:txBody>
                    <a:bodyPr/>
                    <a:lstStyle/>
                    <a:p>
                      <a:r>
                        <a:rPr kumimoji="1" lang="ja-JP" altLang="en-US" sz="1800" dirty="0" smtClean="0"/>
                        <a:t>関連するタスクのみに限られる</a:t>
                      </a:r>
                      <a:endParaRPr kumimoji="1" lang="en-US" altLang="ja-JP" sz="1800" dirty="0" smtClean="0"/>
                    </a:p>
                    <a:p>
                      <a:r>
                        <a:rPr kumimoji="1" lang="ja-JP" altLang="en-US" sz="1800" dirty="0" smtClean="0"/>
                        <a:t>関連しない優先度の高いタスクには影響を与えない</a:t>
                      </a:r>
                      <a:endParaRPr kumimoji="1" lang="en-US" altLang="ja-JP" sz="1800" dirty="0" smtClean="0"/>
                    </a:p>
                    <a:p>
                      <a:r>
                        <a:rPr kumimoji="1" lang="ja-JP" altLang="en-US" sz="1800" dirty="0" smtClean="0"/>
                        <a:t>優先度逆転などのデッドロックに注意</a:t>
                      </a:r>
                      <a:endParaRPr kumimoji="1" lang="ja-JP" altLang="en-US" sz="1800" dirty="0"/>
                    </a:p>
                  </a:txBody>
                  <a:tcPr/>
                </a:tc>
                <a:tc>
                  <a:txBody>
                    <a:bodyPr/>
                    <a:lstStyle/>
                    <a:p>
                      <a:r>
                        <a:rPr kumimoji="1" lang="ja-JP" altLang="en-US" sz="1800" dirty="0" smtClean="0"/>
                        <a:t>システム全体，全</a:t>
                      </a:r>
                      <a:r>
                        <a:rPr kumimoji="1" lang="en-US" altLang="ja-JP" sz="1800" dirty="0" smtClean="0"/>
                        <a:t>ISR</a:t>
                      </a:r>
                      <a:r>
                        <a:rPr kumimoji="1" lang="ja-JP" altLang="en-US" sz="1800" dirty="0" smtClean="0"/>
                        <a:t>に及ぶ優先度の高い</a:t>
                      </a:r>
                      <a:r>
                        <a:rPr kumimoji="1" lang="en-US" altLang="ja-JP" sz="1800" dirty="0" smtClean="0"/>
                        <a:t>ISR</a:t>
                      </a:r>
                      <a:r>
                        <a:rPr kumimoji="1" lang="ja-JP" altLang="en-US" sz="1800" dirty="0" err="1" smtClean="0"/>
                        <a:t>を停</a:t>
                      </a:r>
                      <a:r>
                        <a:rPr kumimoji="1" lang="ja-JP" altLang="en-US" sz="1800" dirty="0" smtClean="0"/>
                        <a:t>止させてしまう</a:t>
                      </a:r>
                      <a:endParaRPr kumimoji="1" lang="ja-JP" altLang="en-US" sz="1800" dirty="0"/>
                    </a:p>
                  </a:txBody>
                  <a:tcPr/>
                </a:tc>
              </a:tr>
              <a:tr h="370840">
                <a:tc>
                  <a:txBody>
                    <a:bodyPr/>
                    <a:lstStyle/>
                    <a:p>
                      <a:pPr algn="ctr"/>
                      <a:r>
                        <a:rPr kumimoji="1" lang="ja-JP" altLang="en-US" sz="1800" dirty="0" smtClean="0"/>
                        <a:t>特徴</a:t>
                      </a:r>
                      <a:endParaRPr kumimoji="1" lang="ja-JP" altLang="en-US" sz="1800" dirty="0"/>
                    </a:p>
                  </a:txBody>
                  <a:tcPr/>
                </a:tc>
                <a:tc>
                  <a:txBody>
                    <a:bodyPr/>
                    <a:lstStyle/>
                    <a:p>
                      <a:r>
                        <a:rPr kumimoji="1" lang="ja-JP" altLang="en-US" sz="1800" dirty="0" smtClean="0"/>
                        <a:t>多項目に及ぶが使い方を誤ってもシステム全体に影響を及ぼすことはまれ</a:t>
                      </a:r>
                      <a:endParaRPr kumimoji="1" lang="en-US" altLang="ja-JP" sz="1800" dirty="0" smtClean="0"/>
                    </a:p>
                    <a:p>
                      <a:r>
                        <a:rPr kumimoji="1" lang="ja-JP" altLang="en-US" sz="1800" dirty="0" smtClean="0"/>
                        <a:t>ただし，優先度の高いタスクで使用する場合は要注意</a:t>
                      </a:r>
                      <a:endParaRPr kumimoji="1" lang="en-US" altLang="ja-JP" sz="1800" dirty="0" smtClean="0"/>
                    </a:p>
                    <a:p>
                      <a:r>
                        <a:rPr kumimoji="1" lang="ja-JP" altLang="en-US" sz="1800" dirty="0" smtClean="0"/>
                        <a:t>また，デッドロックにも要注意</a:t>
                      </a:r>
                      <a:endParaRPr kumimoji="1" lang="ja-JP" altLang="en-US" sz="1800" dirty="0"/>
                    </a:p>
                  </a:txBody>
                  <a:tcPr/>
                </a:tc>
                <a:tc>
                  <a:txBody>
                    <a:bodyPr/>
                    <a:lstStyle/>
                    <a:p>
                      <a:r>
                        <a:rPr kumimoji="1" lang="ja-JP" altLang="en-US" sz="1800" dirty="0" smtClean="0"/>
                        <a:t>比較的単純に使えるが，使い方を誤るとシステム全体の性能に影響を及ぼすため危険</a:t>
                      </a:r>
                      <a:endParaRPr kumimoji="1" lang="en-US" altLang="ja-JP" sz="1800" dirty="0" smtClean="0"/>
                    </a:p>
                    <a:p>
                      <a:r>
                        <a:rPr kumimoji="1" lang="ja-JP" altLang="en-US" sz="1800" dirty="0" smtClean="0"/>
                        <a:t>使い方を誤ると最悪システムダウンを招く</a:t>
                      </a:r>
                      <a:endParaRPr kumimoji="1" lang="en-US" altLang="ja-JP" sz="1800" dirty="0" smtClean="0"/>
                    </a:p>
                  </a:txBody>
                  <a:tcPr/>
                </a:tc>
              </a:tr>
            </a:tbl>
          </a:graphicData>
        </a:graphic>
      </p:graphicFrame>
      <p:sp>
        <p:nvSpPr>
          <p:cNvPr id="7" name="テキスト ボックス 6"/>
          <p:cNvSpPr txBox="1"/>
          <p:nvPr/>
        </p:nvSpPr>
        <p:spPr>
          <a:xfrm>
            <a:off x="666123" y="5949280"/>
            <a:ext cx="7811754" cy="461665"/>
          </a:xfrm>
          <a:prstGeom prst="rect">
            <a:avLst/>
          </a:prstGeom>
          <a:noFill/>
        </p:spPr>
        <p:txBody>
          <a:bodyPr wrap="none" rtlCol="0">
            <a:spAutoFit/>
          </a:bodyPr>
          <a:lstStyle/>
          <a:p>
            <a:r>
              <a:rPr kumimoji="1" lang="en-US" altLang="ja-JP" sz="2400" dirty="0" smtClean="0">
                <a:solidFill>
                  <a:srgbClr val="FF33CC"/>
                </a:solidFill>
              </a:rPr>
              <a:t>OS</a:t>
            </a:r>
            <a:r>
              <a:rPr kumimoji="1" lang="ja-JP" altLang="en-US" sz="2400" dirty="0" smtClean="0">
                <a:solidFill>
                  <a:srgbClr val="FF33CC"/>
                </a:solidFill>
              </a:rPr>
              <a:t> 導入により，ソフトウェアの生産性，再利用性が向上！！</a:t>
            </a:r>
            <a:endParaRPr kumimoji="1" lang="ja-JP" altLang="en-US" sz="2400" dirty="0">
              <a:solidFill>
                <a:srgbClr val="FF33CC"/>
              </a:solidFill>
            </a:endParaRPr>
          </a:p>
        </p:txBody>
      </p:sp>
      <p:sp>
        <p:nvSpPr>
          <p:cNvPr id="12"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169169892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9330" name="Text Box 5"/>
          <p:cNvSpPr txBox="1">
            <a:spLocks noChangeArrowheads="1"/>
          </p:cNvSpPr>
          <p:nvPr/>
        </p:nvSpPr>
        <p:spPr bwMode="gray">
          <a:xfrm>
            <a:off x="233364" y="965200"/>
            <a:ext cx="7553325" cy="5466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セマフォ</a:t>
            </a:r>
          </a:p>
          <a:p>
            <a:pPr fontAlgn="ctr">
              <a:lnSpc>
                <a:spcPct val="120000"/>
              </a:lnSpc>
              <a:buClr>
                <a:srgbClr val="808080"/>
              </a:buClr>
              <a:buFont typeface="ＭＳ Ｐゴシック" pitchFamily="50" charset="-128"/>
              <a:buNone/>
            </a:pPr>
            <a:r>
              <a:rPr lang="ja-JP" altLang="en-US" sz="2800" b="1" dirty="0">
                <a:latin typeface="Meiryo UI" pitchFamily="50" charset="-128"/>
                <a:ea typeface="Meiryo UI" pitchFamily="50" charset="-128"/>
                <a:cs typeface="Meiryo UI" pitchFamily="50" charset="-128"/>
              </a:rPr>
              <a:t>  </a:t>
            </a:r>
            <a:r>
              <a:rPr lang="ja-JP" altLang="en-US" sz="2200" dirty="0">
                <a:latin typeface="Meiryo UI" pitchFamily="50" charset="-128"/>
                <a:ea typeface="Meiryo UI" pitchFamily="50" charset="-128"/>
                <a:cs typeface="Meiryo UI" pitchFamily="50" charset="-128"/>
              </a:rPr>
              <a:t>タスク間での資源</a:t>
            </a:r>
            <a:r>
              <a:rPr lang="en-US" altLang="ja-JP" sz="2200" dirty="0">
                <a:latin typeface="Meiryo UI" pitchFamily="50" charset="-128"/>
                <a:ea typeface="Meiryo UI" pitchFamily="50" charset="-128"/>
                <a:cs typeface="Meiryo UI" pitchFamily="50" charset="-128"/>
              </a:rPr>
              <a:t>(I/O</a:t>
            </a:r>
            <a:r>
              <a:rPr lang="ja-JP" altLang="en-US" sz="2200" dirty="0">
                <a:latin typeface="Meiryo UI" pitchFamily="50" charset="-128"/>
                <a:ea typeface="Meiryo UI" pitchFamily="50" charset="-128"/>
                <a:cs typeface="Meiryo UI" pitchFamily="50" charset="-128"/>
              </a:rPr>
              <a:t>やメモリ</a:t>
            </a:r>
            <a:r>
              <a:rPr lang="en-US" altLang="ja-JP" sz="2200" dirty="0">
                <a:latin typeface="Meiryo UI" pitchFamily="50" charset="-128"/>
                <a:ea typeface="Meiryo UI" pitchFamily="50" charset="-128"/>
                <a:cs typeface="Meiryo UI" pitchFamily="50" charset="-128"/>
              </a:rPr>
              <a:t>)</a:t>
            </a:r>
            <a:r>
              <a:rPr lang="ja-JP" altLang="en-US" sz="2200" dirty="0" err="1">
                <a:latin typeface="Meiryo UI" pitchFamily="50" charset="-128"/>
                <a:ea typeface="Meiryo UI" pitchFamily="50" charset="-128"/>
                <a:cs typeface="Meiryo UI" pitchFamily="50" charset="-128"/>
              </a:rPr>
              <a:t>の排</a:t>
            </a:r>
            <a:r>
              <a:rPr lang="ja-JP" altLang="en-US" sz="2200" dirty="0">
                <a:latin typeface="Meiryo UI" pitchFamily="50" charset="-128"/>
                <a:ea typeface="Meiryo UI" pitchFamily="50" charset="-128"/>
                <a:cs typeface="Meiryo UI" pitchFamily="50" charset="-128"/>
              </a:rPr>
              <a:t>他的使用に利用</a:t>
            </a:r>
          </a:p>
          <a:p>
            <a:pPr fontAlgn="ctr">
              <a:lnSpc>
                <a:spcPct val="120000"/>
              </a:lnSpc>
              <a:buClr>
                <a:srgbClr val="808080"/>
              </a:buClr>
              <a:buFont typeface="ＭＳ Ｐゴシック" pitchFamily="50" charset="-128"/>
              <a:buNone/>
            </a:pPr>
            <a:endParaRPr lang="ja-JP" altLang="en-US" sz="700"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システムコール</a:t>
            </a:r>
            <a:endParaRPr lang="ja-JP" altLang="en-US" sz="2000" b="1" u="sng"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セマフォ生成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Create Semaphore</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ID </a:t>
            </a:r>
            <a:r>
              <a:rPr lang="en-US" altLang="ja-JP" sz="2000" dirty="0" err="1">
                <a:latin typeface="Meiryo UI" pitchFamily="50" charset="-128"/>
                <a:ea typeface="Meiryo UI" pitchFamily="50" charset="-128"/>
                <a:cs typeface="Meiryo UI" pitchFamily="50" charset="-128"/>
              </a:rPr>
              <a:t>semid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tk_cre_sem</a:t>
            </a:r>
            <a:r>
              <a:rPr lang="en-US" altLang="ja-JP" sz="2000" dirty="0">
                <a:latin typeface="Meiryo UI" pitchFamily="50" charset="-128"/>
                <a:ea typeface="Meiryo UI" pitchFamily="50" charset="-128"/>
                <a:cs typeface="Meiryo UI" pitchFamily="50" charset="-128"/>
              </a:rPr>
              <a:t> (T_CSEM *</a:t>
            </a:r>
            <a:r>
              <a:rPr lang="en-US" altLang="ja-JP" sz="2000" dirty="0" err="1">
                <a:latin typeface="Meiryo UI" pitchFamily="50" charset="-128"/>
                <a:ea typeface="Meiryo UI" pitchFamily="50" charset="-128"/>
                <a:cs typeface="Meiryo UI" pitchFamily="50" charset="-128"/>
              </a:rPr>
              <a:t>pk_csem</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セマフォ削除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Delete Semaphore</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tk_del_sem</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semid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セマフォ資源返却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Signal Semaphore</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tk_sig_sem</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semid</a:t>
            </a:r>
            <a:r>
              <a:rPr lang="en-US" altLang="ja-JP" sz="2000" dirty="0">
                <a:latin typeface="Meiryo UI" pitchFamily="50" charset="-128"/>
                <a:ea typeface="Meiryo UI" pitchFamily="50" charset="-128"/>
                <a:cs typeface="Meiryo UI" pitchFamily="50" charset="-128"/>
              </a:rPr>
              <a:t>, INT </a:t>
            </a:r>
            <a:r>
              <a:rPr lang="en-US" altLang="ja-JP" sz="2000" dirty="0" err="1">
                <a:latin typeface="Meiryo UI" pitchFamily="50" charset="-128"/>
                <a:ea typeface="Meiryo UI" pitchFamily="50" charset="-128"/>
                <a:cs typeface="Meiryo UI" pitchFamily="50" charset="-128"/>
              </a:rPr>
              <a:t>cnt</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セマフォ資源獲得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Wait on Semaphore</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tk_wai_sem</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semid</a:t>
            </a:r>
            <a:r>
              <a:rPr lang="en-US" altLang="ja-JP" sz="2000" dirty="0">
                <a:latin typeface="Meiryo UI" pitchFamily="50" charset="-128"/>
                <a:ea typeface="Meiryo UI" pitchFamily="50" charset="-128"/>
                <a:cs typeface="Meiryo UI" pitchFamily="50" charset="-128"/>
              </a:rPr>
              <a:t>, TMO </a:t>
            </a:r>
            <a:r>
              <a:rPr lang="en-US" altLang="ja-JP" sz="2000" dirty="0" err="1">
                <a:latin typeface="Meiryo UI" pitchFamily="50" charset="-128"/>
                <a:ea typeface="Meiryo UI" pitchFamily="50" charset="-128"/>
                <a:cs typeface="Meiryo UI" pitchFamily="50" charset="-128"/>
              </a:rPr>
              <a:t>tmout</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セマフォ状態参照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Refer Semaphore Status</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tk_ref_sem</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semid</a:t>
            </a:r>
            <a:r>
              <a:rPr lang="en-US" altLang="ja-JP" sz="2000" dirty="0">
                <a:latin typeface="Meiryo UI" pitchFamily="50" charset="-128"/>
                <a:ea typeface="Meiryo UI" pitchFamily="50" charset="-128"/>
                <a:cs typeface="Meiryo UI" pitchFamily="50" charset="-128"/>
              </a:rPr>
              <a:t>, T_RSEM *</a:t>
            </a:r>
            <a:r>
              <a:rPr lang="en-US" altLang="ja-JP" sz="2000" dirty="0" err="1">
                <a:latin typeface="Meiryo UI" pitchFamily="50" charset="-128"/>
                <a:ea typeface="Meiryo UI" pitchFamily="50" charset="-128"/>
                <a:cs typeface="Meiryo UI" pitchFamily="50" charset="-128"/>
              </a:rPr>
              <a:t>pk_rsem</a:t>
            </a:r>
            <a:r>
              <a:rPr lang="en-US" altLang="ja-JP" sz="2000" dirty="0">
                <a:latin typeface="Meiryo UI" pitchFamily="50" charset="-128"/>
                <a:ea typeface="Meiryo UI" pitchFamily="50" charset="-128"/>
                <a:cs typeface="Meiryo UI" pitchFamily="50" charset="-128"/>
              </a:rPr>
              <a:t>);</a:t>
            </a:r>
          </a:p>
        </p:txBody>
      </p:sp>
      <p:pic>
        <p:nvPicPr>
          <p:cNvPr id="739331" name="Picture 4" descr="MC900300029[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68166" y="2839832"/>
            <a:ext cx="2208213" cy="294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３．</a:t>
            </a:r>
            <a:r>
              <a:rPr lang="ja-JP" altLang="en-US" sz="3400">
                <a:latin typeface="HGP創英角ｺﾞｼｯｸUB" pitchFamily="50" charset="-128"/>
                <a:ea typeface="HGP創英角ｺﾞｼｯｸUB" pitchFamily="50" charset="-128"/>
                <a:cs typeface="ＤＦＧ平成ゴシック体W7"/>
              </a:rPr>
              <a:t>同期・通信機能 「セマフォ」</a:t>
            </a:r>
            <a:r>
              <a:rPr lang="ja-JP" altLang="en-US" sz="3400" u="sng">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a:t>
            </a:r>
          </a:p>
        </p:txBody>
      </p:sp>
      <p:sp>
        <p:nvSpPr>
          <p:cNvPr id="10"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14537864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1385" name="Text Box 12"/>
          <p:cNvSpPr txBox="1">
            <a:spLocks noChangeArrowheads="1"/>
          </p:cNvSpPr>
          <p:nvPr/>
        </p:nvSpPr>
        <p:spPr bwMode="gray">
          <a:xfrm>
            <a:off x="1303882" y="1362957"/>
            <a:ext cx="1372123" cy="3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dirty="0">
                <a:solidFill>
                  <a:srgbClr val="000000"/>
                </a:solidFill>
                <a:latin typeface="HGS創英角ｺﾞｼｯｸUB" pitchFamily="50" charset="-128"/>
                <a:ea typeface="HGS創英角ｺﾞｼｯｸUB" pitchFamily="50" charset="-128"/>
              </a:rPr>
              <a:t>PRODUCER_TASK</a:t>
            </a:r>
          </a:p>
        </p:txBody>
      </p:sp>
      <p:sp>
        <p:nvSpPr>
          <p:cNvPr id="741386" name="Text Box 13"/>
          <p:cNvSpPr txBox="1">
            <a:spLocks noChangeArrowheads="1"/>
          </p:cNvSpPr>
          <p:nvPr/>
        </p:nvSpPr>
        <p:spPr bwMode="gray">
          <a:xfrm>
            <a:off x="4841342" y="1362957"/>
            <a:ext cx="1407389" cy="3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dirty="0">
                <a:solidFill>
                  <a:srgbClr val="000000"/>
                </a:solidFill>
                <a:latin typeface="HGS創英角ｺﾞｼｯｸUB" pitchFamily="50" charset="-128"/>
                <a:ea typeface="HGS創英角ｺﾞｼｯｸUB" pitchFamily="50" charset="-128"/>
              </a:rPr>
              <a:t>CONSUMER_TASK</a:t>
            </a:r>
          </a:p>
        </p:txBody>
      </p:sp>
      <p:sp>
        <p:nvSpPr>
          <p:cNvPr id="741388" name="Line 15"/>
          <p:cNvSpPr>
            <a:spLocks noChangeShapeType="1"/>
          </p:cNvSpPr>
          <p:nvPr/>
        </p:nvSpPr>
        <p:spPr bwMode="gray">
          <a:xfrm flipV="1">
            <a:off x="2501620" y="1885245"/>
            <a:ext cx="945514" cy="324158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41389" name="Line 16"/>
          <p:cNvSpPr>
            <a:spLocks noChangeShapeType="1"/>
          </p:cNvSpPr>
          <p:nvPr/>
        </p:nvSpPr>
        <p:spPr bwMode="gray">
          <a:xfrm>
            <a:off x="3980853" y="1892444"/>
            <a:ext cx="858972" cy="25106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41463" name="AutoShape 90"/>
          <p:cNvSpPr>
            <a:spLocks noChangeArrowheads="1"/>
          </p:cNvSpPr>
          <p:nvPr/>
        </p:nvSpPr>
        <p:spPr bwMode="gray">
          <a:xfrm>
            <a:off x="258228" y="4763295"/>
            <a:ext cx="1017588" cy="363537"/>
          </a:xfrm>
          <a:prstGeom prst="wedgeRectCallout">
            <a:avLst>
              <a:gd name="adj1" fmla="val 53838"/>
              <a:gd name="adj2" fmla="val 108894"/>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tk_sig_sem()</a:t>
            </a:r>
          </a:p>
        </p:txBody>
      </p:sp>
      <p:sp>
        <p:nvSpPr>
          <p:cNvPr id="741492" name="AutoShape 119"/>
          <p:cNvSpPr>
            <a:spLocks noChangeArrowheads="1"/>
          </p:cNvSpPr>
          <p:nvPr/>
        </p:nvSpPr>
        <p:spPr bwMode="gray">
          <a:xfrm>
            <a:off x="6132081" y="1704271"/>
            <a:ext cx="979487" cy="361950"/>
          </a:xfrm>
          <a:prstGeom prst="wedgeRectCallout">
            <a:avLst>
              <a:gd name="adj1" fmla="val -55657"/>
              <a:gd name="adj2" fmla="val 100498"/>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tk_wai_sem()</a:t>
            </a:r>
          </a:p>
        </p:txBody>
      </p:sp>
      <p:sp>
        <p:nvSpPr>
          <p:cNvPr id="741501" name="Line 128"/>
          <p:cNvSpPr>
            <a:spLocks noChangeShapeType="1"/>
          </p:cNvSpPr>
          <p:nvPr/>
        </p:nvSpPr>
        <p:spPr bwMode="gray">
          <a:xfrm>
            <a:off x="8195651" y="1892444"/>
            <a:ext cx="0" cy="4386140"/>
          </a:xfrm>
          <a:prstGeom prst="line">
            <a:avLst/>
          </a:prstGeom>
          <a:noFill/>
          <a:ln w="57150">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41502" name="Text Box 129"/>
          <p:cNvSpPr txBox="1">
            <a:spLocks noChangeArrowheads="1"/>
          </p:cNvSpPr>
          <p:nvPr/>
        </p:nvSpPr>
        <p:spPr bwMode="gray">
          <a:xfrm>
            <a:off x="7951217" y="1585641"/>
            <a:ext cx="488869" cy="28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dirty="0">
                <a:solidFill>
                  <a:srgbClr val="000000"/>
                </a:solidFill>
                <a:latin typeface="HGS創英角ｺﾞｼｯｸUB" pitchFamily="50" charset="-128"/>
                <a:ea typeface="HGS創英角ｺﾞｼｯｸUB" pitchFamily="50" charset="-128"/>
              </a:rPr>
              <a:t>時間</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３．</a:t>
            </a:r>
            <a:r>
              <a:rPr lang="ja-JP" altLang="en-US" sz="3400" dirty="0">
                <a:latin typeface="HGP創英角ｺﾞｼｯｸUB" pitchFamily="50" charset="-128"/>
                <a:ea typeface="HGP創英角ｺﾞｼｯｸUB" pitchFamily="50" charset="-128"/>
                <a:cs typeface="ＤＦＧ平成ゴシック体W7"/>
              </a:rPr>
              <a:t>同期・通信機能 「セマフォ」：同期</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a:t>
            </a:r>
          </a:p>
        </p:txBody>
      </p:sp>
      <p:sp>
        <p:nvSpPr>
          <p:cNvPr id="2" name="角丸四角形 1"/>
          <p:cNvSpPr/>
          <p:nvPr/>
        </p:nvSpPr>
        <p:spPr bwMode="auto">
          <a:xfrm>
            <a:off x="3169823" y="1066800"/>
            <a:ext cx="1178431" cy="701819"/>
          </a:xfrm>
          <a:prstGeom prst="roundRect">
            <a:avLst/>
          </a:prstGeom>
          <a:solidFill>
            <a:srgbClr val="FF99FF">
              <a:alpha val="34000"/>
            </a:srgbClr>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ja-JP" altLang="en-US" sz="1700" dirty="0">
                <a:latin typeface="Times" charset="0"/>
                <a:ea typeface="Osaka" charset="-128"/>
                <a:cs typeface="Osaka" charset="-128"/>
              </a:rPr>
              <a:t>セマフォ</a:t>
            </a:r>
            <a:r>
              <a:rPr lang="en-US" altLang="ja-JP" sz="1700" dirty="0">
                <a:latin typeface="Times" charset="0"/>
                <a:ea typeface="Osaka" charset="-128"/>
                <a:cs typeface="Osaka" charset="-128"/>
              </a:rPr>
              <a:t>1</a:t>
            </a:r>
          </a:p>
          <a:p>
            <a:pPr algn="ctr" defTabSz="642732" fontAlgn="base">
              <a:spcBef>
                <a:spcPct val="0"/>
              </a:spcBef>
              <a:spcAft>
                <a:spcPct val="0"/>
              </a:spcAft>
            </a:pPr>
            <a:r>
              <a:rPr lang="ja-JP" altLang="en-US" sz="1700" dirty="0">
                <a:latin typeface="Times" charset="0"/>
                <a:ea typeface="Osaka" charset="-128"/>
                <a:cs typeface="Osaka" charset="-128"/>
              </a:rPr>
              <a:t>（初期値</a:t>
            </a:r>
            <a:r>
              <a:rPr lang="en-US" altLang="ja-JP" sz="1700" dirty="0">
                <a:latin typeface="Times" charset="0"/>
                <a:ea typeface="Osaka" charset="-128"/>
                <a:cs typeface="Osaka" charset="-128"/>
              </a:rPr>
              <a:t>0</a:t>
            </a:r>
            <a:r>
              <a:rPr lang="ja-JP" altLang="en-US" sz="1700" dirty="0">
                <a:latin typeface="Times" charset="0"/>
                <a:ea typeface="Osaka" charset="-128"/>
                <a:cs typeface="Osaka" charset="-128"/>
              </a:rPr>
              <a:t>）</a:t>
            </a:r>
          </a:p>
        </p:txBody>
      </p:sp>
      <p:grpSp>
        <p:nvGrpSpPr>
          <p:cNvPr id="131" name="グループ化 22"/>
          <p:cNvGrpSpPr/>
          <p:nvPr/>
        </p:nvGrpSpPr>
        <p:grpSpPr>
          <a:xfrm>
            <a:off x="1358097" y="1892443"/>
            <a:ext cx="1305657" cy="1104697"/>
            <a:chOff x="4786314" y="1643050"/>
            <a:chExt cx="1857388" cy="1571636"/>
          </a:xfrm>
        </p:grpSpPr>
        <p:sp>
          <p:nvSpPr>
            <p:cNvPr id="132" name="円/楕円 131"/>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円/楕円 132"/>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4"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43" name="正方形/長方形 14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正方形/長方形 143"/>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5" name="円/楕円 134"/>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6" name="円/楕円 135"/>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円/楕円 136"/>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8" name="円/楕円 137"/>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9" name="円弧 138"/>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0" name="円弧 139"/>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1" name="円/楕円 140"/>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円/楕円 141"/>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5" name="グループ化 22"/>
          <p:cNvGrpSpPr/>
          <p:nvPr/>
        </p:nvGrpSpPr>
        <p:grpSpPr>
          <a:xfrm>
            <a:off x="1358097" y="3447390"/>
            <a:ext cx="1305657" cy="1104697"/>
            <a:chOff x="4786314" y="1643050"/>
            <a:chExt cx="1857388" cy="1571636"/>
          </a:xfrm>
        </p:grpSpPr>
        <p:sp>
          <p:nvSpPr>
            <p:cNvPr id="146" name="円/楕円 14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7" name="円/楕円 14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57" name="正方形/長方形 15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8" name="正方形/長方形 15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9" name="円/楕円 14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0" name="円/楕円 14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1" name="円/楕円 15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2" name="円/楕円 15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3" name="円弧 15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4" name="円弧 15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5" name="円/楕円 15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円/楕円 15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9" name="グループ化 22"/>
          <p:cNvGrpSpPr/>
          <p:nvPr/>
        </p:nvGrpSpPr>
        <p:grpSpPr>
          <a:xfrm>
            <a:off x="1358097" y="5002337"/>
            <a:ext cx="1305657" cy="1104697"/>
            <a:chOff x="4786314" y="1643050"/>
            <a:chExt cx="1857388" cy="1571636"/>
          </a:xfrm>
        </p:grpSpPr>
        <p:sp>
          <p:nvSpPr>
            <p:cNvPr id="160" name="円/楕円 15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円/楕円 16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2"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71" name="正方形/長方形 17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2" name="正方形/長方形 17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3" name="円/楕円 162"/>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4" name="円/楕円 163"/>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円/楕円 164"/>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6" name="円/楕円 165"/>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7" name="円弧 166"/>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8" name="円弧 167"/>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9" name="円/楕円 168"/>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円/楕円 169"/>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ボックス 2"/>
          <p:cNvSpPr txBox="1"/>
          <p:nvPr/>
        </p:nvSpPr>
        <p:spPr>
          <a:xfrm>
            <a:off x="1621382" y="3078205"/>
            <a:ext cx="787033"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データの生産</a:t>
            </a:r>
          </a:p>
        </p:txBody>
      </p:sp>
      <p:sp>
        <p:nvSpPr>
          <p:cNvPr id="173" name="テキスト ボックス 172"/>
          <p:cNvSpPr txBox="1"/>
          <p:nvPr/>
        </p:nvSpPr>
        <p:spPr>
          <a:xfrm>
            <a:off x="1518792" y="4637091"/>
            <a:ext cx="997026"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データの書き込み</a:t>
            </a:r>
          </a:p>
        </p:txBody>
      </p:sp>
      <p:grpSp>
        <p:nvGrpSpPr>
          <p:cNvPr id="219" name="グループ化 22"/>
          <p:cNvGrpSpPr/>
          <p:nvPr/>
        </p:nvGrpSpPr>
        <p:grpSpPr>
          <a:xfrm>
            <a:off x="4926859" y="1891610"/>
            <a:ext cx="1305657" cy="1104697"/>
            <a:chOff x="4786314" y="1643050"/>
            <a:chExt cx="1857388" cy="1571636"/>
          </a:xfrm>
        </p:grpSpPr>
        <p:sp>
          <p:nvSpPr>
            <p:cNvPr id="220" name="円/楕円 21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1" name="円/楕円 22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2"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31" name="正方形/長方形 23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2" name="正方形/長方形 23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3" name="円/楕円 222"/>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4" name="円/楕円 223"/>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5" name="円/楕円 224"/>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6" name="円/楕円 225"/>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円弧 226"/>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8" name="円弧 227"/>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9" name="円/楕円 228"/>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0" name="円/楕円 229"/>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33" name="グループ化 22"/>
          <p:cNvGrpSpPr/>
          <p:nvPr/>
        </p:nvGrpSpPr>
        <p:grpSpPr>
          <a:xfrm>
            <a:off x="4926859" y="3446557"/>
            <a:ext cx="1305657" cy="1104697"/>
            <a:chOff x="4786314" y="1643050"/>
            <a:chExt cx="1857388" cy="1571636"/>
          </a:xfrm>
        </p:grpSpPr>
        <p:sp>
          <p:nvSpPr>
            <p:cNvPr id="234" name="円/楕円 233"/>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5" name="円/楕円 234"/>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6"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45" name="正方形/長方形 244"/>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6" name="正方形/長方形 245"/>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7" name="円/楕円 236"/>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8" name="円/楕円 237"/>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9" name="円/楕円 238"/>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0" name="円/楕円 239"/>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1" name="円弧 240"/>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2" name="円弧 241"/>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3" name="円/楕円 242"/>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4" name="円/楕円 243"/>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47" name="グループ化 22"/>
          <p:cNvGrpSpPr/>
          <p:nvPr/>
        </p:nvGrpSpPr>
        <p:grpSpPr>
          <a:xfrm>
            <a:off x="4926859" y="5001504"/>
            <a:ext cx="1305657" cy="1104697"/>
            <a:chOff x="4786314" y="1643050"/>
            <a:chExt cx="1857388" cy="1571636"/>
          </a:xfrm>
        </p:grpSpPr>
        <p:sp>
          <p:nvSpPr>
            <p:cNvPr id="248" name="円/楕円 247"/>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9" name="円/楕円 248"/>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0"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59" name="正方形/長方形 258"/>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0" name="正方形/長方形 259"/>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1" name="円/楕円 250"/>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2" name="円/楕円 251"/>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3" name="円/楕円 252"/>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4" name="円/楕円 253"/>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5" name="円弧 254"/>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6" name="円弧 255"/>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7" name="円/楕円 256"/>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8" name="円/楕円 257"/>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1" name="テキスト ボックス 260"/>
          <p:cNvSpPr txBox="1"/>
          <p:nvPr/>
        </p:nvSpPr>
        <p:spPr>
          <a:xfrm>
            <a:off x="5190144" y="6196194"/>
            <a:ext cx="787033"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データの消費</a:t>
            </a:r>
          </a:p>
        </p:txBody>
      </p:sp>
      <p:sp>
        <p:nvSpPr>
          <p:cNvPr id="262" name="テキスト ボックス 261"/>
          <p:cNvSpPr txBox="1"/>
          <p:nvPr/>
        </p:nvSpPr>
        <p:spPr>
          <a:xfrm>
            <a:off x="5087554" y="4636257"/>
            <a:ext cx="993820"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データの読み出し</a:t>
            </a:r>
          </a:p>
        </p:txBody>
      </p:sp>
      <p:sp>
        <p:nvSpPr>
          <p:cNvPr id="263" name="角丸四角形 262"/>
          <p:cNvSpPr/>
          <p:nvPr/>
        </p:nvSpPr>
        <p:spPr bwMode="auto">
          <a:xfrm>
            <a:off x="3013792" y="3724149"/>
            <a:ext cx="1490492" cy="701819"/>
          </a:xfrm>
          <a:prstGeom prst="roundRect">
            <a:avLst/>
          </a:prstGeom>
          <a:solidFill>
            <a:srgbClr val="FF99FF">
              <a:alpha val="34000"/>
            </a:srgbClr>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ja-JP" altLang="en-US" sz="1700" dirty="0">
                <a:latin typeface="Times" charset="0"/>
                <a:ea typeface="Osaka" charset="-128"/>
                <a:cs typeface="Osaka" charset="-128"/>
              </a:rPr>
              <a:t>データ</a:t>
            </a:r>
            <a:endParaRPr lang="en-US" altLang="ja-JP" sz="1700" dirty="0">
              <a:latin typeface="Times" charset="0"/>
              <a:ea typeface="Osaka" charset="-128"/>
              <a:cs typeface="Osaka" charset="-128"/>
            </a:endParaRPr>
          </a:p>
          <a:p>
            <a:pPr algn="ctr" defTabSz="642732" fontAlgn="base">
              <a:spcBef>
                <a:spcPct val="0"/>
              </a:spcBef>
              <a:spcAft>
                <a:spcPct val="0"/>
              </a:spcAft>
            </a:pPr>
            <a:r>
              <a:rPr lang="ja-JP" altLang="en-US" sz="1700" dirty="0">
                <a:latin typeface="Times" charset="0"/>
                <a:ea typeface="Osaka" charset="-128"/>
                <a:cs typeface="Osaka" charset="-128"/>
              </a:rPr>
              <a:t>（</a:t>
            </a:r>
            <a:r>
              <a:rPr lang="en-US" altLang="ja-JP" sz="1700" dirty="0" err="1">
                <a:latin typeface="Times" charset="0"/>
                <a:ea typeface="Osaka" charset="-128"/>
                <a:cs typeface="Osaka" charset="-128"/>
              </a:rPr>
              <a:t>LEDdata</a:t>
            </a:r>
            <a:r>
              <a:rPr lang="ja-JP" altLang="en-US" sz="1700" dirty="0">
                <a:latin typeface="Times" charset="0"/>
                <a:ea typeface="Osaka" charset="-128"/>
                <a:cs typeface="Osaka" charset="-128"/>
              </a:rPr>
              <a:t>）</a:t>
            </a:r>
          </a:p>
        </p:txBody>
      </p:sp>
      <p:sp>
        <p:nvSpPr>
          <p:cNvPr id="4" name="右矢印 3"/>
          <p:cNvSpPr/>
          <p:nvPr/>
        </p:nvSpPr>
        <p:spPr bwMode="auto">
          <a:xfrm>
            <a:off x="2470469" y="4249973"/>
            <a:ext cx="478708" cy="92471"/>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65" name="右矢印 264"/>
          <p:cNvSpPr/>
          <p:nvPr/>
        </p:nvSpPr>
        <p:spPr bwMode="auto">
          <a:xfrm>
            <a:off x="4628942" y="4249972"/>
            <a:ext cx="478708" cy="92471"/>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grpSp>
        <p:nvGrpSpPr>
          <p:cNvPr id="267" name="グループ化 55"/>
          <p:cNvGrpSpPr/>
          <p:nvPr/>
        </p:nvGrpSpPr>
        <p:grpSpPr>
          <a:xfrm>
            <a:off x="6537557" y="2681120"/>
            <a:ext cx="1004352" cy="954056"/>
            <a:chOff x="4357686" y="4786322"/>
            <a:chExt cx="1428760" cy="1357322"/>
          </a:xfrm>
        </p:grpSpPr>
        <p:grpSp>
          <p:nvGrpSpPr>
            <p:cNvPr id="268"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273" name="正方形/長方形 27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4" name="正方形/長方形 273"/>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9" name="円/楕円 268"/>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0" name="円/楕円 269"/>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71" name="直線コネクタ 270"/>
            <p:cNvCxnSpPr>
              <a:stCxn id="269" idx="2"/>
              <a:endCxn id="269"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2" name="直線コネクタ 271"/>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16"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58680156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1385" name="Text Box 12"/>
          <p:cNvSpPr txBox="1">
            <a:spLocks noChangeArrowheads="1"/>
          </p:cNvSpPr>
          <p:nvPr/>
        </p:nvSpPr>
        <p:spPr bwMode="gray">
          <a:xfrm>
            <a:off x="1303882" y="1362957"/>
            <a:ext cx="1372123" cy="3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dirty="0">
                <a:solidFill>
                  <a:srgbClr val="000000"/>
                </a:solidFill>
                <a:latin typeface="HGS創英角ｺﾞｼｯｸUB" pitchFamily="50" charset="-128"/>
                <a:ea typeface="HGS創英角ｺﾞｼｯｸUB" pitchFamily="50" charset="-128"/>
              </a:rPr>
              <a:t>PRODUCER_TASK</a:t>
            </a:r>
          </a:p>
        </p:txBody>
      </p:sp>
      <p:sp>
        <p:nvSpPr>
          <p:cNvPr id="741386" name="Text Box 13"/>
          <p:cNvSpPr txBox="1">
            <a:spLocks noChangeArrowheads="1"/>
          </p:cNvSpPr>
          <p:nvPr/>
        </p:nvSpPr>
        <p:spPr bwMode="gray">
          <a:xfrm>
            <a:off x="4841342" y="1362957"/>
            <a:ext cx="1407389" cy="3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dirty="0">
                <a:solidFill>
                  <a:srgbClr val="000000"/>
                </a:solidFill>
                <a:latin typeface="HGS創英角ｺﾞｼｯｸUB" pitchFamily="50" charset="-128"/>
                <a:ea typeface="HGS創英角ｺﾞｼｯｸUB" pitchFamily="50" charset="-128"/>
              </a:rPr>
              <a:t>CONSUMER_TASK</a:t>
            </a:r>
          </a:p>
        </p:txBody>
      </p:sp>
      <p:sp>
        <p:nvSpPr>
          <p:cNvPr id="741388" name="Line 15"/>
          <p:cNvSpPr>
            <a:spLocks noChangeShapeType="1"/>
          </p:cNvSpPr>
          <p:nvPr/>
        </p:nvSpPr>
        <p:spPr bwMode="gray">
          <a:xfrm flipV="1">
            <a:off x="2501620" y="1926189"/>
            <a:ext cx="1052645" cy="307614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41463" name="AutoShape 90"/>
          <p:cNvSpPr>
            <a:spLocks noChangeArrowheads="1"/>
          </p:cNvSpPr>
          <p:nvPr/>
        </p:nvSpPr>
        <p:spPr bwMode="gray">
          <a:xfrm>
            <a:off x="258228" y="4763295"/>
            <a:ext cx="1017588" cy="363537"/>
          </a:xfrm>
          <a:prstGeom prst="wedgeRectCallout">
            <a:avLst>
              <a:gd name="adj1" fmla="val 53838"/>
              <a:gd name="adj2" fmla="val 108894"/>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tk_sig_sem()</a:t>
            </a:r>
          </a:p>
        </p:txBody>
      </p:sp>
      <p:sp>
        <p:nvSpPr>
          <p:cNvPr id="741492" name="AutoShape 119"/>
          <p:cNvSpPr>
            <a:spLocks noChangeArrowheads="1"/>
          </p:cNvSpPr>
          <p:nvPr/>
        </p:nvSpPr>
        <p:spPr bwMode="gray">
          <a:xfrm>
            <a:off x="6125534" y="1704271"/>
            <a:ext cx="979487" cy="361950"/>
          </a:xfrm>
          <a:prstGeom prst="wedgeRectCallout">
            <a:avLst>
              <a:gd name="adj1" fmla="val -55657"/>
              <a:gd name="adj2" fmla="val 100498"/>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tk_wai_sem()</a:t>
            </a:r>
          </a:p>
        </p:txBody>
      </p:sp>
      <p:sp>
        <p:nvSpPr>
          <p:cNvPr id="741501" name="Line 128"/>
          <p:cNvSpPr>
            <a:spLocks noChangeShapeType="1"/>
          </p:cNvSpPr>
          <p:nvPr/>
        </p:nvSpPr>
        <p:spPr bwMode="gray">
          <a:xfrm>
            <a:off x="8195651" y="1892444"/>
            <a:ext cx="0" cy="4386140"/>
          </a:xfrm>
          <a:prstGeom prst="line">
            <a:avLst/>
          </a:prstGeom>
          <a:noFill/>
          <a:ln w="57150">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41502" name="Text Box 129"/>
          <p:cNvSpPr txBox="1">
            <a:spLocks noChangeArrowheads="1"/>
          </p:cNvSpPr>
          <p:nvPr/>
        </p:nvSpPr>
        <p:spPr bwMode="gray">
          <a:xfrm>
            <a:off x="7951217" y="1585641"/>
            <a:ext cx="488869" cy="28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dirty="0">
                <a:solidFill>
                  <a:srgbClr val="000000"/>
                </a:solidFill>
                <a:latin typeface="HGS創英角ｺﾞｼｯｸUB" pitchFamily="50" charset="-128"/>
                <a:ea typeface="HGS創英角ｺﾞｼｯｸUB" pitchFamily="50" charset="-128"/>
              </a:rPr>
              <a:t>時間</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３．</a:t>
            </a:r>
            <a:r>
              <a:rPr lang="ja-JP" altLang="en-US" sz="3400" dirty="0">
                <a:latin typeface="HGP創英角ｺﾞｼｯｸUB" pitchFamily="50" charset="-128"/>
                <a:ea typeface="HGP創英角ｺﾞｼｯｸUB" pitchFamily="50" charset="-128"/>
                <a:cs typeface="ＤＦＧ平成ゴシック体W7"/>
              </a:rPr>
              <a:t>同期・通信機能 「セマフォ」：排他</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a:t>
            </a:r>
          </a:p>
        </p:txBody>
      </p:sp>
      <p:sp>
        <p:nvSpPr>
          <p:cNvPr id="2" name="角丸四角形 1"/>
          <p:cNvSpPr/>
          <p:nvPr/>
        </p:nvSpPr>
        <p:spPr bwMode="auto">
          <a:xfrm>
            <a:off x="3169823" y="1066800"/>
            <a:ext cx="1178431" cy="701819"/>
          </a:xfrm>
          <a:prstGeom prst="roundRect">
            <a:avLst/>
          </a:prstGeom>
          <a:solidFill>
            <a:srgbClr val="FF99FF">
              <a:alpha val="34000"/>
            </a:srgbClr>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ja-JP" altLang="en-US" sz="1700" dirty="0">
                <a:latin typeface="Times" charset="0"/>
                <a:ea typeface="Osaka" charset="-128"/>
                <a:cs typeface="Osaka" charset="-128"/>
              </a:rPr>
              <a:t>セマフォ</a:t>
            </a:r>
            <a:r>
              <a:rPr lang="en-US" altLang="ja-JP" sz="1700" dirty="0">
                <a:latin typeface="Times" charset="0"/>
                <a:ea typeface="Osaka" charset="-128"/>
                <a:cs typeface="Osaka" charset="-128"/>
              </a:rPr>
              <a:t>1</a:t>
            </a:r>
          </a:p>
          <a:p>
            <a:pPr algn="ctr" defTabSz="642732" fontAlgn="base">
              <a:spcBef>
                <a:spcPct val="0"/>
              </a:spcBef>
              <a:spcAft>
                <a:spcPct val="0"/>
              </a:spcAft>
            </a:pPr>
            <a:r>
              <a:rPr lang="ja-JP" altLang="en-US" sz="1700" dirty="0">
                <a:latin typeface="Times" charset="0"/>
                <a:ea typeface="Osaka" charset="-128"/>
                <a:cs typeface="Osaka" charset="-128"/>
              </a:rPr>
              <a:t>（初期値</a:t>
            </a:r>
            <a:r>
              <a:rPr lang="en-US" altLang="ja-JP" sz="1700" dirty="0">
                <a:latin typeface="Times" charset="0"/>
                <a:ea typeface="Osaka" charset="-128"/>
                <a:cs typeface="Osaka" charset="-128"/>
              </a:rPr>
              <a:t>1</a:t>
            </a:r>
            <a:r>
              <a:rPr lang="ja-JP" altLang="en-US" sz="1700" dirty="0">
                <a:latin typeface="Times" charset="0"/>
                <a:ea typeface="Osaka" charset="-128"/>
                <a:cs typeface="Osaka" charset="-128"/>
              </a:rPr>
              <a:t>）</a:t>
            </a:r>
          </a:p>
        </p:txBody>
      </p:sp>
      <p:grpSp>
        <p:nvGrpSpPr>
          <p:cNvPr id="131" name="グループ化 22"/>
          <p:cNvGrpSpPr/>
          <p:nvPr/>
        </p:nvGrpSpPr>
        <p:grpSpPr>
          <a:xfrm>
            <a:off x="1358097" y="1892443"/>
            <a:ext cx="1305657" cy="1104697"/>
            <a:chOff x="4786314" y="1643050"/>
            <a:chExt cx="1857388" cy="1571636"/>
          </a:xfrm>
        </p:grpSpPr>
        <p:sp>
          <p:nvSpPr>
            <p:cNvPr id="132" name="円/楕円 131"/>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 name="円/楕円 132"/>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4"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43" name="正方形/長方形 14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正方形/長方形 143"/>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5" name="円/楕円 134"/>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6" name="円/楕円 135"/>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円/楕円 136"/>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8" name="円/楕円 137"/>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9" name="円弧 138"/>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0" name="円弧 139"/>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1" name="円/楕円 140"/>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円/楕円 141"/>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5" name="グループ化 22"/>
          <p:cNvGrpSpPr/>
          <p:nvPr/>
        </p:nvGrpSpPr>
        <p:grpSpPr>
          <a:xfrm>
            <a:off x="1358097" y="3447390"/>
            <a:ext cx="1305657" cy="1104697"/>
            <a:chOff x="4786314" y="1643050"/>
            <a:chExt cx="1857388" cy="1571636"/>
          </a:xfrm>
        </p:grpSpPr>
        <p:sp>
          <p:nvSpPr>
            <p:cNvPr id="146" name="円/楕円 14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7" name="円/楕円 14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57" name="正方形/長方形 15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8" name="正方形/長方形 15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9" name="円/楕円 14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0" name="円/楕円 14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1" name="円/楕円 15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2" name="円/楕円 15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3" name="円弧 15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4" name="円弧 15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5" name="円/楕円 15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円/楕円 15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9" name="グループ化 22"/>
          <p:cNvGrpSpPr/>
          <p:nvPr/>
        </p:nvGrpSpPr>
        <p:grpSpPr>
          <a:xfrm>
            <a:off x="1358097" y="5002337"/>
            <a:ext cx="1305657" cy="1104697"/>
            <a:chOff x="4786314" y="1643050"/>
            <a:chExt cx="1857388" cy="1571636"/>
          </a:xfrm>
        </p:grpSpPr>
        <p:sp>
          <p:nvSpPr>
            <p:cNvPr id="160" name="円/楕円 15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円/楕円 16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2"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71" name="正方形/長方形 17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2" name="正方形/長方形 17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3" name="円/楕円 162"/>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4" name="円/楕円 163"/>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円/楕円 164"/>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6" name="円/楕円 165"/>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7" name="円弧 166"/>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8" name="円弧 167"/>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9" name="円/楕円 168"/>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円/楕円 169"/>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テキスト ボックス 2"/>
          <p:cNvSpPr txBox="1"/>
          <p:nvPr/>
        </p:nvSpPr>
        <p:spPr>
          <a:xfrm>
            <a:off x="1621383" y="3078205"/>
            <a:ext cx="831917"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獲得</a:t>
            </a:r>
            <a:r>
              <a:rPr lang="en-US" altLang="ja-JP" sz="1000" dirty="0">
                <a:solidFill>
                  <a:srgbClr val="FF0066"/>
                </a:solidFill>
                <a:latin typeface="Meiryo UI" pitchFamily="50" charset="-128"/>
                <a:ea typeface="Meiryo UI" pitchFamily="50" charset="-128"/>
                <a:cs typeface="Meiryo UI" pitchFamily="50" charset="-128"/>
              </a:rPr>
              <a:t>(P</a:t>
            </a:r>
            <a:r>
              <a:rPr lang="ja-JP" altLang="en-US" sz="1000" dirty="0">
                <a:solidFill>
                  <a:srgbClr val="FF0066"/>
                </a:solidFill>
                <a:latin typeface="Meiryo UI" pitchFamily="50" charset="-128"/>
                <a:ea typeface="Meiryo UI" pitchFamily="50" charset="-128"/>
                <a:cs typeface="Meiryo UI" pitchFamily="50" charset="-128"/>
              </a:rPr>
              <a:t>操作</a:t>
            </a:r>
            <a:r>
              <a:rPr lang="en-US" altLang="ja-JP" sz="1000" dirty="0">
                <a:solidFill>
                  <a:srgbClr val="FF0066"/>
                </a:solidFill>
                <a:latin typeface="Meiryo UI" pitchFamily="50" charset="-128"/>
                <a:ea typeface="Meiryo UI" pitchFamily="50" charset="-128"/>
                <a:cs typeface="Meiryo UI" pitchFamily="50" charset="-128"/>
              </a:rPr>
              <a:t>)</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173" name="テキスト ボックス 172"/>
          <p:cNvSpPr txBox="1"/>
          <p:nvPr/>
        </p:nvSpPr>
        <p:spPr>
          <a:xfrm>
            <a:off x="1518792" y="4637091"/>
            <a:ext cx="997026"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データの書き込み</a:t>
            </a:r>
          </a:p>
        </p:txBody>
      </p:sp>
      <p:grpSp>
        <p:nvGrpSpPr>
          <p:cNvPr id="219" name="グループ化 22"/>
          <p:cNvGrpSpPr/>
          <p:nvPr/>
        </p:nvGrpSpPr>
        <p:grpSpPr>
          <a:xfrm>
            <a:off x="4926859" y="1891610"/>
            <a:ext cx="1305657" cy="1104697"/>
            <a:chOff x="4786314" y="1643050"/>
            <a:chExt cx="1857388" cy="1571636"/>
          </a:xfrm>
        </p:grpSpPr>
        <p:sp>
          <p:nvSpPr>
            <p:cNvPr id="220" name="円/楕円 21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1" name="円/楕円 22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2"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31" name="正方形/長方形 23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2" name="正方形/長方形 23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3" name="円/楕円 222"/>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4" name="円/楕円 223"/>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5" name="円/楕円 224"/>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6" name="円/楕円 225"/>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円弧 226"/>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8" name="円弧 227"/>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29" name="円/楕円 228"/>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0" name="円/楕円 229"/>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33" name="グループ化 22"/>
          <p:cNvGrpSpPr/>
          <p:nvPr/>
        </p:nvGrpSpPr>
        <p:grpSpPr>
          <a:xfrm>
            <a:off x="4926859" y="3446557"/>
            <a:ext cx="1305657" cy="1104697"/>
            <a:chOff x="4786314" y="1643050"/>
            <a:chExt cx="1857388" cy="1571636"/>
          </a:xfrm>
        </p:grpSpPr>
        <p:sp>
          <p:nvSpPr>
            <p:cNvPr id="234" name="円/楕円 233"/>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5" name="円/楕円 234"/>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6"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45" name="正方形/長方形 244"/>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6" name="正方形/長方形 245"/>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7" name="円/楕円 236"/>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8" name="円/楕円 237"/>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9" name="円/楕円 238"/>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0" name="円/楕円 239"/>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1" name="円弧 240"/>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2" name="円弧 241"/>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43" name="円/楕円 242"/>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4" name="円/楕円 243"/>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47" name="グループ化 22"/>
          <p:cNvGrpSpPr/>
          <p:nvPr/>
        </p:nvGrpSpPr>
        <p:grpSpPr>
          <a:xfrm>
            <a:off x="4926859" y="5001504"/>
            <a:ext cx="1305657" cy="1104697"/>
            <a:chOff x="4786314" y="1643050"/>
            <a:chExt cx="1857388" cy="1571636"/>
          </a:xfrm>
        </p:grpSpPr>
        <p:sp>
          <p:nvSpPr>
            <p:cNvPr id="248" name="円/楕円 247"/>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9" name="円/楕円 248"/>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0"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59" name="正方形/長方形 258"/>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0" name="正方形/長方形 259"/>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51" name="円/楕円 250"/>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2" name="円/楕円 251"/>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3" name="円/楕円 252"/>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4" name="円/楕円 253"/>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5" name="円弧 254"/>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6" name="円弧 255"/>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7" name="円/楕円 256"/>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8" name="円/楕円 257"/>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3" name="角丸四角形 262"/>
          <p:cNvSpPr/>
          <p:nvPr/>
        </p:nvSpPr>
        <p:spPr bwMode="auto">
          <a:xfrm>
            <a:off x="3013792" y="3724149"/>
            <a:ext cx="1490492" cy="701819"/>
          </a:xfrm>
          <a:prstGeom prst="roundRect">
            <a:avLst/>
          </a:prstGeom>
          <a:solidFill>
            <a:srgbClr val="FF99FF">
              <a:alpha val="34000"/>
            </a:srgbClr>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algn="ctr" defTabSz="642732" fontAlgn="base">
              <a:spcBef>
                <a:spcPct val="0"/>
              </a:spcBef>
              <a:spcAft>
                <a:spcPct val="0"/>
              </a:spcAft>
            </a:pPr>
            <a:r>
              <a:rPr lang="ja-JP" altLang="en-US" sz="1700" dirty="0">
                <a:latin typeface="Times" charset="0"/>
                <a:ea typeface="Osaka" charset="-128"/>
                <a:cs typeface="Osaka" charset="-128"/>
              </a:rPr>
              <a:t>共有データ</a:t>
            </a:r>
            <a:endParaRPr lang="en-US" altLang="ja-JP" sz="1700" dirty="0">
              <a:latin typeface="Times" charset="0"/>
              <a:ea typeface="Osaka" charset="-128"/>
              <a:cs typeface="Osaka" charset="-128"/>
            </a:endParaRPr>
          </a:p>
          <a:p>
            <a:pPr algn="ctr" defTabSz="642732" fontAlgn="base">
              <a:spcBef>
                <a:spcPct val="0"/>
              </a:spcBef>
              <a:spcAft>
                <a:spcPct val="0"/>
              </a:spcAft>
            </a:pPr>
            <a:r>
              <a:rPr lang="ja-JP" altLang="en-US" sz="1700" dirty="0">
                <a:latin typeface="Times" charset="0"/>
                <a:ea typeface="Osaka" charset="-128"/>
                <a:cs typeface="Osaka" charset="-128"/>
              </a:rPr>
              <a:t>（</a:t>
            </a:r>
            <a:r>
              <a:rPr lang="en-US" altLang="ja-JP" sz="1700" dirty="0" err="1">
                <a:latin typeface="Times" charset="0"/>
                <a:ea typeface="Osaka" charset="-128"/>
                <a:cs typeface="Osaka" charset="-128"/>
              </a:rPr>
              <a:t>LEDdata</a:t>
            </a:r>
            <a:r>
              <a:rPr lang="ja-JP" altLang="en-US" sz="1700" dirty="0">
                <a:latin typeface="Times" charset="0"/>
                <a:ea typeface="Osaka" charset="-128"/>
                <a:cs typeface="Osaka" charset="-128"/>
              </a:rPr>
              <a:t>）</a:t>
            </a:r>
          </a:p>
        </p:txBody>
      </p:sp>
      <p:sp>
        <p:nvSpPr>
          <p:cNvPr id="4" name="右矢印 3"/>
          <p:cNvSpPr/>
          <p:nvPr/>
        </p:nvSpPr>
        <p:spPr bwMode="auto">
          <a:xfrm>
            <a:off x="2470469" y="4249973"/>
            <a:ext cx="478708" cy="92471"/>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265" name="右矢印 264"/>
          <p:cNvSpPr/>
          <p:nvPr/>
        </p:nvSpPr>
        <p:spPr bwMode="auto">
          <a:xfrm flipH="1">
            <a:off x="4628942" y="4249972"/>
            <a:ext cx="478708" cy="92471"/>
          </a:xfrm>
          <a:prstGeom prst="rightArrow">
            <a:avLst/>
          </a:prstGeom>
          <a:solidFill>
            <a:srgbClr val="FF99FF"/>
          </a:solidFill>
          <a:ln w="25400"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04" name="テキスト ボックス 103"/>
          <p:cNvSpPr txBox="1"/>
          <p:nvPr/>
        </p:nvSpPr>
        <p:spPr>
          <a:xfrm>
            <a:off x="1625922" y="6182308"/>
            <a:ext cx="843138"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解放</a:t>
            </a:r>
            <a:r>
              <a:rPr lang="en-US" altLang="ja-JP" sz="1000" dirty="0">
                <a:solidFill>
                  <a:srgbClr val="FF0066"/>
                </a:solidFill>
                <a:latin typeface="Meiryo UI" pitchFamily="50" charset="-128"/>
                <a:ea typeface="Meiryo UI" pitchFamily="50" charset="-128"/>
                <a:cs typeface="Meiryo UI" pitchFamily="50" charset="-128"/>
              </a:rPr>
              <a:t>(V</a:t>
            </a:r>
            <a:r>
              <a:rPr lang="ja-JP" altLang="en-US" sz="1000" dirty="0">
                <a:solidFill>
                  <a:srgbClr val="FF0066"/>
                </a:solidFill>
                <a:latin typeface="Meiryo UI" pitchFamily="50" charset="-128"/>
                <a:ea typeface="Meiryo UI" pitchFamily="50" charset="-128"/>
                <a:cs typeface="Meiryo UI" pitchFamily="50" charset="-128"/>
              </a:rPr>
              <a:t>操作</a:t>
            </a:r>
            <a:r>
              <a:rPr lang="en-US" altLang="ja-JP" sz="1000" dirty="0">
                <a:solidFill>
                  <a:srgbClr val="FF0066"/>
                </a:solidFill>
                <a:latin typeface="Meiryo UI" pitchFamily="50" charset="-128"/>
                <a:ea typeface="Meiryo UI" pitchFamily="50" charset="-128"/>
                <a:cs typeface="Meiryo UI" pitchFamily="50" charset="-128"/>
              </a:rPr>
              <a:t>)</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105" name="AutoShape 119"/>
          <p:cNvSpPr>
            <a:spLocks noChangeArrowheads="1"/>
          </p:cNvSpPr>
          <p:nvPr/>
        </p:nvSpPr>
        <p:spPr bwMode="gray">
          <a:xfrm>
            <a:off x="286796" y="1715058"/>
            <a:ext cx="979487" cy="361950"/>
          </a:xfrm>
          <a:prstGeom prst="wedgeRectCallout">
            <a:avLst>
              <a:gd name="adj1" fmla="val 48045"/>
              <a:gd name="adj2" fmla="val 104883"/>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tk_wai_sem()</a:t>
            </a:r>
          </a:p>
        </p:txBody>
      </p:sp>
      <p:sp>
        <p:nvSpPr>
          <p:cNvPr id="106" name="AutoShape 90"/>
          <p:cNvSpPr>
            <a:spLocks noChangeArrowheads="1"/>
          </p:cNvSpPr>
          <p:nvPr/>
        </p:nvSpPr>
        <p:spPr bwMode="gray">
          <a:xfrm>
            <a:off x="6125534" y="4768017"/>
            <a:ext cx="1017588" cy="363537"/>
          </a:xfrm>
          <a:prstGeom prst="wedgeRectCallout">
            <a:avLst>
              <a:gd name="adj1" fmla="val -52220"/>
              <a:gd name="adj2" fmla="val 100163"/>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tk_sig_sem()</a:t>
            </a:r>
          </a:p>
        </p:txBody>
      </p:sp>
      <p:sp>
        <p:nvSpPr>
          <p:cNvPr id="110" name="テキスト ボックス 109"/>
          <p:cNvSpPr txBox="1"/>
          <p:nvPr/>
        </p:nvSpPr>
        <p:spPr>
          <a:xfrm>
            <a:off x="5167778" y="3077880"/>
            <a:ext cx="831917"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獲得</a:t>
            </a:r>
            <a:r>
              <a:rPr lang="en-US" altLang="ja-JP" sz="1000" dirty="0">
                <a:solidFill>
                  <a:srgbClr val="FF0066"/>
                </a:solidFill>
                <a:latin typeface="Meiryo UI" pitchFamily="50" charset="-128"/>
                <a:ea typeface="Meiryo UI" pitchFamily="50" charset="-128"/>
                <a:cs typeface="Meiryo UI" pitchFamily="50" charset="-128"/>
              </a:rPr>
              <a:t>(P</a:t>
            </a:r>
            <a:r>
              <a:rPr lang="ja-JP" altLang="en-US" sz="1000" dirty="0">
                <a:solidFill>
                  <a:srgbClr val="FF0066"/>
                </a:solidFill>
                <a:latin typeface="Meiryo UI" pitchFamily="50" charset="-128"/>
                <a:ea typeface="Meiryo UI" pitchFamily="50" charset="-128"/>
                <a:cs typeface="Meiryo UI" pitchFamily="50" charset="-128"/>
              </a:rPr>
              <a:t>操作</a:t>
            </a:r>
            <a:r>
              <a:rPr lang="en-US" altLang="ja-JP" sz="1000" dirty="0">
                <a:solidFill>
                  <a:srgbClr val="FF0066"/>
                </a:solidFill>
                <a:latin typeface="Meiryo UI" pitchFamily="50" charset="-128"/>
                <a:ea typeface="Meiryo UI" pitchFamily="50" charset="-128"/>
                <a:cs typeface="Meiryo UI" pitchFamily="50" charset="-128"/>
              </a:rPr>
              <a:t>)</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111" name="テキスト ボックス 110"/>
          <p:cNvSpPr txBox="1"/>
          <p:nvPr/>
        </p:nvSpPr>
        <p:spPr>
          <a:xfrm>
            <a:off x="5065187" y="4636766"/>
            <a:ext cx="997026"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データの書き込み</a:t>
            </a:r>
          </a:p>
        </p:txBody>
      </p:sp>
      <p:sp>
        <p:nvSpPr>
          <p:cNvPr id="112" name="テキスト ボックス 111"/>
          <p:cNvSpPr txBox="1"/>
          <p:nvPr/>
        </p:nvSpPr>
        <p:spPr>
          <a:xfrm>
            <a:off x="5172317" y="6181983"/>
            <a:ext cx="843138"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解放</a:t>
            </a:r>
            <a:r>
              <a:rPr lang="en-US" altLang="ja-JP" sz="1000" dirty="0">
                <a:solidFill>
                  <a:srgbClr val="FF0066"/>
                </a:solidFill>
                <a:latin typeface="Meiryo UI" pitchFamily="50" charset="-128"/>
                <a:ea typeface="Meiryo UI" pitchFamily="50" charset="-128"/>
                <a:cs typeface="Meiryo UI" pitchFamily="50" charset="-128"/>
              </a:rPr>
              <a:t>(V</a:t>
            </a:r>
            <a:r>
              <a:rPr lang="ja-JP" altLang="en-US" sz="1000" dirty="0">
                <a:solidFill>
                  <a:srgbClr val="FF0066"/>
                </a:solidFill>
                <a:latin typeface="Meiryo UI" pitchFamily="50" charset="-128"/>
                <a:ea typeface="Meiryo UI" pitchFamily="50" charset="-128"/>
                <a:cs typeface="Meiryo UI" pitchFamily="50" charset="-128"/>
              </a:rPr>
              <a:t>操作</a:t>
            </a:r>
            <a:r>
              <a:rPr lang="en-US" altLang="ja-JP" sz="1000" dirty="0">
                <a:solidFill>
                  <a:srgbClr val="FF0066"/>
                </a:solidFill>
                <a:latin typeface="Meiryo UI" pitchFamily="50" charset="-128"/>
                <a:ea typeface="Meiryo UI" pitchFamily="50" charset="-128"/>
                <a:cs typeface="Meiryo UI" pitchFamily="50" charset="-128"/>
              </a:rPr>
              <a:t>)</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113" name="Line 15"/>
          <p:cNvSpPr>
            <a:spLocks noChangeShapeType="1"/>
          </p:cNvSpPr>
          <p:nvPr/>
        </p:nvSpPr>
        <p:spPr bwMode="gray">
          <a:xfrm flipH="1" flipV="1">
            <a:off x="3982783" y="1926190"/>
            <a:ext cx="1082402" cy="292723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114" name="Line 15"/>
          <p:cNvSpPr>
            <a:spLocks noChangeShapeType="1"/>
          </p:cNvSpPr>
          <p:nvPr/>
        </p:nvSpPr>
        <p:spPr bwMode="gray">
          <a:xfrm flipH="1">
            <a:off x="2804353" y="1922874"/>
            <a:ext cx="589215" cy="52108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115" name="Line 15"/>
          <p:cNvSpPr>
            <a:spLocks noChangeShapeType="1"/>
          </p:cNvSpPr>
          <p:nvPr/>
        </p:nvSpPr>
        <p:spPr bwMode="gray">
          <a:xfrm>
            <a:off x="4143480" y="1896032"/>
            <a:ext cx="589215" cy="521084"/>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grpSp>
        <p:nvGrpSpPr>
          <p:cNvPr id="116" name="グループ化 55"/>
          <p:cNvGrpSpPr/>
          <p:nvPr/>
        </p:nvGrpSpPr>
        <p:grpSpPr>
          <a:xfrm>
            <a:off x="6537557" y="2681120"/>
            <a:ext cx="1004352" cy="954056"/>
            <a:chOff x="4357686" y="4786322"/>
            <a:chExt cx="1428760" cy="1357322"/>
          </a:xfrm>
        </p:grpSpPr>
        <p:grpSp>
          <p:nvGrpSpPr>
            <p:cNvPr id="117"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22" name="正方形/長方形 121"/>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正方形/長方形 122"/>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8" name="円/楕円 117"/>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円/楕円 118"/>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0" name="直線コネクタ 119"/>
            <p:cNvCxnSpPr>
              <a:stCxn id="118" idx="2"/>
              <a:endCxn id="118"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1" name="直線コネクタ 120"/>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24" name="グループ化 55"/>
          <p:cNvGrpSpPr/>
          <p:nvPr/>
        </p:nvGrpSpPr>
        <p:grpSpPr>
          <a:xfrm>
            <a:off x="126101" y="2679150"/>
            <a:ext cx="1004352" cy="954056"/>
            <a:chOff x="4357686" y="4786322"/>
            <a:chExt cx="1428760" cy="1357322"/>
          </a:xfrm>
        </p:grpSpPr>
        <p:grpSp>
          <p:nvGrpSpPr>
            <p:cNvPr id="125"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74" name="正方形/長方形 173"/>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5" name="正方形/長方形 174"/>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6" name="円/楕円 125"/>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円/楕円 126"/>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8" name="直線コネクタ 127"/>
            <p:cNvCxnSpPr>
              <a:stCxn id="126" idx="2"/>
              <a:endCxn id="126"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9" name="直線コネクタ 128"/>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76"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15649842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376040"/>
            <a:ext cx="1799783"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3</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セマフォ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804526"/>
            <a:ext cx="8409712" cy="2401318"/>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a:t>C:\ut_realos\utkernel\7-M\uT-Kernel_Samples\sem</a:t>
            </a:r>
            <a:endParaRPr lang="fr-FR"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プロゴラム概要</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タスクは，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3)</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4)</a:t>
            </a: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から構成される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初期化タスク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uinit_task</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はタスクを動的に生成し，各タスクを順番に起動する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がそれぞれ</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つ，</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つ，</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3</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つの</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セマフォを要求し，待ち状態に遷移する．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その後，</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が押されるたびにセマフォが返却され，必要なセマフォ数が確保できるように</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なったら，</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の待ち状態が解除される．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3677179" y="6190430"/>
            <a:ext cx="1789642"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各タスクのフローチャート</a:t>
            </a:r>
          </a:p>
        </p:txBody>
      </p:sp>
      <p:pic>
        <p:nvPicPr>
          <p:cNvPr id="3" name="図 2"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551" y="3178909"/>
            <a:ext cx="1600282" cy="3011521"/>
          </a:xfrm>
          <a:prstGeom prst="rect">
            <a:avLst/>
          </a:prstGeom>
        </p:spPr>
      </p:pic>
      <p:pic>
        <p:nvPicPr>
          <p:cNvPr id="7" name="図 6"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1162" y="3205844"/>
            <a:ext cx="1578082" cy="2984586"/>
          </a:xfrm>
          <a:prstGeom prst="rect">
            <a:avLst/>
          </a:prstGeom>
        </p:spPr>
      </p:pic>
      <p:pic>
        <p:nvPicPr>
          <p:cNvPr id="8" name="図 7"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573" y="3191872"/>
            <a:ext cx="1619746" cy="2258462"/>
          </a:xfrm>
          <a:prstGeom prst="rect">
            <a:avLst/>
          </a:prstGeom>
        </p:spPr>
      </p:pic>
      <p:pic>
        <p:nvPicPr>
          <p:cNvPr id="10" name="図 9"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649" y="3191873"/>
            <a:ext cx="1585469" cy="2998558"/>
          </a:xfrm>
          <a:prstGeom prst="rect">
            <a:avLst/>
          </a:prstGeom>
        </p:spPr>
      </p:pic>
      <p:sp>
        <p:nvSpPr>
          <p:cNvPr id="15"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18836668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線コネクタ 10"/>
          <p:cNvCxnSpPr/>
          <p:nvPr/>
        </p:nvCxnSpPr>
        <p:spPr bwMode="auto">
          <a:xfrm>
            <a:off x="1465227" y="1554376"/>
            <a:ext cx="7138125" cy="0"/>
          </a:xfrm>
          <a:prstGeom prst="line">
            <a:avLst/>
          </a:prstGeom>
          <a:solidFill>
            <a:schemeClr val="accent1"/>
          </a:solidFill>
          <a:ln w="12700" cap="sq" cmpd="sng" algn="ctr">
            <a:solidFill>
              <a:schemeClr val="tx1"/>
            </a:solidFill>
            <a:prstDash val="dash"/>
            <a:round/>
            <a:headEnd type="none" w="sm" len="sm"/>
            <a:tailEnd type="none"/>
          </a:ln>
          <a:effectLst/>
        </p:spPr>
      </p:cxnSp>
      <p:cxnSp>
        <p:nvCxnSpPr>
          <p:cNvPr id="101" name="直線コネクタ 100"/>
          <p:cNvCxnSpPr/>
          <p:nvPr/>
        </p:nvCxnSpPr>
        <p:spPr bwMode="auto">
          <a:xfrm flipV="1">
            <a:off x="6740220" y="3592012"/>
            <a:ext cx="0" cy="996921"/>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76" name="直線コネクタ 75"/>
          <p:cNvCxnSpPr/>
          <p:nvPr/>
        </p:nvCxnSpPr>
        <p:spPr bwMode="auto">
          <a:xfrm>
            <a:off x="1479200" y="4567746"/>
            <a:ext cx="7124151" cy="0"/>
          </a:xfrm>
          <a:prstGeom prst="line">
            <a:avLst/>
          </a:prstGeom>
          <a:solidFill>
            <a:schemeClr val="accent1"/>
          </a:solidFill>
          <a:ln w="12700" cap="sq" cmpd="sng" algn="ctr">
            <a:solidFill>
              <a:schemeClr val="tx1"/>
            </a:solidFill>
            <a:prstDash val="dash"/>
            <a:round/>
            <a:headEnd type="none" w="sm" len="sm"/>
            <a:tailEnd type="none"/>
          </a:ln>
          <a:effectLst/>
        </p:spPr>
      </p:cxnSp>
      <p:cxnSp>
        <p:nvCxnSpPr>
          <p:cNvPr id="89" name="直線コネクタ 88"/>
          <p:cNvCxnSpPr/>
          <p:nvPr/>
        </p:nvCxnSpPr>
        <p:spPr bwMode="auto">
          <a:xfrm flipV="1">
            <a:off x="3786540" y="1554375"/>
            <a:ext cx="0" cy="3033876"/>
          </a:xfrm>
          <a:prstGeom prst="line">
            <a:avLst/>
          </a:prstGeom>
          <a:solidFill>
            <a:schemeClr val="accent1"/>
          </a:solidFill>
          <a:ln w="12700" cap="sq" cmpd="sng" algn="ctr">
            <a:solidFill>
              <a:schemeClr val="tx1"/>
            </a:solidFill>
            <a:prstDash val="sysDot"/>
            <a:round/>
            <a:headEnd type="none" w="sm" len="sm"/>
            <a:tailEnd type="none"/>
          </a:ln>
          <a:effectLst/>
        </p:spPr>
      </p:cxnSp>
      <p:sp>
        <p:nvSpPr>
          <p:cNvPr id="4" name="テキスト ボックス 3"/>
          <p:cNvSpPr txBox="1"/>
          <p:nvPr/>
        </p:nvSpPr>
        <p:spPr>
          <a:xfrm>
            <a:off x="340361" y="376040"/>
            <a:ext cx="3461867"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3</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タスクチャートを書いてみよう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4143479" y="6190430"/>
            <a:ext cx="1205940"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タスクチャート</a:t>
            </a:r>
          </a:p>
        </p:txBody>
      </p:sp>
      <p:cxnSp>
        <p:nvCxnSpPr>
          <p:cNvPr id="7" name="直線矢印コネクタ 6"/>
          <p:cNvCxnSpPr/>
          <p:nvPr/>
        </p:nvCxnSpPr>
        <p:spPr bwMode="auto">
          <a:xfrm>
            <a:off x="1143837" y="911647"/>
            <a:ext cx="0" cy="4659780"/>
          </a:xfrm>
          <a:prstGeom prst="straightConnector1">
            <a:avLst/>
          </a:prstGeom>
          <a:solidFill>
            <a:schemeClr val="accent1"/>
          </a:solidFill>
          <a:ln w="38100" cap="sq" cmpd="sng" algn="ctr">
            <a:solidFill>
              <a:schemeClr val="tx1"/>
            </a:solidFill>
            <a:prstDash val="solid"/>
            <a:round/>
            <a:headEnd type="arrow" w="sm" len="sm"/>
            <a:tailEnd type="none"/>
          </a:ln>
          <a:effectLst/>
        </p:spPr>
      </p:cxnSp>
      <p:cxnSp>
        <p:nvCxnSpPr>
          <p:cNvPr id="9" name="直線矢印コネクタ 8"/>
          <p:cNvCxnSpPr/>
          <p:nvPr/>
        </p:nvCxnSpPr>
        <p:spPr bwMode="auto">
          <a:xfrm>
            <a:off x="1143837" y="5571427"/>
            <a:ext cx="7539862" cy="0"/>
          </a:xfrm>
          <a:prstGeom prst="straightConnector1">
            <a:avLst/>
          </a:prstGeom>
          <a:solidFill>
            <a:schemeClr val="accent1"/>
          </a:solidFill>
          <a:ln w="38100" cap="sq" cmpd="sng" algn="ctr">
            <a:solidFill>
              <a:schemeClr val="tx1"/>
            </a:solidFill>
            <a:prstDash val="solid"/>
            <a:round/>
            <a:headEnd type="none" w="sm" len="sm"/>
            <a:tailEnd type="arrow"/>
          </a:ln>
          <a:effectLst/>
        </p:spPr>
      </p:cxnSp>
      <p:sp>
        <p:nvSpPr>
          <p:cNvPr id="10" name="テキスト ボックス 9"/>
          <p:cNvSpPr txBox="1"/>
          <p:nvPr/>
        </p:nvSpPr>
        <p:spPr>
          <a:xfrm>
            <a:off x="337285" y="1179451"/>
            <a:ext cx="612097" cy="324503"/>
          </a:xfrm>
          <a:prstGeom prst="rect">
            <a:avLst/>
          </a:prstGeom>
          <a:noFill/>
        </p:spPr>
        <p:txBody>
          <a:bodyPr wrap="none" lIns="64273" tIns="32137" rIns="64273" bIns="32137" rtlCol="0">
            <a:spAutoFit/>
          </a:bodyPr>
          <a:lstStyle/>
          <a:p>
            <a:r>
              <a:rPr lang="en-US" altLang="ja-JP" sz="1700" dirty="0">
                <a:solidFill>
                  <a:schemeClr val="accent6">
                    <a:lumMod val="75000"/>
                  </a:schemeClr>
                </a:solidFill>
                <a:latin typeface="Meiryo UI" pitchFamily="50" charset="-128"/>
                <a:ea typeface="Meiryo UI" pitchFamily="50" charset="-128"/>
                <a:cs typeface="Meiryo UI" pitchFamily="50" charset="-128"/>
              </a:rPr>
              <a:t>High</a:t>
            </a:r>
            <a:endParaRPr lang="ja-JP" altLang="en-US" sz="1700" dirty="0">
              <a:solidFill>
                <a:schemeClr val="accent6">
                  <a:lumMod val="75000"/>
                </a:schemeClr>
              </a:solidFill>
              <a:latin typeface="Meiryo UI" pitchFamily="50" charset="-128"/>
              <a:ea typeface="Meiryo UI" pitchFamily="50" charset="-128"/>
              <a:cs typeface="Meiryo UI" pitchFamily="50" charset="-128"/>
            </a:endParaRPr>
          </a:p>
        </p:txBody>
      </p:sp>
      <p:sp>
        <p:nvSpPr>
          <p:cNvPr id="13" name="テキスト ボックス 12"/>
          <p:cNvSpPr txBox="1"/>
          <p:nvPr/>
        </p:nvSpPr>
        <p:spPr>
          <a:xfrm>
            <a:off x="337285" y="5354046"/>
            <a:ext cx="559137" cy="324503"/>
          </a:xfrm>
          <a:prstGeom prst="rect">
            <a:avLst/>
          </a:prstGeom>
          <a:noFill/>
        </p:spPr>
        <p:txBody>
          <a:bodyPr wrap="none" lIns="64273" tIns="32137" rIns="64273" bIns="32137" rtlCol="0">
            <a:spAutoFit/>
          </a:bodyPr>
          <a:lstStyle/>
          <a:p>
            <a:r>
              <a:rPr lang="en-US" altLang="ja-JP" sz="1700" dirty="0">
                <a:solidFill>
                  <a:schemeClr val="accent6">
                    <a:lumMod val="75000"/>
                  </a:schemeClr>
                </a:solidFill>
                <a:latin typeface="Meiryo UI" pitchFamily="50" charset="-128"/>
                <a:ea typeface="Meiryo UI" pitchFamily="50" charset="-128"/>
                <a:cs typeface="Meiryo UI" pitchFamily="50" charset="-128"/>
              </a:rPr>
              <a:t>Low</a:t>
            </a:r>
            <a:endParaRPr lang="ja-JP" altLang="en-US" sz="1700" dirty="0">
              <a:solidFill>
                <a:schemeClr val="accent6">
                  <a:lumMod val="75000"/>
                </a:schemeClr>
              </a:solidFill>
              <a:latin typeface="Meiryo UI" pitchFamily="50" charset="-128"/>
              <a:ea typeface="Meiryo UI" pitchFamily="50" charset="-128"/>
              <a:cs typeface="Meiryo UI" pitchFamily="50" charset="-128"/>
            </a:endParaRPr>
          </a:p>
        </p:txBody>
      </p:sp>
      <p:sp>
        <p:nvSpPr>
          <p:cNvPr id="14" name="テキスト ボックス 13"/>
          <p:cNvSpPr txBox="1"/>
          <p:nvPr/>
        </p:nvSpPr>
        <p:spPr>
          <a:xfrm>
            <a:off x="342689" y="911647"/>
            <a:ext cx="595196" cy="324503"/>
          </a:xfrm>
          <a:prstGeom prst="rect">
            <a:avLst/>
          </a:prstGeom>
          <a:noFill/>
        </p:spPr>
        <p:txBody>
          <a:bodyPr wrap="none" lIns="64273" tIns="32137" rIns="64273" bIns="32137" rtlCol="0">
            <a:spAutoFit/>
          </a:bodyPr>
          <a:lstStyle/>
          <a:p>
            <a:r>
              <a:rPr lang="ja-JP" altLang="en-US" sz="1700" dirty="0">
                <a:solidFill>
                  <a:schemeClr val="accent6">
                    <a:lumMod val="75000"/>
                  </a:schemeClr>
                </a:solidFill>
                <a:latin typeface="Meiryo UI" pitchFamily="50" charset="-128"/>
                <a:ea typeface="Meiryo UI" pitchFamily="50" charset="-128"/>
                <a:cs typeface="Meiryo UI" pitchFamily="50" charset="-128"/>
              </a:rPr>
              <a:t>タスク</a:t>
            </a:r>
          </a:p>
        </p:txBody>
      </p:sp>
      <p:sp>
        <p:nvSpPr>
          <p:cNvPr id="15" name="テキスト ボックス 14"/>
          <p:cNvSpPr txBox="1"/>
          <p:nvPr/>
        </p:nvSpPr>
        <p:spPr>
          <a:xfrm>
            <a:off x="340361" y="1836151"/>
            <a:ext cx="576039"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16" name="テキスト ボックス 15"/>
          <p:cNvSpPr txBox="1"/>
          <p:nvPr/>
        </p:nvSpPr>
        <p:spPr>
          <a:xfrm>
            <a:off x="340361" y="2853804"/>
            <a:ext cx="576039"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17" name="テキスト ボックス 16"/>
          <p:cNvSpPr txBox="1"/>
          <p:nvPr/>
        </p:nvSpPr>
        <p:spPr>
          <a:xfrm>
            <a:off x="340361" y="3831869"/>
            <a:ext cx="576039"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grpSp>
        <p:nvGrpSpPr>
          <p:cNvPr id="8" name="グループ化 7"/>
          <p:cNvGrpSpPr/>
          <p:nvPr/>
        </p:nvGrpSpPr>
        <p:grpSpPr>
          <a:xfrm>
            <a:off x="1143837" y="1554376"/>
            <a:ext cx="321390" cy="482046"/>
            <a:chOff x="1627187" y="2496309"/>
            <a:chExt cx="457200" cy="685800"/>
          </a:xfrm>
        </p:grpSpPr>
        <p:cxnSp>
          <p:nvCxnSpPr>
            <p:cNvPr id="32" name="直線コネクタ 31"/>
            <p:cNvCxnSpPr/>
            <p:nvPr/>
          </p:nvCxnSpPr>
          <p:spPr bwMode="auto">
            <a:xfrm>
              <a:off x="1627187" y="3182109"/>
              <a:ext cx="4572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33" name="直線矢印コネクタ 32"/>
            <p:cNvCxnSpPr/>
            <p:nvPr/>
          </p:nvCxnSpPr>
          <p:spPr bwMode="auto">
            <a:xfrm flipV="1">
              <a:off x="2084387" y="2496309"/>
              <a:ext cx="0" cy="665923"/>
            </a:xfrm>
            <a:prstGeom prst="straightConnector1">
              <a:avLst/>
            </a:prstGeom>
            <a:solidFill>
              <a:schemeClr val="accent1"/>
            </a:solidFill>
            <a:ln w="38100" cap="sq" cmpd="sng" algn="ctr">
              <a:solidFill>
                <a:schemeClr val="tx1"/>
              </a:solidFill>
              <a:prstDash val="solid"/>
              <a:round/>
              <a:headEnd type="none" w="sm" len="sm"/>
              <a:tailEnd type="arrow"/>
            </a:ln>
            <a:effectLst/>
          </p:spPr>
        </p:cxnSp>
      </p:grpSp>
      <p:cxnSp>
        <p:nvCxnSpPr>
          <p:cNvPr id="5" name="直線コネクタ 4"/>
          <p:cNvCxnSpPr/>
          <p:nvPr/>
        </p:nvCxnSpPr>
        <p:spPr bwMode="auto">
          <a:xfrm>
            <a:off x="1465227" y="1554376"/>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27" name="直線コネクタ 26"/>
          <p:cNvCxnSpPr/>
          <p:nvPr/>
        </p:nvCxnSpPr>
        <p:spPr bwMode="auto">
          <a:xfrm>
            <a:off x="1465227" y="2569701"/>
            <a:ext cx="7218472" cy="0"/>
          </a:xfrm>
          <a:prstGeom prst="line">
            <a:avLst/>
          </a:prstGeom>
          <a:solidFill>
            <a:schemeClr val="accent1"/>
          </a:solidFill>
          <a:ln w="12700" cap="sq" cmpd="sng" algn="ctr">
            <a:solidFill>
              <a:schemeClr val="tx1"/>
            </a:solidFill>
            <a:prstDash val="dash"/>
            <a:round/>
            <a:headEnd type="none" w="sm" len="sm"/>
            <a:tailEnd type="none"/>
          </a:ln>
          <a:effectLst/>
        </p:spPr>
      </p:cxnSp>
      <p:cxnSp>
        <p:nvCxnSpPr>
          <p:cNvPr id="30" name="直線コネクタ 29"/>
          <p:cNvCxnSpPr/>
          <p:nvPr/>
        </p:nvCxnSpPr>
        <p:spPr bwMode="auto">
          <a:xfrm flipV="1">
            <a:off x="1881278" y="1554377"/>
            <a:ext cx="0" cy="1015324"/>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40" name="直線コネクタ 39"/>
          <p:cNvCxnSpPr/>
          <p:nvPr/>
        </p:nvCxnSpPr>
        <p:spPr bwMode="auto">
          <a:xfrm>
            <a:off x="1893747" y="2572029"/>
            <a:ext cx="42852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2" name="直線コネクタ 41"/>
          <p:cNvCxnSpPr/>
          <p:nvPr/>
        </p:nvCxnSpPr>
        <p:spPr bwMode="auto">
          <a:xfrm flipV="1">
            <a:off x="2777231" y="4567746"/>
            <a:ext cx="1024997" cy="11644"/>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9" name="直線コネクタ 48"/>
          <p:cNvCxnSpPr/>
          <p:nvPr/>
        </p:nvCxnSpPr>
        <p:spPr bwMode="auto">
          <a:xfrm>
            <a:off x="3813323" y="1561667"/>
            <a:ext cx="428520" cy="0"/>
          </a:xfrm>
          <a:prstGeom prst="line">
            <a:avLst/>
          </a:prstGeom>
          <a:solidFill>
            <a:schemeClr val="accent1"/>
          </a:solidFill>
          <a:ln w="38100" cap="sq" cmpd="sng" algn="ctr">
            <a:solidFill>
              <a:schemeClr val="tx1"/>
            </a:solidFill>
            <a:prstDash val="solid"/>
            <a:round/>
            <a:headEnd type="none" w="sm" len="sm"/>
            <a:tailEnd type="none"/>
          </a:ln>
          <a:effectLst/>
        </p:spPr>
      </p:cxnSp>
      <p:grpSp>
        <p:nvGrpSpPr>
          <p:cNvPr id="65" name="グループ化 64"/>
          <p:cNvGrpSpPr/>
          <p:nvPr/>
        </p:nvGrpSpPr>
        <p:grpSpPr>
          <a:xfrm>
            <a:off x="1143837" y="2554175"/>
            <a:ext cx="321390" cy="482046"/>
            <a:chOff x="1627187" y="2496309"/>
            <a:chExt cx="457200" cy="685800"/>
          </a:xfrm>
        </p:grpSpPr>
        <p:cxnSp>
          <p:nvCxnSpPr>
            <p:cNvPr id="66" name="直線コネクタ 65"/>
            <p:cNvCxnSpPr/>
            <p:nvPr/>
          </p:nvCxnSpPr>
          <p:spPr bwMode="auto">
            <a:xfrm>
              <a:off x="1627187" y="3182109"/>
              <a:ext cx="4572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67" name="直線矢印コネクタ 66"/>
            <p:cNvCxnSpPr/>
            <p:nvPr/>
          </p:nvCxnSpPr>
          <p:spPr bwMode="auto">
            <a:xfrm flipV="1">
              <a:off x="2084387" y="2496309"/>
              <a:ext cx="0" cy="665923"/>
            </a:xfrm>
            <a:prstGeom prst="straightConnector1">
              <a:avLst/>
            </a:prstGeom>
            <a:solidFill>
              <a:schemeClr val="accent1"/>
            </a:solidFill>
            <a:ln w="38100" cap="sq" cmpd="sng" algn="ctr">
              <a:solidFill>
                <a:schemeClr val="tx1"/>
              </a:solidFill>
              <a:prstDash val="solid"/>
              <a:round/>
              <a:headEnd type="none" w="sm" len="sm"/>
              <a:tailEnd type="arrow"/>
            </a:ln>
            <a:effectLst/>
          </p:spPr>
        </p:cxnSp>
      </p:grpSp>
      <p:grpSp>
        <p:nvGrpSpPr>
          <p:cNvPr id="68" name="グループ化 67"/>
          <p:cNvGrpSpPr/>
          <p:nvPr/>
        </p:nvGrpSpPr>
        <p:grpSpPr>
          <a:xfrm>
            <a:off x="1143837" y="3553975"/>
            <a:ext cx="321390" cy="482046"/>
            <a:chOff x="1627187" y="2496309"/>
            <a:chExt cx="457200" cy="685800"/>
          </a:xfrm>
        </p:grpSpPr>
        <p:cxnSp>
          <p:nvCxnSpPr>
            <p:cNvPr id="69" name="直線コネクタ 68"/>
            <p:cNvCxnSpPr/>
            <p:nvPr/>
          </p:nvCxnSpPr>
          <p:spPr bwMode="auto">
            <a:xfrm>
              <a:off x="1627187" y="3182109"/>
              <a:ext cx="4572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70" name="直線矢印コネクタ 69"/>
            <p:cNvCxnSpPr/>
            <p:nvPr/>
          </p:nvCxnSpPr>
          <p:spPr bwMode="auto">
            <a:xfrm flipV="1">
              <a:off x="2084387" y="2496309"/>
              <a:ext cx="0" cy="665923"/>
            </a:xfrm>
            <a:prstGeom prst="straightConnector1">
              <a:avLst/>
            </a:prstGeom>
            <a:solidFill>
              <a:schemeClr val="accent1"/>
            </a:solidFill>
            <a:ln w="38100" cap="sq" cmpd="sng" algn="ctr">
              <a:solidFill>
                <a:schemeClr val="tx1"/>
              </a:solidFill>
              <a:prstDash val="solid"/>
              <a:round/>
              <a:headEnd type="none" w="sm" len="sm"/>
              <a:tailEnd type="arrow"/>
            </a:ln>
            <a:effectLst/>
          </p:spPr>
        </p:cxnSp>
      </p:grpSp>
      <p:grpSp>
        <p:nvGrpSpPr>
          <p:cNvPr id="71" name="グループ化 70"/>
          <p:cNvGrpSpPr/>
          <p:nvPr/>
        </p:nvGrpSpPr>
        <p:grpSpPr>
          <a:xfrm>
            <a:off x="1143837" y="4553774"/>
            <a:ext cx="321390" cy="482046"/>
            <a:chOff x="1627187" y="2496309"/>
            <a:chExt cx="457200" cy="685800"/>
          </a:xfrm>
        </p:grpSpPr>
        <p:cxnSp>
          <p:nvCxnSpPr>
            <p:cNvPr id="72" name="直線コネクタ 71"/>
            <p:cNvCxnSpPr/>
            <p:nvPr/>
          </p:nvCxnSpPr>
          <p:spPr bwMode="auto">
            <a:xfrm>
              <a:off x="1627187" y="3182109"/>
              <a:ext cx="4572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73" name="直線矢印コネクタ 72"/>
            <p:cNvCxnSpPr/>
            <p:nvPr/>
          </p:nvCxnSpPr>
          <p:spPr bwMode="auto">
            <a:xfrm flipV="1">
              <a:off x="2084387" y="2496309"/>
              <a:ext cx="0" cy="665923"/>
            </a:xfrm>
            <a:prstGeom prst="straightConnector1">
              <a:avLst/>
            </a:prstGeom>
            <a:solidFill>
              <a:schemeClr val="accent1"/>
            </a:solidFill>
            <a:ln w="38100" cap="sq" cmpd="sng" algn="ctr">
              <a:solidFill>
                <a:schemeClr val="tx1"/>
              </a:solidFill>
              <a:prstDash val="solid"/>
              <a:round/>
              <a:headEnd type="none" w="sm" len="sm"/>
              <a:tailEnd type="arrow"/>
            </a:ln>
            <a:effectLst/>
          </p:spPr>
        </p:cxnSp>
      </p:grpSp>
      <p:sp>
        <p:nvSpPr>
          <p:cNvPr id="74" name="テキスト ボックス 73"/>
          <p:cNvSpPr txBox="1"/>
          <p:nvPr/>
        </p:nvSpPr>
        <p:spPr>
          <a:xfrm>
            <a:off x="340361" y="4872000"/>
            <a:ext cx="684215"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psw1</a:t>
            </a:r>
            <a:endParaRPr lang="ja-JP" altLang="en-US" sz="1700" dirty="0">
              <a:solidFill>
                <a:schemeClr val="tx1">
                  <a:lumMod val="85000"/>
                  <a:lumOff val="15000"/>
                </a:schemeClr>
              </a:solidFill>
              <a:latin typeface="Meiryo UI" pitchFamily="50" charset="-128"/>
              <a:ea typeface="Meiryo UI" pitchFamily="50" charset="-128"/>
              <a:cs typeface="Meiryo UI" pitchFamily="50" charset="-128"/>
            </a:endParaRPr>
          </a:p>
        </p:txBody>
      </p:sp>
      <p:cxnSp>
        <p:nvCxnSpPr>
          <p:cNvPr id="75" name="直線コネクタ 74"/>
          <p:cNvCxnSpPr/>
          <p:nvPr/>
        </p:nvCxnSpPr>
        <p:spPr bwMode="auto">
          <a:xfrm>
            <a:off x="1465227" y="3589682"/>
            <a:ext cx="7138125" cy="0"/>
          </a:xfrm>
          <a:prstGeom prst="line">
            <a:avLst/>
          </a:prstGeom>
          <a:solidFill>
            <a:schemeClr val="accent1"/>
          </a:solidFill>
          <a:ln w="12700" cap="sq" cmpd="sng" algn="ctr">
            <a:solidFill>
              <a:schemeClr val="tx1"/>
            </a:solidFill>
            <a:prstDash val="dash"/>
            <a:round/>
            <a:headEnd type="none" w="sm" len="sm"/>
            <a:tailEnd type="none"/>
          </a:ln>
          <a:effectLst/>
        </p:spPr>
      </p:cxnSp>
      <p:sp>
        <p:nvSpPr>
          <p:cNvPr id="12" name="二等辺三角形 11"/>
          <p:cNvSpPr/>
          <p:nvPr/>
        </p:nvSpPr>
        <p:spPr bwMode="auto">
          <a:xfrm flipV="1">
            <a:off x="4161495" y="1243845"/>
            <a:ext cx="214260" cy="324503"/>
          </a:xfrm>
          <a:prstGeom prst="triangle">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80" name="二等辺三角形 79"/>
          <p:cNvSpPr/>
          <p:nvPr/>
        </p:nvSpPr>
        <p:spPr bwMode="auto">
          <a:xfrm flipV="1">
            <a:off x="1786617" y="1229873"/>
            <a:ext cx="214260" cy="324503"/>
          </a:xfrm>
          <a:prstGeom prst="triangle">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81" name="二等辺三角形 80"/>
          <p:cNvSpPr/>
          <p:nvPr/>
        </p:nvSpPr>
        <p:spPr bwMode="auto">
          <a:xfrm flipV="1">
            <a:off x="2229111" y="2247526"/>
            <a:ext cx="214260" cy="324503"/>
          </a:xfrm>
          <a:prstGeom prst="triangle">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cxnSp>
        <p:nvCxnSpPr>
          <p:cNvPr id="82" name="直線コネクタ 81"/>
          <p:cNvCxnSpPr/>
          <p:nvPr/>
        </p:nvCxnSpPr>
        <p:spPr bwMode="auto">
          <a:xfrm flipV="1">
            <a:off x="2322268" y="2586001"/>
            <a:ext cx="0" cy="1015324"/>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83" name="直線コネクタ 82"/>
          <p:cNvCxnSpPr/>
          <p:nvPr/>
        </p:nvCxnSpPr>
        <p:spPr bwMode="auto">
          <a:xfrm>
            <a:off x="2334738" y="3603652"/>
            <a:ext cx="428520" cy="0"/>
          </a:xfrm>
          <a:prstGeom prst="line">
            <a:avLst/>
          </a:prstGeom>
          <a:solidFill>
            <a:schemeClr val="accent1"/>
          </a:solidFill>
          <a:ln w="38100" cap="sq" cmpd="sng" algn="ctr">
            <a:solidFill>
              <a:schemeClr val="tx1"/>
            </a:solidFill>
            <a:prstDash val="solid"/>
            <a:round/>
            <a:headEnd type="none" w="sm" len="sm"/>
            <a:tailEnd type="none"/>
          </a:ln>
          <a:effectLst/>
        </p:spPr>
      </p:cxnSp>
      <p:sp>
        <p:nvSpPr>
          <p:cNvPr id="84" name="二等辺三角形 83"/>
          <p:cNvSpPr/>
          <p:nvPr/>
        </p:nvSpPr>
        <p:spPr bwMode="auto">
          <a:xfrm flipV="1">
            <a:off x="2670101" y="3279150"/>
            <a:ext cx="214260" cy="324503"/>
          </a:xfrm>
          <a:prstGeom prst="triangle">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cxnSp>
        <p:nvCxnSpPr>
          <p:cNvPr id="85" name="直線コネクタ 84"/>
          <p:cNvCxnSpPr/>
          <p:nvPr/>
        </p:nvCxnSpPr>
        <p:spPr bwMode="auto">
          <a:xfrm flipV="1">
            <a:off x="2764761" y="3592011"/>
            <a:ext cx="0" cy="1015324"/>
          </a:xfrm>
          <a:prstGeom prst="line">
            <a:avLst/>
          </a:prstGeom>
          <a:solidFill>
            <a:schemeClr val="accent1"/>
          </a:solidFill>
          <a:ln w="12700" cap="sq" cmpd="sng" algn="ctr">
            <a:solidFill>
              <a:schemeClr val="tx1"/>
            </a:solidFill>
            <a:prstDash val="sysDot"/>
            <a:round/>
            <a:headEnd type="none" w="sm" len="sm"/>
            <a:tailEnd type="none"/>
          </a:ln>
          <a:effectLst/>
        </p:spPr>
      </p:cxnSp>
      <p:sp>
        <p:nvSpPr>
          <p:cNvPr id="88" name="二等辺三角形 87"/>
          <p:cNvSpPr/>
          <p:nvPr/>
        </p:nvSpPr>
        <p:spPr bwMode="auto">
          <a:xfrm flipV="1">
            <a:off x="3689341" y="4263749"/>
            <a:ext cx="214260" cy="324503"/>
          </a:xfrm>
          <a:prstGeom prst="triangle">
            <a:avLst/>
          </a:prstGeom>
          <a:solidFill>
            <a:schemeClr val="tx2">
              <a:lumMod val="60000"/>
              <a:lumOff val="40000"/>
            </a:schemeClr>
          </a:solidFill>
          <a:ln w="47625" cap="sq" cmpd="sng" algn="ctr">
            <a:solidFill>
              <a:srgbClr val="0070C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cxnSp>
        <p:nvCxnSpPr>
          <p:cNvPr id="90" name="直線コネクタ 89"/>
          <p:cNvCxnSpPr/>
          <p:nvPr/>
        </p:nvCxnSpPr>
        <p:spPr bwMode="auto">
          <a:xfrm flipV="1">
            <a:off x="4250609" y="1554375"/>
            <a:ext cx="0" cy="3033876"/>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93" name="直線コネクタ 92"/>
          <p:cNvCxnSpPr/>
          <p:nvPr/>
        </p:nvCxnSpPr>
        <p:spPr bwMode="auto">
          <a:xfrm flipV="1">
            <a:off x="5273892" y="2572028"/>
            <a:ext cx="0" cy="2016223"/>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94" name="直線コネクタ 93"/>
          <p:cNvCxnSpPr/>
          <p:nvPr/>
        </p:nvCxnSpPr>
        <p:spPr bwMode="auto">
          <a:xfrm flipV="1">
            <a:off x="4264583" y="4567746"/>
            <a:ext cx="1024997" cy="11644"/>
          </a:xfrm>
          <a:prstGeom prst="line">
            <a:avLst/>
          </a:prstGeom>
          <a:solidFill>
            <a:schemeClr val="accent1"/>
          </a:solidFill>
          <a:ln w="38100" cap="sq" cmpd="sng" algn="ctr">
            <a:solidFill>
              <a:schemeClr val="tx1"/>
            </a:solidFill>
            <a:prstDash val="solid"/>
            <a:round/>
            <a:headEnd type="none" w="sm" len="sm"/>
            <a:tailEnd type="none"/>
          </a:ln>
          <a:effectLst/>
        </p:spPr>
      </p:cxnSp>
      <p:sp>
        <p:nvSpPr>
          <p:cNvPr id="95" name="二等辺三角形 94"/>
          <p:cNvSpPr/>
          <p:nvPr/>
        </p:nvSpPr>
        <p:spPr bwMode="auto">
          <a:xfrm flipV="1">
            <a:off x="5176692" y="4263749"/>
            <a:ext cx="214260" cy="324503"/>
          </a:xfrm>
          <a:prstGeom prst="triangle">
            <a:avLst/>
          </a:prstGeom>
          <a:solidFill>
            <a:schemeClr val="tx2">
              <a:lumMod val="60000"/>
              <a:lumOff val="40000"/>
            </a:schemeClr>
          </a:solidFill>
          <a:ln w="47625" cap="sq" cmpd="sng" algn="ctr">
            <a:solidFill>
              <a:srgbClr val="0070C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cxnSp>
        <p:nvCxnSpPr>
          <p:cNvPr id="96" name="直線コネクタ 95"/>
          <p:cNvCxnSpPr/>
          <p:nvPr/>
        </p:nvCxnSpPr>
        <p:spPr bwMode="auto">
          <a:xfrm>
            <a:off x="5282319" y="2575167"/>
            <a:ext cx="428520" cy="0"/>
          </a:xfrm>
          <a:prstGeom prst="line">
            <a:avLst/>
          </a:prstGeom>
          <a:solidFill>
            <a:schemeClr val="accent1"/>
          </a:solidFill>
          <a:ln w="38100" cap="sq" cmpd="sng" algn="ctr">
            <a:solidFill>
              <a:schemeClr val="tx1"/>
            </a:solidFill>
            <a:prstDash val="solid"/>
            <a:round/>
            <a:headEnd type="none" w="sm" len="sm"/>
            <a:tailEnd type="none"/>
          </a:ln>
          <a:effectLst/>
        </p:spPr>
      </p:cxnSp>
      <p:sp>
        <p:nvSpPr>
          <p:cNvPr id="97" name="二等辺三角形 96"/>
          <p:cNvSpPr/>
          <p:nvPr/>
        </p:nvSpPr>
        <p:spPr bwMode="auto">
          <a:xfrm flipV="1">
            <a:off x="5617682" y="2250665"/>
            <a:ext cx="214260" cy="324503"/>
          </a:xfrm>
          <a:prstGeom prst="triangle">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cxnSp>
        <p:nvCxnSpPr>
          <p:cNvPr id="98" name="直線コネクタ 97"/>
          <p:cNvCxnSpPr/>
          <p:nvPr/>
        </p:nvCxnSpPr>
        <p:spPr bwMode="auto">
          <a:xfrm flipV="1">
            <a:off x="5710839" y="2589140"/>
            <a:ext cx="0" cy="1990251"/>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99" name="直線コネクタ 98"/>
          <p:cNvCxnSpPr/>
          <p:nvPr/>
        </p:nvCxnSpPr>
        <p:spPr bwMode="auto">
          <a:xfrm flipV="1">
            <a:off x="5720981" y="4572858"/>
            <a:ext cx="1024997" cy="11644"/>
          </a:xfrm>
          <a:prstGeom prst="line">
            <a:avLst/>
          </a:prstGeom>
          <a:solidFill>
            <a:schemeClr val="accent1"/>
          </a:solidFill>
          <a:ln w="38100" cap="sq" cmpd="sng" algn="ctr">
            <a:solidFill>
              <a:schemeClr val="tx1"/>
            </a:solidFill>
            <a:prstDash val="solid"/>
            <a:round/>
            <a:headEnd type="none" w="sm" len="sm"/>
            <a:tailEnd type="none"/>
          </a:ln>
          <a:effectLst/>
        </p:spPr>
      </p:cxnSp>
      <p:sp>
        <p:nvSpPr>
          <p:cNvPr id="100" name="二等辺三角形 99"/>
          <p:cNvSpPr/>
          <p:nvPr/>
        </p:nvSpPr>
        <p:spPr bwMode="auto">
          <a:xfrm flipV="1">
            <a:off x="6633090" y="4268860"/>
            <a:ext cx="214260" cy="324503"/>
          </a:xfrm>
          <a:prstGeom prst="triangle">
            <a:avLst/>
          </a:prstGeom>
          <a:solidFill>
            <a:schemeClr val="tx2">
              <a:lumMod val="60000"/>
              <a:lumOff val="40000"/>
            </a:schemeClr>
          </a:solidFill>
          <a:ln w="47625" cap="sq" cmpd="sng" algn="ctr">
            <a:solidFill>
              <a:srgbClr val="0070C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cxnSp>
        <p:nvCxnSpPr>
          <p:cNvPr id="102" name="直線コネクタ 101"/>
          <p:cNvCxnSpPr/>
          <p:nvPr/>
        </p:nvCxnSpPr>
        <p:spPr bwMode="auto">
          <a:xfrm flipV="1">
            <a:off x="7203400" y="4556914"/>
            <a:ext cx="1024997" cy="11644"/>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103" name="直線コネクタ 102"/>
          <p:cNvCxnSpPr/>
          <p:nvPr/>
        </p:nvCxnSpPr>
        <p:spPr bwMode="auto">
          <a:xfrm>
            <a:off x="6760906" y="3592820"/>
            <a:ext cx="428520" cy="0"/>
          </a:xfrm>
          <a:prstGeom prst="line">
            <a:avLst/>
          </a:prstGeom>
          <a:solidFill>
            <a:schemeClr val="accent1"/>
          </a:solidFill>
          <a:ln w="38100" cap="sq" cmpd="sng" algn="ctr">
            <a:solidFill>
              <a:schemeClr val="tx1"/>
            </a:solidFill>
            <a:prstDash val="solid"/>
            <a:round/>
            <a:headEnd type="none" w="sm" len="sm"/>
            <a:tailEnd type="none"/>
          </a:ln>
          <a:effectLst/>
        </p:spPr>
      </p:cxnSp>
      <p:sp>
        <p:nvSpPr>
          <p:cNvPr id="104" name="二等辺三角形 103"/>
          <p:cNvSpPr/>
          <p:nvPr/>
        </p:nvSpPr>
        <p:spPr bwMode="auto">
          <a:xfrm flipV="1">
            <a:off x="7096269" y="3268318"/>
            <a:ext cx="214260" cy="324503"/>
          </a:xfrm>
          <a:prstGeom prst="triangle">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cxnSp>
        <p:nvCxnSpPr>
          <p:cNvPr id="105" name="直線コネクタ 104"/>
          <p:cNvCxnSpPr/>
          <p:nvPr/>
        </p:nvCxnSpPr>
        <p:spPr bwMode="auto">
          <a:xfrm flipV="1">
            <a:off x="7190930" y="3581179"/>
            <a:ext cx="0" cy="1015324"/>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106" name="直線コネクタ 105"/>
          <p:cNvCxnSpPr/>
          <p:nvPr/>
        </p:nvCxnSpPr>
        <p:spPr bwMode="auto">
          <a:xfrm flipV="1">
            <a:off x="8228396" y="1531542"/>
            <a:ext cx="0" cy="3033876"/>
          </a:xfrm>
          <a:prstGeom prst="line">
            <a:avLst/>
          </a:prstGeom>
          <a:solidFill>
            <a:schemeClr val="accent1"/>
          </a:solidFill>
          <a:ln w="12700" cap="sq" cmpd="sng" algn="ctr">
            <a:solidFill>
              <a:schemeClr val="tx1"/>
            </a:solidFill>
            <a:prstDash val="sysDot"/>
            <a:round/>
            <a:headEnd type="none" w="sm" len="sm"/>
            <a:tailEnd type="none"/>
          </a:ln>
          <a:effectLst/>
        </p:spPr>
      </p:cxnSp>
      <p:cxnSp>
        <p:nvCxnSpPr>
          <p:cNvPr id="107" name="直線コネクタ 106"/>
          <p:cNvCxnSpPr/>
          <p:nvPr/>
        </p:nvCxnSpPr>
        <p:spPr bwMode="auto">
          <a:xfrm>
            <a:off x="8255179" y="1552807"/>
            <a:ext cx="428520" cy="0"/>
          </a:xfrm>
          <a:prstGeom prst="line">
            <a:avLst/>
          </a:prstGeom>
          <a:solidFill>
            <a:schemeClr val="accent1"/>
          </a:solidFill>
          <a:ln w="38100" cap="sq" cmpd="sng" algn="ctr">
            <a:solidFill>
              <a:schemeClr val="tx1"/>
            </a:solidFill>
            <a:prstDash val="solid"/>
            <a:round/>
            <a:headEnd type="none" w="sm" len="sm"/>
            <a:tailEnd type="none"/>
          </a:ln>
          <a:effectLst/>
        </p:spPr>
      </p:cxnSp>
      <p:sp>
        <p:nvSpPr>
          <p:cNvPr id="108" name="二等辺三角形 107"/>
          <p:cNvSpPr/>
          <p:nvPr/>
        </p:nvSpPr>
        <p:spPr bwMode="auto">
          <a:xfrm flipV="1">
            <a:off x="8603352" y="1221012"/>
            <a:ext cx="214260" cy="324503"/>
          </a:xfrm>
          <a:prstGeom prst="triangle">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09" name="二等辺三角形 108"/>
          <p:cNvSpPr/>
          <p:nvPr/>
        </p:nvSpPr>
        <p:spPr bwMode="auto">
          <a:xfrm flipV="1">
            <a:off x="8131197" y="4240916"/>
            <a:ext cx="214260" cy="324503"/>
          </a:xfrm>
          <a:prstGeom prst="triangle">
            <a:avLst/>
          </a:prstGeom>
          <a:solidFill>
            <a:schemeClr val="tx2">
              <a:lumMod val="60000"/>
              <a:lumOff val="40000"/>
            </a:schemeClr>
          </a:solidFill>
          <a:ln w="47625" cap="sq" cmpd="sng" algn="ctr">
            <a:solidFill>
              <a:srgbClr val="0070C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11" name="二等辺三角形 110"/>
          <p:cNvSpPr/>
          <p:nvPr/>
        </p:nvSpPr>
        <p:spPr bwMode="auto">
          <a:xfrm flipV="1">
            <a:off x="6607472" y="268919"/>
            <a:ext cx="214260" cy="324503"/>
          </a:xfrm>
          <a:prstGeom prst="triangle">
            <a:avLst/>
          </a:prstGeom>
          <a:noFill/>
          <a:ln w="47625" cap="sq" cmpd="sng" algn="ctr">
            <a:solidFill>
              <a:srgbClr val="FF0066"/>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12" name="二等辺三角形 111"/>
          <p:cNvSpPr/>
          <p:nvPr/>
        </p:nvSpPr>
        <p:spPr bwMode="auto">
          <a:xfrm flipV="1">
            <a:off x="6607472" y="750965"/>
            <a:ext cx="214260" cy="324503"/>
          </a:xfrm>
          <a:prstGeom prst="triangle">
            <a:avLst/>
          </a:prstGeom>
          <a:solidFill>
            <a:schemeClr val="tx2">
              <a:lumMod val="60000"/>
              <a:lumOff val="40000"/>
            </a:schemeClr>
          </a:solidFill>
          <a:ln w="47625" cap="sq" cmpd="sng" algn="ctr">
            <a:solidFill>
              <a:srgbClr val="0070C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13" name="テキスト ボックス 112"/>
          <p:cNvSpPr txBox="1"/>
          <p:nvPr/>
        </p:nvSpPr>
        <p:spPr>
          <a:xfrm>
            <a:off x="6959203" y="268918"/>
            <a:ext cx="1137564"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wai</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：獲得</a:t>
            </a:r>
          </a:p>
        </p:txBody>
      </p:sp>
      <p:sp>
        <p:nvSpPr>
          <p:cNvPr id="114" name="テキスト ボックス 113"/>
          <p:cNvSpPr txBox="1"/>
          <p:nvPr/>
        </p:nvSpPr>
        <p:spPr>
          <a:xfrm>
            <a:off x="6967762" y="750965"/>
            <a:ext cx="1176643"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Sig</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：解放</a:t>
            </a:r>
          </a:p>
        </p:txBody>
      </p:sp>
      <p:sp>
        <p:nvSpPr>
          <p:cNvPr id="115" name="下矢印 114"/>
          <p:cNvSpPr/>
          <p:nvPr/>
        </p:nvSpPr>
        <p:spPr bwMode="auto">
          <a:xfrm>
            <a:off x="3286438" y="4232410"/>
            <a:ext cx="188642" cy="332197"/>
          </a:xfrm>
          <a:prstGeom prst="downArrow">
            <a:avLst/>
          </a:prstGeom>
          <a:noFill/>
          <a:ln w="47625" cap="sq" cmpd="sng" algn="ctr">
            <a:solidFill>
              <a:srgbClr val="FF990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16" name="テキスト ボックス 115"/>
          <p:cNvSpPr txBox="1"/>
          <p:nvPr/>
        </p:nvSpPr>
        <p:spPr>
          <a:xfrm>
            <a:off x="3032587" y="3854347"/>
            <a:ext cx="699990"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SW</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押</a:t>
            </a:r>
          </a:p>
        </p:txBody>
      </p:sp>
      <p:sp>
        <p:nvSpPr>
          <p:cNvPr id="117" name="下矢印 116"/>
          <p:cNvSpPr/>
          <p:nvPr/>
        </p:nvSpPr>
        <p:spPr bwMode="auto">
          <a:xfrm>
            <a:off x="4768642" y="4221577"/>
            <a:ext cx="188642" cy="332197"/>
          </a:xfrm>
          <a:prstGeom prst="downArrow">
            <a:avLst/>
          </a:prstGeom>
          <a:noFill/>
          <a:ln w="47625" cap="sq" cmpd="sng" algn="ctr">
            <a:solidFill>
              <a:srgbClr val="FF990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18" name="テキスト ボックス 117"/>
          <p:cNvSpPr txBox="1"/>
          <p:nvPr/>
        </p:nvSpPr>
        <p:spPr>
          <a:xfrm>
            <a:off x="4514790" y="3843514"/>
            <a:ext cx="699990"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SW</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押</a:t>
            </a:r>
          </a:p>
        </p:txBody>
      </p:sp>
      <p:sp>
        <p:nvSpPr>
          <p:cNvPr id="119" name="下矢印 118"/>
          <p:cNvSpPr/>
          <p:nvPr/>
        </p:nvSpPr>
        <p:spPr bwMode="auto">
          <a:xfrm>
            <a:off x="6268463" y="4235549"/>
            <a:ext cx="188642" cy="332197"/>
          </a:xfrm>
          <a:prstGeom prst="downArrow">
            <a:avLst/>
          </a:prstGeom>
          <a:noFill/>
          <a:ln w="47625" cap="sq" cmpd="sng" algn="ctr">
            <a:solidFill>
              <a:srgbClr val="FF990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20" name="テキスト ボックス 119"/>
          <p:cNvSpPr txBox="1"/>
          <p:nvPr/>
        </p:nvSpPr>
        <p:spPr>
          <a:xfrm>
            <a:off x="6014612" y="3857485"/>
            <a:ext cx="699990"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SW</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押</a:t>
            </a:r>
          </a:p>
        </p:txBody>
      </p:sp>
      <p:sp>
        <p:nvSpPr>
          <p:cNvPr id="121" name="下矢印 120"/>
          <p:cNvSpPr/>
          <p:nvPr/>
        </p:nvSpPr>
        <p:spPr bwMode="auto">
          <a:xfrm>
            <a:off x="7768284" y="4235549"/>
            <a:ext cx="188642" cy="332197"/>
          </a:xfrm>
          <a:prstGeom prst="downArrow">
            <a:avLst/>
          </a:prstGeom>
          <a:noFill/>
          <a:ln w="47625" cap="sq" cmpd="sng" algn="ctr">
            <a:solidFill>
              <a:srgbClr val="FF9900"/>
            </a:solidFill>
            <a:prstDash val="solid"/>
            <a:round/>
            <a:headEnd type="none" w="sm" len="sm"/>
            <a:tailEnd type="none" w="sm" len="sm"/>
          </a:ln>
          <a:effectLst/>
        </p:spPr>
        <p:txBody>
          <a:bodyPr vert="horz" wrap="square" lIns="64273" tIns="32137" rIns="64273" bIns="32137"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122" name="テキスト ボックス 121"/>
          <p:cNvSpPr txBox="1"/>
          <p:nvPr/>
        </p:nvSpPr>
        <p:spPr>
          <a:xfrm>
            <a:off x="7514433" y="3857485"/>
            <a:ext cx="699990"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SW</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押</a:t>
            </a:r>
          </a:p>
        </p:txBody>
      </p:sp>
      <p:sp>
        <p:nvSpPr>
          <p:cNvPr id="7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20529514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グループ化 50"/>
          <p:cNvGrpSpPr/>
          <p:nvPr/>
        </p:nvGrpSpPr>
        <p:grpSpPr>
          <a:xfrm>
            <a:off x="2014851" y="2464907"/>
            <a:ext cx="5114298" cy="1928185"/>
            <a:chOff x="1703387" y="3354387"/>
            <a:chExt cx="7275444" cy="2743200"/>
          </a:xfrm>
        </p:grpSpPr>
        <p:cxnSp>
          <p:nvCxnSpPr>
            <p:cNvPr id="36" name="直線コネクタ 35"/>
            <p:cNvCxnSpPr/>
            <p:nvPr/>
          </p:nvCxnSpPr>
          <p:spPr bwMode="auto">
            <a:xfrm>
              <a:off x="3379787" y="4728372"/>
              <a:ext cx="5257800" cy="0"/>
            </a:xfrm>
            <a:prstGeom prst="line">
              <a:avLst/>
            </a:prstGeom>
            <a:solidFill>
              <a:schemeClr val="accent1"/>
            </a:solidFill>
            <a:ln w="38100" cap="sq" cmpd="sng" algn="ctr">
              <a:solidFill>
                <a:schemeClr val="tx1"/>
              </a:solidFill>
              <a:prstDash val="solid"/>
              <a:round/>
              <a:headEnd type="none" w="sm" len="sm"/>
              <a:tailEnd type="none"/>
            </a:ln>
            <a:effectLst/>
          </p:spPr>
        </p:cxnSp>
        <p:grpSp>
          <p:nvGrpSpPr>
            <p:cNvPr id="18" name="グループ化 17"/>
            <p:cNvGrpSpPr/>
            <p:nvPr/>
          </p:nvGrpSpPr>
          <p:grpSpPr>
            <a:xfrm>
              <a:off x="3775073" y="4192587"/>
              <a:ext cx="1143008" cy="1285884"/>
              <a:chOff x="2289177" y="2978103"/>
              <a:chExt cx="1143008" cy="1285884"/>
            </a:xfrm>
          </p:grpSpPr>
          <p:sp>
            <p:nvSpPr>
              <p:cNvPr id="4" name="円/楕円 3"/>
              <p:cNvSpPr/>
              <p:nvPr/>
            </p:nvSpPr>
            <p:spPr>
              <a:xfrm>
                <a:off x="2360615" y="3835359"/>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円/楕円 4"/>
              <p:cNvSpPr/>
              <p:nvPr/>
            </p:nvSpPr>
            <p:spPr>
              <a:xfrm>
                <a:off x="2932119" y="3835359"/>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2289177" y="2978103"/>
                <a:ext cx="1143008" cy="107157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円/楕円 6"/>
              <p:cNvSpPr/>
              <p:nvPr/>
            </p:nvSpPr>
            <p:spPr>
              <a:xfrm>
                <a:off x="2360615" y="3192417"/>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円/楕円 7"/>
              <p:cNvSpPr/>
              <p:nvPr/>
            </p:nvSpPr>
            <p:spPr>
              <a:xfrm>
                <a:off x="2860681" y="3192417"/>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2574929" y="3335293"/>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2932119" y="3335293"/>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9" name="グループ化 18"/>
            <p:cNvGrpSpPr/>
            <p:nvPr/>
          </p:nvGrpSpPr>
          <p:grpSpPr>
            <a:xfrm>
              <a:off x="5360987" y="4203185"/>
              <a:ext cx="1143008" cy="1285884"/>
              <a:chOff x="2289177" y="2978103"/>
              <a:chExt cx="1143008" cy="1285884"/>
            </a:xfrm>
          </p:grpSpPr>
          <p:sp>
            <p:nvSpPr>
              <p:cNvPr id="20" name="円/楕円 19"/>
              <p:cNvSpPr/>
              <p:nvPr/>
            </p:nvSpPr>
            <p:spPr>
              <a:xfrm>
                <a:off x="2360615" y="3835359"/>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p:nvSpPr>
            <p:spPr>
              <a:xfrm>
                <a:off x="2932119" y="3835359"/>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p:cNvSpPr/>
              <p:nvPr/>
            </p:nvSpPr>
            <p:spPr>
              <a:xfrm>
                <a:off x="2289177" y="2978103"/>
                <a:ext cx="1143008" cy="107157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p:nvSpPr>
            <p:spPr>
              <a:xfrm>
                <a:off x="2360615" y="3192417"/>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円/楕円 23"/>
              <p:cNvSpPr/>
              <p:nvPr/>
            </p:nvSpPr>
            <p:spPr>
              <a:xfrm>
                <a:off x="2860681" y="3192417"/>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p:cNvSpPr/>
              <p:nvPr/>
            </p:nvSpPr>
            <p:spPr>
              <a:xfrm>
                <a:off x="2574929" y="3335293"/>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p:cNvSpPr/>
              <p:nvPr/>
            </p:nvSpPr>
            <p:spPr>
              <a:xfrm>
                <a:off x="2932119" y="3335293"/>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7" name="グループ化 26"/>
            <p:cNvGrpSpPr/>
            <p:nvPr/>
          </p:nvGrpSpPr>
          <p:grpSpPr>
            <a:xfrm>
              <a:off x="6884987" y="4192587"/>
              <a:ext cx="1143008" cy="1285884"/>
              <a:chOff x="2289177" y="2978103"/>
              <a:chExt cx="1143008" cy="1285884"/>
            </a:xfrm>
          </p:grpSpPr>
          <p:sp>
            <p:nvSpPr>
              <p:cNvPr id="28" name="円/楕円 27"/>
              <p:cNvSpPr/>
              <p:nvPr/>
            </p:nvSpPr>
            <p:spPr>
              <a:xfrm>
                <a:off x="2360615" y="3835359"/>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p:cNvSpPr/>
              <p:nvPr/>
            </p:nvSpPr>
            <p:spPr>
              <a:xfrm>
                <a:off x="2932119" y="3835359"/>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p:cNvSpPr/>
              <p:nvPr/>
            </p:nvSpPr>
            <p:spPr>
              <a:xfrm>
                <a:off x="2289177" y="2978103"/>
                <a:ext cx="1143008" cy="107157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円/楕円 30"/>
              <p:cNvSpPr/>
              <p:nvPr/>
            </p:nvSpPr>
            <p:spPr>
              <a:xfrm>
                <a:off x="2360615" y="3192417"/>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円/楕円 31"/>
              <p:cNvSpPr/>
              <p:nvPr/>
            </p:nvSpPr>
            <p:spPr>
              <a:xfrm>
                <a:off x="2860681" y="3192417"/>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円/楕円 32"/>
              <p:cNvSpPr/>
              <p:nvPr/>
            </p:nvSpPr>
            <p:spPr>
              <a:xfrm>
                <a:off x="2574929" y="3335293"/>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p:cNvSpPr/>
              <p:nvPr/>
            </p:nvSpPr>
            <p:spPr>
              <a:xfrm>
                <a:off x="2932119" y="3335293"/>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39" name="直線コネクタ 38"/>
            <p:cNvCxnSpPr/>
            <p:nvPr/>
          </p:nvCxnSpPr>
          <p:spPr bwMode="auto">
            <a:xfrm>
              <a:off x="8637587" y="4728372"/>
              <a:ext cx="0" cy="1216815"/>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1" name="直線コネクタ 40"/>
            <p:cNvCxnSpPr/>
            <p:nvPr/>
          </p:nvCxnSpPr>
          <p:spPr bwMode="auto">
            <a:xfrm>
              <a:off x="8293031" y="5945187"/>
              <a:ext cx="685800" cy="0"/>
            </a:xfrm>
            <a:prstGeom prst="line">
              <a:avLst/>
            </a:prstGeom>
            <a:solidFill>
              <a:schemeClr val="accent1"/>
            </a:solidFill>
            <a:ln w="38100" cap="sq" cmpd="sng" algn="ctr">
              <a:solidFill>
                <a:schemeClr val="tx1"/>
              </a:solidFill>
              <a:prstDash val="solid"/>
              <a:round/>
              <a:headEnd type="none" w="sm" len="sm"/>
              <a:tailEnd type="none"/>
            </a:ln>
            <a:effectLst/>
          </p:spPr>
        </p:cxnSp>
        <p:cxnSp>
          <p:nvCxnSpPr>
            <p:cNvPr id="48" name="直線コネクタ 47"/>
            <p:cNvCxnSpPr/>
            <p:nvPr/>
          </p:nvCxnSpPr>
          <p:spPr bwMode="auto">
            <a:xfrm>
              <a:off x="8389109" y="6097587"/>
              <a:ext cx="493644" cy="0"/>
            </a:xfrm>
            <a:prstGeom prst="line">
              <a:avLst/>
            </a:prstGeom>
            <a:solidFill>
              <a:schemeClr val="accent1"/>
            </a:solidFill>
            <a:ln w="38100" cap="sq" cmpd="sng" algn="ctr">
              <a:solidFill>
                <a:schemeClr val="tx1"/>
              </a:solidFill>
              <a:prstDash val="solid"/>
              <a:round/>
              <a:headEnd type="none" w="sm" len="sm"/>
              <a:tailEnd type="none"/>
            </a:ln>
            <a:effectLst/>
          </p:spPr>
        </p:cxnSp>
        <p:sp>
          <p:nvSpPr>
            <p:cNvPr id="49" name="正方形/長方形 48"/>
            <p:cNvSpPr/>
            <p:nvPr/>
          </p:nvSpPr>
          <p:spPr bwMode="auto">
            <a:xfrm>
              <a:off x="1779587" y="3963987"/>
              <a:ext cx="1600200" cy="1525082"/>
            </a:xfrm>
            <a:prstGeom prst="rect">
              <a:avLst/>
            </a:prstGeom>
            <a:noFill/>
            <a:ln w="47625" cap="sq" cmpd="sng" algn="ctr">
              <a:solidFill>
                <a:srgbClr val="FF0066"/>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defTabSz="642732" fontAlgn="base">
                <a:spcBef>
                  <a:spcPct val="0"/>
                </a:spcBef>
                <a:spcAft>
                  <a:spcPct val="0"/>
                </a:spcAft>
              </a:pPr>
              <a:endParaRPr lang="ja-JP" altLang="en-US" sz="6700">
                <a:latin typeface="Times" charset="0"/>
                <a:ea typeface="Osaka" charset="-128"/>
                <a:cs typeface="Osaka" charset="-128"/>
              </a:endParaRPr>
            </a:p>
          </p:txBody>
        </p:sp>
        <p:sp>
          <p:nvSpPr>
            <p:cNvPr id="50" name="テキスト ボックス 49"/>
            <p:cNvSpPr txBox="1"/>
            <p:nvPr/>
          </p:nvSpPr>
          <p:spPr>
            <a:xfrm>
              <a:off x="1703387" y="3354387"/>
              <a:ext cx="2385737" cy="503549"/>
            </a:xfrm>
            <a:prstGeom prst="rect">
              <a:avLst/>
            </a:prstGeom>
            <a:noFill/>
          </p:spPr>
          <p:txBody>
            <a:bodyPr wrap="none"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Sem1_ID</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キュー</a:t>
              </a:r>
            </a:p>
          </p:txBody>
        </p:sp>
      </p:grpSp>
      <p:sp>
        <p:nvSpPr>
          <p:cNvPr id="38"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61575121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3426" name="Text Box 5"/>
          <p:cNvSpPr txBox="1">
            <a:spLocks noChangeArrowheads="1"/>
          </p:cNvSpPr>
          <p:nvPr/>
        </p:nvSpPr>
        <p:spPr bwMode="gray">
          <a:xfrm>
            <a:off x="179388" y="1928814"/>
            <a:ext cx="7231062" cy="4524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システムコール</a:t>
            </a:r>
          </a:p>
          <a:p>
            <a:pPr fontAlgn="ctr">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イベントフラグ生成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Create Event Flag</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ID </a:t>
            </a:r>
            <a:r>
              <a:rPr lang="en-US" altLang="ja-JP" sz="2000" dirty="0" err="1">
                <a:latin typeface="Meiryo UI" pitchFamily="50" charset="-128"/>
                <a:ea typeface="Meiryo UI" pitchFamily="50" charset="-128"/>
                <a:cs typeface="Meiryo UI" pitchFamily="50" charset="-128"/>
              </a:rPr>
              <a:t>flgid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tk_cre_flg</a:t>
            </a:r>
            <a:r>
              <a:rPr lang="en-US" altLang="ja-JP" sz="2000" dirty="0">
                <a:latin typeface="Meiryo UI" pitchFamily="50" charset="-128"/>
                <a:ea typeface="Meiryo UI" pitchFamily="50" charset="-128"/>
                <a:cs typeface="Meiryo UI" pitchFamily="50" charset="-128"/>
              </a:rPr>
              <a:t> (T_CFLG *</a:t>
            </a:r>
            <a:r>
              <a:rPr lang="en-US" altLang="ja-JP" sz="2000" dirty="0" err="1">
                <a:latin typeface="Meiryo UI" pitchFamily="50" charset="-128"/>
                <a:ea typeface="Meiryo UI" pitchFamily="50" charset="-128"/>
                <a:cs typeface="Meiryo UI" pitchFamily="50" charset="-128"/>
              </a:rPr>
              <a:t>pk_cflg</a:t>
            </a:r>
            <a:r>
              <a:rPr lang="en-US" altLang="ja-JP" sz="2000" dirty="0">
                <a:latin typeface="Meiryo UI" pitchFamily="50" charset="-128"/>
                <a:ea typeface="Meiryo UI" pitchFamily="50" charset="-128"/>
                <a:cs typeface="Meiryo UI" pitchFamily="50" charset="-128"/>
              </a:rPr>
              <a:t>);</a:t>
            </a:r>
          </a:p>
          <a:p>
            <a:pPr>
              <a:buClr>
                <a:srgbClr val="5F5F5F"/>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イベントフラグ削除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Delete Event Flag</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tk_del_flg</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flgid</a:t>
            </a:r>
            <a:r>
              <a:rPr lang="en-US" altLang="ja-JP" sz="2000" dirty="0">
                <a:latin typeface="Meiryo UI" pitchFamily="50" charset="-128"/>
                <a:ea typeface="Meiryo UI" pitchFamily="50" charset="-128"/>
                <a:cs typeface="Meiryo UI" pitchFamily="50" charset="-128"/>
              </a:rPr>
              <a:t>);</a:t>
            </a:r>
            <a:endParaRPr lang="en-US" altLang="ja-JP" sz="2000" b="1" u="sng" dirty="0">
              <a:latin typeface="Meiryo UI" pitchFamily="50" charset="-128"/>
              <a:ea typeface="Meiryo UI" pitchFamily="50" charset="-128"/>
              <a:cs typeface="Meiryo UI" pitchFamily="50" charset="-128"/>
            </a:endParaRPr>
          </a:p>
          <a:p>
            <a:pPr fontAlgn="ctr">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イベントフラグのセット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Set Event Flag</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tk_set_flg</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flgid</a:t>
            </a:r>
            <a:r>
              <a:rPr lang="en-US" altLang="ja-JP" sz="2000" dirty="0">
                <a:latin typeface="Meiryo UI" pitchFamily="50" charset="-128"/>
                <a:ea typeface="Meiryo UI" pitchFamily="50" charset="-128"/>
                <a:cs typeface="Meiryo UI" pitchFamily="50" charset="-128"/>
              </a:rPr>
              <a:t>, UINT </a:t>
            </a:r>
            <a:r>
              <a:rPr lang="en-US" altLang="ja-JP" sz="2000" dirty="0" err="1">
                <a:latin typeface="Meiryo UI" pitchFamily="50" charset="-128"/>
                <a:ea typeface="Meiryo UI" pitchFamily="50" charset="-128"/>
                <a:cs typeface="Meiryo UI" pitchFamily="50" charset="-128"/>
              </a:rPr>
              <a:t>setptn</a:t>
            </a:r>
            <a:r>
              <a:rPr lang="en-US" altLang="ja-JP" sz="2000" dirty="0">
                <a:latin typeface="Meiryo UI" pitchFamily="50" charset="-128"/>
                <a:ea typeface="Meiryo UI" pitchFamily="50" charset="-128"/>
                <a:cs typeface="Meiryo UI" pitchFamily="50" charset="-128"/>
              </a:rPr>
              <a:t>);</a:t>
            </a:r>
          </a:p>
          <a:p>
            <a:pPr fontAlgn="ctr">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イベントフラグのクリア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Clear Event Flag</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tk_clr_flg</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flgid</a:t>
            </a:r>
            <a:r>
              <a:rPr lang="en-US" altLang="ja-JP" sz="2000" dirty="0">
                <a:latin typeface="Meiryo UI" pitchFamily="50" charset="-128"/>
                <a:ea typeface="Meiryo UI" pitchFamily="50" charset="-128"/>
                <a:cs typeface="Meiryo UI" pitchFamily="50" charset="-128"/>
              </a:rPr>
              <a:t>, UINT </a:t>
            </a:r>
            <a:r>
              <a:rPr lang="en-US" altLang="ja-JP" sz="2000" dirty="0" err="1">
                <a:latin typeface="Meiryo UI" pitchFamily="50" charset="-128"/>
                <a:ea typeface="Meiryo UI" pitchFamily="50" charset="-128"/>
                <a:cs typeface="Meiryo UI" pitchFamily="50" charset="-128"/>
              </a:rPr>
              <a:t>clrptn</a:t>
            </a:r>
            <a:r>
              <a:rPr lang="en-US" altLang="ja-JP" sz="2000" dirty="0">
                <a:latin typeface="Meiryo UI" pitchFamily="50" charset="-128"/>
                <a:ea typeface="Meiryo UI" pitchFamily="50" charset="-128"/>
                <a:cs typeface="Meiryo UI" pitchFamily="50" charset="-128"/>
              </a:rPr>
              <a:t>);</a:t>
            </a:r>
          </a:p>
          <a:p>
            <a:pPr fontAlgn="ctr">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イベントフラグの待ち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Wait Event Flag</a:t>
            </a:r>
          </a:p>
          <a:p>
            <a:pPr fontAlgn="ctr">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tk_wai_flg</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flgid</a:t>
            </a:r>
            <a:r>
              <a:rPr lang="en-US" altLang="ja-JP" sz="2000" dirty="0">
                <a:latin typeface="Meiryo UI" pitchFamily="50" charset="-128"/>
                <a:ea typeface="Meiryo UI" pitchFamily="50" charset="-128"/>
                <a:cs typeface="Meiryo UI" pitchFamily="50" charset="-128"/>
              </a:rPr>
              <a:t>, UINT </a:t>
            </a:r>
            <a:r>
              <a:rPr lang="en-US" altLang="ja-JP" sz="2000" dirty="0" err="1">
                <a:latin typeface="Meiryo UI" pitchFamily="50" charset="-128"/>
                <a:ea typeface="Meiryo UI" pitchFamily="50" charset="-128"/>
                <a:cs typeface="Meiryo UI" pitchFamily="50" charset="-128"/>
              </a:rPr>
              <a:t>waiptn</a:t>
            </a:r>
            <a:r>
              <a:rPr lang="en-US" altLang="ja-JP" sz="2000" dirty="0">
                <a:latin typeface="Meiryo UI" pitchFamily="50" charset="-128"/>
                <a:ea typeface="Meiryo UI" pitchFamily="50" charset="-128"/>
                <a:cs typeface="Meiryo UI" pitchFamily="50" charset="-128"/>
              </a:rPr>
              <a:t>, </a:t>
            </a:r>
          </a:p>
          <a:p>
            <a:pPr fontAlgn="ctr">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UINT </a:t>
            </a:r>
            <a:r>
              <a:rPr lang="en-US" altLang="ja-JP" sz="2000" dirty="0" err="1">
                <a:latin typeface="Meiryo UI" pitchFamily="50" charset="-128"/>
                <a:ea typeface="Meiryo UI" pitchFamily="50" charset="-128"/>
                <a:cs typeface="Meiryo UI" pitchFamily="50" charset="-128"/>
              </a:rPr>
              <a:t>wfmode</a:t>
            </a:r>
            <a:r>
              <a:rPr lang="en-US" altLang="ja-JP" sz="2000" dirty="0">
                <a:latin typeface="Meiryo UI" pitchFamily="50" charset="-128"/>
                <a:ea typeface="Meiryo UI" pitchFamily="50" charset="-128"/>
                <a:cs typeface="Meiryo UI" pitchFamily="50" charset="-128"/>
              </a:rPr>
              <a:t>, UINT *</a:t>
            </a:r>
            <a:r>
              <a:rPr lang="en-US" altLang="ja-JP" sz="2000" dirty="0" err="1">
                <a:latin typeface="Meiryo UI" pitchFamily="50" charset="-128"/>
                <a:ea typeface="Meiryo UI" pitchFamily="50" charset="-128"/>
                <a:cs typeface="Meiryo UI" pitchFamily="50" charset="-128"/>
              </a:rPr>
              <a:t>p_flgptn</a:t>
            </a:r>
            <a:r>
              <a:rPr lang="en-US" altLang="ja-JP" sz="2000" dirty="0">
                <a:latin typeface="Meiryo UI" pitchFamily="50" charset="-128"/>
                <a:ea typeface="Meiryo UI" pitchFamily="50" charset="-128"/>
                <a:cs typeface="Meiryo UI" pitchFamily="50" charset="-128"/>
              </a:rPr>
              <a:t>, TMO </a:t>
            </a:r>
            <a:r>
              <a:rPr lang="en-US" altLang="ja-JP" sz="2000" dirty="0" err="1">
                <a:latin typeface="Meiryo UI" pitchFamily="50" charset="-128"/>
                <a:ea typeface="Meiryo UI" pitchFamily="50" charset="-128"/>
                <a:cs typeface="Meiryo UI" pitchFamily="50" charset="-128"/>
              </a:rPr>
              <a:t>tmout</a:t>
            </a:r>
            <a:r>
              <a:rPr lang="en-US" altLang="ja-JP" sz="2000" dirty="0">
                <a:latin typeface="Meiryo UI" pitchFamily="50" charset="-128"/>
                <a:ea typeface="Meiryo UI" pitchFamily="50" charset="-128"/>
                <a:cs typeface="Meiryo UI" pitchFamily="50" charset="-128"/>
              </a:rPr>
              <a:t>);</a:t>
            </a:r>
          </a:p>
          <a:p>
            <a:pPr fontAlgn="ctr">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イベントフラグ状態参照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Refer </a:t>
            </a:r>
            <a:r>
              <a:rPr lang="en-US" altLang="ja-JP" sz="2000" i="1" dirty="0" err="1">
                <a:solidFill>
                  <a:schemeClr val="tx1">
                    <a:lumMod val="50000"/>
                    <a:lumOff val="50000"/>
                  </a:schemeClr>
                </a:solidFill>
                <a:latin typeface="Meiryo UI" pitchFamily="50" charset="-128"/>
                <a:ea typeface="Meiryo UI" pitchFamily="50" charset="-128"/>
                <a:cs typeface="Meiryo UI" pitchFamily="50" charset="-128"/>
              </a:rPr>
              <a:t>EventFlag</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 Status</a:t>
            </a:r>
          </a:p>
          <a:p>
            <a:pPr fontAlgn="ctr">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tk_ref_flg</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flgid</a:t>
            </a:r>
            <a:r>
              <a:rPr lang="en-US" altLang="ja-JP" sz="2000" dirty="0">
                <a:latin typeface="Meiryo UI" pitchFamily="50" charset="-128"/>
                <a:ea typeface="Meiryo UI" pitchFamily="50" charset="-128"/>
                <a:cs typeface="Meiryo UI" pitchFamily="50" charset="-128"/>
              </a:rPr>
              <a:t>, T_RFLG *</a:t>
            </a:r>
            <a:r>
              <a:rPr lang="en-US" altLang="ja-JP" sz="2000" dirty="0" err="1">
                <a:latin typeface="Meiryo UI" pitchFamily="50" charset="-128"/>
                <a:ea typeface="Meiryo UI" pitchFamily="50" charset="-128"/>
                <a:cs typeface="Meiryo UI" pitchFamily="50" charset="-128"/>
              </a:rPr>
              <a:t>pk_rflg</a:t>
            </a:r>
            <a:r>
              <a:rPr lang="en-US" altLang="ja-JP" sz="2000" dirty="0">
                <a:latin typeface="Meiryo UI" pitchFamily="50" charset="-128"/>
                <a:ea typeface="Meiryo UI" pitchFamily="50" charset="-128"/>
                <a:cs typeface="Meiryo UI" pitchFamily="50" charset="-128"/>
              </a:rPr>
              <a:t>);</a:t>
            </a:r>
          </a:p>
        </p:txBody>
      </p:sp>
      <p:grpSp>
        <p:nvGrpSpPr>
          <p:cNvPr id="743427" name="Group 14"/>
          <p:cNvGrpSpPr>
            <a:grpSpLocks/>
          </p:cNvGrpSpPr>
          <p:nvPr/>
        </p:nvGrpSpPr>
        <p:grpSpPr bwMode="auto">
          <a:xfrm>
            <a:off x="6405563" y="2723720"/>
            <a:ext cx="2333625" cy="2409825"/>
            <a:chOff x="6012" y="1297"/>
            <a:chExt cx="1621" cy="1723"/>
          </a:xfrm>
        </p:grpSpPr>
        <p:pic>
          <p:nvPicPr>
            <p:cNvPr id="743428" name="Picture 15" descr="MC900229349[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9344">
              <a:off x="6737" y="1297"/>
              <a:ext cx="896" cy="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43429" name="Group 16"/>
            <p:cNvGrpSpPr>
              <a:grpSpLocks/>
            </p:cNvGrpSpPr>
            <p:nvPr/>
          </p:nvGrpSpPr>
          <p:grpSpPr bwMode="auto">
            <a:xfrm>
              <a:off x="6012" y="1705"/>
              <a:ext cx="820" cy="1315"/>
              <a:chOff x="3878" y="1797"/>
              <a:chExt cx="820" cy="1315"/>
            </a:xfrm>
          </p:grpSpPr>
          <p:pic>
            <p:nvPicPr>
              <p:cNvPr id="743430" name="Picture 17" descr="MC90029347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78" y="1797"/>
                <a:ext cx="820" cy="1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3431" name="Oval 18"/>
              <p:cNvSpPr>
                <a:spLocks noChangeArrowheads="1"/>
              </p:cNvSpPr>
              <p:nvPr/>
            </p:nvSpPr>
            <p:spPr bwMode="gray">
              <a:xfrm>
                <a:off x="4286" y="2614"/>
                <a:ext cx="91" cy="91"/>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64273" tIns="32137" rIns="64273" bIns="32137" anchor="ctr"/>
              <a:lstStyle/>
              <a:p>
                <a:pPr defTabSz="642903"/>
                <a:endParaRPr lang="ja-JP" altLang="ja-JP" sz="6700">
                  <a:latin typeface="Times" pitchFamily="18" charset="0"/>
                </a:endParaRPr>
              </a:p>
            </p:txBody>
          </p:sp>
          <p:sp>
            <p:nvSpPr>
              <p:cNvPr id="743432" name="Oval 19"/>
              <p:cNvSpPr>
                <a:spLocks noChangeArrowheads="1"/>
              </p:cNvSpPr>
              <p:nvPr/>
            </p:nvSpPr>
            <p:spPr bwMode="gray">
              <a:xfrm>
                <a:off x="4513" y="2614"/>
                <a:ext cx="91" cy="91"/>
              </a:xfrm>
              <a:prstGeom prst="ellipse">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64273" tIns="32137" rIns="64273" bIns="32137" anchor="ctr"/>
              <a:lstStyle/>
              <a:p>
                <a:pPr defTabSz="642903"/>
                <a:endParaRPr lang="ja-JP" altLang="ja-JP" sz="6700">
                  <a:latin typeface="Times" pitchFamily="18" charset="0"/>
                </a:endParaRPr>
              </a:p>
            </p:txBody>
          </p:sp>
          <p:sp>
            <p:nvSpPr>
              <p:cNvPr id="743433" name="Oval 20"/>
              <p:cNvSpPr>
                <a:spLocks noChangeArrowheads="1"/>
              </p:cNvSpPr>
              <p:nvPr/>
            </p:nvSpPr>
            <p:spPr bwMode="gray">
              <a:xfrm>
                <a:off x="4332" y="2568"/>
                <a:ext cx="91" cy="91"/>
              </a:xfrm>
              <a:prstGeom prst="ellipse">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64273" tIns="32137" rIns="64273" bIns="32137" anchor="ctr"/>
              <a:lstStyle/>
              <a:p>
                <a:pPr defTabSz="642903"/>
                <a:endParaRPr lang="ja-JP" altLang="ja-JP" sz="6700">
                  <a:latin typeface="Times" pitchFamily="18" charset="0"/>
                </a:endParaRPr>
              </a:p>
            </p:txBody>
          </p:sp>
          <p:sp>
            <p:nvSpPr>
              <p:cNvPr id="743434" name="Oval 21"/>
              <p:cNvSpPr>
                <a:spLocks noChangeArrowheads="1"/>
              </p:cNvSpPr>
              <p:nvPr/>
            </p:nvSpPr>
            <p:spPr bwMode="gray">
              <a:xfrm>
                <a:off x="4558" y="2568"/>
                <a:ext cx="91" cy="91"/>
              </a:xfrm>
              <a:prstGeom prst="ellipse">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lIns="64273" tIns="32137" rIns="64273" bIns="32137" anchor="ctr"/>
              <a:lstStyle/>
              <a:p>
                <a:pPr defTabSz="642903"/>
                <a:endParaRPr lang="ja-JP" altLang="ja-JP" sz="6700">
                  <a:latin typeface="Times" pitchFamily="18" charset="0"/>
                </a:endParaRPr>
              </a:p>
            </p:txBody>
          </p:sp>
        </p:grpSp>
      </p:grpSp>
      <p:sp>
        <p:nvSpPr>
          <p:cNvPr id="743435" name="Text Box 5"/>
          <p:cNvSpPr txBox="1">
            <a:spLocks noChangeArrowheads="1"/>
          </p:cNvSpPr>
          <p:nvPr/>
        </p:nvSpPr>
        <p:spPr bwMode="gray">
          <a:xfrm>
            <a:off x="179388" y="911225"/>
            <a:ext cx="5624512" cy="101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イベントフラグ</a:t>
            </a:r>
          </a:p>
          <a:p>
            <a:pPr fontAlgn="ctr">
              <a:lnSpc>
                <a:spcPct val="120000"/>
              </a:lnSpc>
              <a:buClr>
                <a:srgbClr val="808080"/>
              </a:buClr>
              <a:buFont typeface="ＭＳ Ｐゴシック" pitchFamily="50" charset="-128"/>
              <a:buNone/>
            </a:pPr>
            <a:r>
              <a:rPr lang="ja-JP" altLang="en-US" sz="2200" b="1" dirty="0">
                <a:latin typeface="Meiryo UI" pitchFamily="50" charset="-128"/>
                <a:ea typeface="Meiryo UI" pitchFamily="50" charset="-128"/>
                <a:cs typeface="Meiryo UI" pitchFamily="50" charset="-128"/>
              </a:rPr>
              <a:t>  </a:t>
            </a:r>
            <a:r>
              <a:rPr lang="ja-JP" altLang="en-US" sz="2200" dirty="0">
                <a:latin typeface="Meiryo UI" pitchFamily="50" charset="-128"/>
                <a:ea typeface="Meiryo UI" pitchFamily="50" charset="-128"/>
                <a:cs typeface="Meiryo UI" pitchFamily="50" charset="-128"/>
              </a:rPr>
              <a:t>イベントの通知をタスク間で通信する</a:t>
            </a:r>
          </a:p>
        </p:txBody>
      </p:sp>
      <p:sp>
        <p:nvSpPr>
          <p:cNvPr id="743436" name="Text Box 14"/>
          <p:cNvSpPr txBox="1">
            <a:spLocks noChangeArrowheads="1"/>
          </p:cNvSpPr>
          <p:nvPr/>
        </p:nvSpPr>
        <p:spPr bwMode="auto">
          <a:xfrm>
            <a:off x="7572376" y="3713163"/>
            <a:ext cx="519325" cy="326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en-US" altLang="ja-JP" sz="1700" b="1">
                <a:latin typeface="HGS創英角ｺﾞｼｯｸUB" pitchFamily="50" charset="-128"/>
                <a:ea typeface="HGS創英角ｺﾞｼｯｸUB" pitchFamily="50" charset="-128"/>
              </a:rPr>
              <a:t>0xff</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３．</a:t>
            </a:r>
            <a:r>
              <a:rPr lang="ja-JP" altLang="en-US" sz="3400">
                <a:latin typeface="HGP創英角ｺﾞｼｯｸUB" pitchFamily="50" charset="-128"/>
                <a:ea typeface="HGP創英角ｺﾞｼｯｸUB" pitchFamily="50" charset="-128"/>
                <a:cs typeface="ＤＦＧ平成ゴシック体W7"/>
              </a:rPr>
              <a:t>同期・通信機能 「イベントフラグ」</a:t>
            </a:r>
            <a:r>
              <a:rPr lang="ja-JP" altLang="en-US" sz="3400" u="sng">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a:t>
            </a:r>
          </a:p>
        </p:txBody>
      </p:sp>
      <p:sp>
        <p:nvSpPr>
          <p:cNvPr id="1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64901826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5481" name="Text Box 11"/>
          <p:cNvSpPr txBox="1">
            <a:spLocks noChangeArrowheads="1"/>
          </p:cNvSpPr>
          <p:nvPr/>
        </p:nvSpPr>
        <p:spPr bwMode="gray">
          <a:xfrm>
            <a:off x="1463424" y="911647"/>
            <a:ext cx="1041904" cy="54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dirty="0">
                <a:solidFill>
                  <a:srgbClr val="000000"/>
                </a:solidFill>
                <a:latin typeface="HGS創英角ｺﾞｼｯｸUB" pitchFamily="50" charset="-128"/>
                <a:ea typeface="HGS創英角ｺﾞｼｯｸUB" pitchFamily="50" charset="-128"/>
              </a:rPr>
              <a:t>EVN_W_TASK</a:t>
            </a:r>
          </a:p>
          <a:p>
            <a:pPr algn="ctr" fontAlgn="ctr">
              <a:lnSpc>
                <a:spcPct val="120000"/>
              </a:lnSpc>
            </a:pPr>
            <a:r>
              <a:rPr lang="ja-JP" altLang="en-US" sz="1300" dirty="0">
                <a:solidFill>
                  <a:srgbClr val="000000"/>
                </a:solidFill>
                <a:latin typeface="HGS創英角ｺﾞｼｯｸUB" pitchFamily="50" charset="-128"/>
                <a:ea typeface="HGS創英角ｺﾞｼｯｸUB" pitchFamily="50" charset="-128"/>
              </a:rPr>
              <a:t>優先度 </a:t>
            </a:r>
            <a:r>
              <a:rPr lang="en-US" altLang="ja-JP" sz="1300" dirty="0">
                <a:solidFill>
                  <a:srgbClr val="000000"/>
                </a:solidFill>
                <a:latin typeface="HGS創英角ｺﾞｼｯｸUB" pitchFamily="50" charset="-128"/>
                <a:ea typeface="HGS創英角ｺﾞｼｯｸUB" pitchFamily="50" charset="-128"/>
              </a:rPr>
              <a:t>1</a:t>
            </a:r>
          </a:p>
        </p:txBody>
      </p:sp>
      <p:sp>
        <p:nvSpPr>
          <p:cNvPr id="745482" name="Text Box 12"/>
          <p:cNvSpPr txBox="1">
            <a:spLocks noChangeArrowheads="1"/>
          </p:cNvSpPr>
          <p:nvPr/>
        </p:nvSpPr>
        <p:spPr bwMode="gray">
          <a:xfrm>
            <a:off x="4609164" y="911647"/>
            <a:ext cx="1019462" cy="54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dirty="0">
                <a:solidFill>
                  <a:srgbClr val="000000"/>
                </a:solidFill>
                <a:latin typeface="HGS創英角ｺﾞｼｯｸUB" pitchFamily="50" charset="-128"/>
                <a:ea typeface="HGS創英角ｺﾞｼｯｸUB" pitchFamily="50" charset="-128"/>
              </a:rPr>
              <a:t>EVN_S_TASK</a:t>
            </a:r>
          </a:p>
          <a:p>
            <a:pPr algn="ctr" fontAlgn="ctr">
              <a:lnSpc>
                <a:spcPct val="120000"/>
              </a:lnSpc>
            </a:pPr>
            <a:r>
              <a:rPr lang="ja-JP" altLang="en-US" sz="1300" dirty="0">
                <a:solidFill>
                  <a:srgbClr val="000000"/>
                </a:solidFill>
                <a:latin typeface="HGS創英角ｺﾞｼｯｸUB" pitchFamily="50" charset="-128"/>
                <a:ea typeface="HGS創英角ｺﾞｼｯｸUB" pitchFamily="50" charset="-128"/>
              </a:rPr>
              <a:t>優先度 </a:t>
            </a:r>
            <a:r>
              <a:rPr lang="en-US" altLang="ja-JP" sz="1300" dirty="0">
                <a:solidFill>
                  <a:srgbClr val="000000"/>
                </a:solidFill>
                <a:latin typeface="HGS創英角ｺﾞｼｯｸUB" pitchFamily="50" charset="-128"/>
                <a:ea typeface="HGS創英角ｺﾞｼｯｸUB" pitchFamily="50" charset="-128"/>
              </a:rPr>
              <a:t>2</a:t>
            </a:r>
          </a:p>
        </p:txBody>
      </p:sp>
      <p:sp>
        <p:nvSpPr>
          <p:cNvPr id="745508" name="AutoShape 38"/>
          <p:cNvSpPr>
            <a:spLocks noChangeArrowheads="1"/>
          </p:cNvSpPr>
          <p:nvPr/>
        </p:nvSpPr>
        <p:spPr bwMode="gray">
          <a:xfrm>
            <a:off x="259499" y="1457326"/>
            <a:ext cx="965200" cy="355600"/>
          </a:xfrm>
          <a:prstGeom prst="wedgeRectCallout">
            <a:avLst>
              <a:gd name="adj1" fmla="val 56486"/>
              <a:gd name="adj2" fmla="val 97913"/>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tk_clr_flg(0)</a:t>
            </a:r>
          </a:p>
        </p:txBody>
      </p:sp>
      <p:sp>
        <p:nvSpPr>
          <p:cNvPr id="745544" name="AutoShape 74"/>
          <p:cNvSpPr>
            <a:spLocks noChangeArrowheads="1"/>
          </p:cNvSpPr>
          <p:nvPr/>
        </p:nvSpPr>
        <p:spPr bwMode="gray">
          <a:xfrm>
            <a:off x="84762" y="2509625"/>
            <a:ext cx="1411828" cy="354012"/>
          </a:xfrm>
          <a:prstGeom prst="wedgeRectCallout">
            <a:avLst>
              <a:gd name="adj1" fmla="val 40325"/>
              <a:gd name="adj2" fmla="val 78055"/>
            </a:avLst>
          </a:prstGeom>
          <a:solidFill>
            <a:schemeClr val="bg1"/>
          </a:solidFill>
          <a:ln w="9525" algn="ctr">
            <a:solidFill>
              <a:srgbClr val="505050"/>
            </a:solidFill>
            <a:miter lim="800000"/>
            <a:headEnd/>
            <a:tailEnd/>
          </a:ln>
        </p:spPr>
        <p:txBody>
          <a:bodyPr lIns="64270" tIns="32135" rIns="50609" bIns="32135" anchor="ctr"/>
          <a:lstStyle/>
          <a:p>
            <a:pPr defTabSz="642903"/>
            <a:r>
              <a:rPr lang="en-US" altLang="ja-JP" sz="1100" dirty="0" err="1">
                <a:latin typeface="HGS創英角ｺﾞｼｯｸUB" pitchFamily="50" charset="-128"/>
                <a:ea typeface="HGS創英角ｺﾞｼｯｸUB" pitchFamily="50" charset="-128"/>
              </a:rPr>
              <a:t>tk_wai_flg</a:t>
            </a:r>
            <a:r>
              <a:rPr lang="en-US" altLang="ja-JP" sz="1100" dirty="0">
                <a:latin typeface="HGS創英角ｺﾞｼｯｸUB" pitchFamily="50" charset="-128"/>
                <a:ea typeface="HGS創英角ｺﾞｼｯｸUB" pitchFamily="50" charset="-128"/>
              </a:rPr>
              <a:t>(0x03,OR)</a:t>
            </a:r>
          </a:p>
        </p:txBody>
      </p:sp>
      <p:sp>
        <p:nvSpPr>
          <p:cNvPr id="745566" name="AutoShape 97"/>
          <p:cNvSpPr>
            <a:spLocks noChangeArrowheads="1"/>
          </p:cNvSpPr>
          <p:nvPr/>
        </p:nvSpPr>
        <p:spPr bwMode="gray">
          <a:xfrm>
            <a:off x="5617066" y="2609190"/>
            <a:ext cx="1206500" cy="355600"/>
          </a:xfrm>
          <a:prstGeom prst="wedgeRectCallout">
            <a:avLst>
              <a:gd name="adj1" fmla="val -55336"/>
              <a:gd name="adj2" fmla="val 84722"/>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tk_set_flg(0x80)</a:t>
            </a:r>
          </a:p>
        </p:txBody>
      </p:sp>
      <p:sp>
        <p:nvSpPr>
          <p:cNvPr id="745567" name="Line 98"/>
          <p:cNvSpPr>
            <a:spLocks noChangeShapeType="1"/>
          </p:cNvSpPr>
          <p:nvPr/>
        </p:nvSpPr>
        <p:spPr bwMode="gray">
          <a:xfrm>
            <a:off x="2546829" y="2573472"/>
            <a:ext cx="0" cy="4270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45568" name="Text Box 99"/>
          <p:cNvSpPr txBox="1">
            <a:spLocks noChangeArrowheads="1"/>
          </p:cNvSpPr>
          <p:nvPr/>
        </p:nvSpPr>
        <p:spPr bwMode="gray">
          <a:xfrm>
            <a:off x="7303818" y="911647"/>
            <a:ext cx="1400005" cy="2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u="sng" dirty="0">
                <a:solidFill>
                  <a:srgbClr val="000000"/>
                </a:solidFill>
                <a:latin typeface="HGS創英角ｺﾞｼｯｸUB" pitchFamily="50" charset="-128"/>
                <a:ea typeface="HGS創英角ｺﾞｼｯｸUB" pitchFamily="50" charset="-128"/>
              </a:rPr>
              <a:t>フラグパターン</a:t>
            </a:r>
          </a:p>
        </p:txBody>
      </p:sp>
      <p:sp>
        <p:nvSpPr>
          <p:cNvPr id="745574" name="Line 105"/>
          <p:cNvSpPr>
            <a:spLocks noChangeShapeType="1"/>
          </p:cNvSpPr>
          <p:nvPr/>
        </p:nvSpPr>
        <p:spPr bwMode="gray">
          <a:xfrm>
            <a:off x="3670300" y="1527175"/>
            <a:ext cx="0" cy="4845050"/>
          </a:xfrm>
          <a:prstGeom prst="line">
            <a:avLst/>
          </a:prstGeom>
          <a:noFill/>
          <a:ln w="57150">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45575" name="Text Box 106"/>
          <p:cNvSpPr txBox="1">
            <a:spLocks noChangeArrowheads="1"/>
          </p:cNvSpPr>
          <p:nvPr/>
        </p:nvSpPr>
        <p:spPr bwMode="gray">
          <a:xfrm>
            <a:off x="3408404" y="1241425"/>
            <a:ext cx="488869" cy="28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dirty="0">
                <a:solidFill>
                  <a:srgbClr val="000000"/>
                </a:solidFill>
                <a:latin typeface="HGS創英角ｺﾞｼｯｸUB" pitchFamily="50" charset="-128"/>
                <a:ea typeface="HGS創英角ｺﾞｼｯｸUB" pitchFamily="50" charset="-128"/>
              </a:rPr>
              <a:t>時間</a:t>
            </a:r>
          </a:p>
        </p:txBody>
      </p:sp>
      <p:sp>
        <p:nvSpPr>
          <p:cNvPr id="745597" name="AutoShape 128"/>
          <p:cNvSpPr>
            <a:spLocks noChangeArrowheads="1"/>
          </p:cNvSpPr>
          <p:nvPr/>
        </p:nvSpPr>
        <p:spPr bwMode="gray">
          <a:xfrm>
            <a:off x="5658542" y="3939626"/>
            <a:ext cx="1216755" cy="354013"/>
          </a:xfrm>
          <a:prstGeom prst="wedgeRectCallout">
            <a:avLst>
              <a:gd name="adj1" fmla="val -56651"/>
              <a:gd name="adj2" fmla="val 84662"/>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dirty="0" err="1">
                <a:latin typeface="HGS創英角ｺﾞｼｯｸUB" pitchFamily="50" charset="-128"/>
                <a:ea typeface="HGS創英角ｺﾞｼｯｸUB" pitchFamily="50" charset="-128"/>
              </a:rPr>
              <a:t>tk_set_flg</a:t>
            </a:r>
            <a:r>
              <a:rPr lang="en-US" altLang="ja-JP" sz="1100" dirty="0">
                <a:latin typeface="HGS創英角ｺﾞｼｯｸUB" pitchFamily="50" charset="-128"/>
                <a:ea typeface="HGS創英角ｺﾞｼｯｸUB" pitchFamily="50" charset="-128"/>
              </a:rPr>
              <a:t>(0x02)</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３．</a:t>
            </a:r>
            <a:r>
              <a:rPr lang="ja-JP" altLang="en-US" sz="3400" dirty="0">
                <a:latin typeface="HGP創英角ｺﾞｼｯｸUB" pitchFamily="50" charset="-128"/>
                <a:ea typeface="HGP創英角ｺﾞｼｯｸUB" pitchFamily="50" charset="-128"/>
                <a:cs typeface="ＤＦＧ平成ゴシック体W7"/>
              </a:rPr>
              <a:t>同期・通信機能 「イベントフラグ」：</a:t>
            </a:r>
            <a:r>
              <a:rPr lang="en-US" altLang="ja-JP" sz="3400" dirty="0">
                <a:latin typeface="HGP創英角ｺﾞｼｯｸUB" pitchFamily="50" charset="-128"/>
                <a:ea typeface="HGP創英角ｺﾞｼｯｸUB" pitchFamily="50" charset="-128"/>
                <a:cs typeface="ＤＦＧ平成ゴシック体W7"/>
              </a:rPr>
              <a:t>OR</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a:t>
            </a:r>
          </a:p>
        </p:txBody>
      </p:sp>
      <p:grpSp>
        <p:nvGrpSpPr>
          <p:cNvPr id="128" name="グループ化 22"/>
          <p:cNvGrpSpPr/>
          <p:nvPr/>
        </p:nvGrpSpPr>
        <p:grpSpPr>
          <a:xfrm>
            <a:off x="1342594" y="1572122"/>
            <a:ext cx="1305657" cy="1104697"/>
            <a:chOff x="4786314" y="1643050"/>
            <a:chExt cx="1857388" cy="1571636"/>
          </a:xfrm>
        </p:grpSpPr>
        <p:sp>
          <p:nvSpPr>
            <p:cNvPr id="130" name="円/楕円 12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円/楕円 13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2"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41" name="正方形/長方形 14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正方形/長方形 14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3" name="円/楕円 132"/>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円/楕円 133"/>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5" name="円/楕円 134"/>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6" name="円/楕円 135"/>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円弧 136"/>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8" name="円弧 137"/>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9" name="円/楕円 138"/>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円/楕円 139"/>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3" name="グループ化 22"/>
          <p:cNvGrpSpPr/>
          <p:nvPr/>
        </p:nvGrpSpPr>
        <p:grpSpPr>
          <a:xfrm>
            <a:off x="1345936" y="2822219"/>
            <a:ext cx="1305657" cy="1104697"/>
            <a:chOff x="4786314" y="1643050"/>
            <a:chExt cx="1857388" cy="1571636"/>
          </a:xfrm>
        </p:grpSpPr>
        <p:sp>
          <p:nvSpPr>
            <p:cNvPr id="144" name="円/楕円 143"/>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円/楕円 144"/>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6"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55" name="正方形/長方形 154"/>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正方形/長方形 155"/>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7" name="円/楕円 146"/>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円/楕円 147"/>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9" name="円/楕円 148"/>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0" name="円/楕円 149"/>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1" name="円弧 150"/>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2" name="円弧 151"/>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3" name="円/楕円 152"/>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4" name="円/楕円 153"/>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7" name="グループ化 55"/>
          <p:cNvGrpSpPr/>
          <p:nvPr/>
        </p:nvGrpSpPr>
        <p:grpSpPr>
          <a:xfrm>
            <a:off x="1392811" y="4116633"/>
            <a:ext cx="1004352" cy="954056"/>
            <a:chOff x="4357686" y="4786322"/>
            <a:chExt cx="1428760" cy="1357322"/>
          </a:xfrm>
        </p:grpSpPr>
        <p:grpSp>
          <p:nvGrpSpPr>
            <p:cNvPr id="158"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63" name="正方形/長方形 16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4" name="正方形/長方形 163"/>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9" name="円/楕円 158"/>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0" name="円/楕円 159"/>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1" name="直線コネクタ 160"/>
            <p:cNvCxnSpPr>
              <a:stCxn id="159" idx="2"/>
              <a:endCxn id="159"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2" name="直線コネクタ 161"/>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73" name="グループ化 22"/>
          <p:cNvGrpSpPr/>
          <p:nvPr/>
        </p:nvGrpSpPr>
        <p:grpSpPr>
          <a:xfrm>
            <a:off x="1342226" y="5303624"/>
            <a:ext cx="1305657" cy="1104697"/>
            <a:chOff x="4786314" y="1643050"/>
            <a:chExt cx="1857388" cy="1571636"/>
          </a:xfrm>
        </p:grpSpPr>
        <p:sp>
          <p:nvSpPr>
            <p:cNvPr id="174" name="円/楕円 173"/>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5" name="円/楕円 174"/>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6"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85" name="正方形/長方形 184"/>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6" name="正方形/長方形 185"/>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7" name="円/楕円 176"/>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8" name="円/楕円 177"/>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9" name="円/楕円 178"/>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0" name="円/楕円 179"/>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1" name="円弧 180"/>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2" name="円弧 181"/>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3" name="円/楕円 182"/>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4" name="円/楕円 183"/>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87" name="グループ化 51"/>
          <p:cNvGrpSpPr/>
          <p:nvPr/>
        </p:nvGrpSpPr>
        <p:grpSpPr>
          <a:xfrm>
            <a:off x="4530158" y="1572122"/>
            <a:ext cx="1004352" cy="954056"/>
            <a:chOff x="4286248" y="3000372"/>
            <a:chExt cx="1428760" cy="1357322"/>
          </a:xfrm>
        </p:grpSpPr>
        <p:grpSp>
          <p:nvGrpSpPr>
            <p:cNvPr id="188"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193" name="正方形/長方形 19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4" name="正方形/長方形 193"/>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9" name="円/楕円 188"/>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0" name="円/楕円 189"/>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1" name="円/楕円 190"/>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2" name="円/楕円 191"/>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95" name="グループ化 22"/>
          <p:cNvGrpSpPr/>
          <p:nvPr/>
        </p:nvGrpSpPr>
        <p:grpSpPr>
          <a:xfrm>
            <a:off x="4477256" y="2822219"/>
            <a:ext cx="1305657" cy="1104697"/>
            <a:chOff x="4786314" y="1643050"/>
            <a:chExt cx="1857388" cy="1571636"/>
          </a:xfrm>
        </p:grpSpPr>
        <p:sp>
          <p:nvSpPr>
            <p:cNvPr id="196" name="円/楕円 19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円/楕円 19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07" name="正方形/長方形 20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正方形/長方形 20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9" name="円/楕円 19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円/楕円 19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円/楕円 20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円/楕円 20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3" name="円弧 20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4" name="円弧 20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5" name="円/楕円 20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円/楕円 20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9" name="グループ化 22"/>
          <p:cNvGrpSpPr/>
          <p:nvPr/>
        </p:nvGrpSpPr>
        <p:grpSpPr>
          <a:xfrm>
            <a:off x="4480599" y="4116632"/>
            <a:ext cx="1305657" cy="1104697"/>
            <a:chOff x="4786314" y="1643050"/>
            <a:chExt cx="1857388" cy="1571636"/>
          </a:xfrm>
        </p:grpSpPr>
        <p:sp>
          <p:nvSpPr>
            <p:cNvPr id="210" name="円/楕円 20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1" name="円/楕円 21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2"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21" name="正方形/長方形 22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2" name="正方形/長方形 22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3" name="円/楕円 212"/>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4" name="円/楕円 213"/>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5" name="円/楕円 214"/>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6" name="円/楕円 215"/>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7" name="円弧 216"/>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8" name="円弧 217"/>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9" name="円/楕円 218"/>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0" name="円/楕円 219"/>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3" name="グループ化 51"/>
          <p:cNvGrpSpPr/>
          <p:nvPr/>
        </p:nvGrpSpPr>
        <p:grpSpPr>
          <a:xfrm>
            <a:off x="4526370" y="5303624"/>
            <a:ext cx="1004352" cy="954056"/>
            <a:chOff x="4286248" y="3000372"/>
            <a:chExt cx="1428760" cy="1357322"/>
          </a:xfrm>
        </p:grpSpPr>
        <p:grpSp>
          <p:nvGrpSpPr>
            <p:cNvPr id="224"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229" name="正方形/長方形 228"/>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0" name="正方形/長方形 229"/>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5" name="円/楕円 224"/>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6" name="円/楕円 225"/>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円/楕円 226"/>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8" name="円/楕円 227"/>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1" name="Line 98"/>
          <p:cNvSpPr>
            <a:spLocks noChangeShapeType="1"/>
          </p:cNvSpPr>
          <p:nvPr/>
        </p:nvSpPr>
        <p:spPr bwMode="gray">
          <a:xfrm>
            <a:off x="4580347" y="3625635"/>
            <a:ext cx="0" cy="4270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232" name="Line 98"/>
          <p:cNvSpPr>
            <a:spLocks noChangeShapeType="1"/>
          </p:cNvSpPr>
          <p:nvPr/>
        </p:nvSpPr>
        <p:spPr bwMode="gray">
          <a:xfrm rot="16200000">
            <a:off x="3607319" y="2669843"/>
            <a:ext cx="1" cy="16605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233" name="Line 98"/>
          <p:cNvSpPr>
            <a:spLocks noChangeShapeType="1"/>
          </p:cNvSpPr>
          <p:nvPr/>
        </p:nvSpPr>
        <p:spPr bwMode="gray">
          <a:xfrm rot="5400000">
            <a:off x="3225777" y="4393104"/>
            <a:ext cx="637616" cy="178598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graphicFrame>
        <p:nvGraphicFramePr>
          <p:cNvPr id="234" name="表 233"/>
          <p:cNvGraphicFramePr>
            <a:graphicFrameLocks noGrp="1"/>
          </p:cNvGraphicFramePr>
          <p:nvPr>
            <p:extLst>
              <p:ext uri="{D42A27DB-BD31-4B8C-83A1-F6EECF244321}">
                <p14:modId xmlns:p14="http://schemas.microsoft.com/office/powerpoint/2010/main" val="3270693177"/>
              </p:ext>
            </p:extLst>
          </p:nvPr>
        </p:nvGraphicFramePr>
        <p:xfrm>
          <a:off x="224865" y="3500101"/>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sp>
        <p:nvSpPr>
          <p:cNvPr id="2" name="テキスト ボックス 1"/>
          <p:cNvSpPr txBox="1"/>
          <p:nvPr/>
        </p:nvSpPr>
        <p:spPr>
          <a:xfrm>
            <a:off x="433604" y="3274161"/>
            <a:ext cx="753370"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待ちパターン</a:t>
            </a:r>
          </a:p>
        </p:txBody>
      </p:sp>
      <p:grpSp>
        <p:nvGrpSpPr>
          <p:cNvPr id="4" name="グループ化 3"/>
          <p:cNvGrpSpPr/>
          <p:nvPr/>
        </p:nvGrpSpPr>
        <p:grpSpPr>
          <a:xfrm>
            <a:off x="255054" y="3551988"/>
            <a:ext cx="1118663" cy="153888"/>
            <a:chOff x="362831" y="5053365"/>
            <a:chExt cx="1591376" cy="218934"/>
          </a:xfrm>
        </p:grpSpPr>
        <p:sp>
          <p:nvSpPr>
            <p:cNvPr id="3" name="テキスト ボックス 2"/>
            <p:cNvSpPr txBox="1"/>
            <p:nvPr/>
          </p:nvSpPr>
          <p:spPr>
            <a:xfrm>
              <a:off x="1831067" y="5053365"/>
              <a:ext cx="123140" cy="218934"/>
            </a:xfrm>
            <a:prstGeom prst="rect">
              <a:avLst/>
            </a:prstGeom>
            <a:noFill/>
          </p:spPr>
          <p:txBody>
            <a:bodyPr wrap="none" lIns="0" tIns="0" rIns="0" bIns="0" rtlCol="0">
              <a:spAutoFit/>
            </a:bodyPr>
            <a:lstStyle/>
            <a:p>
              <a:r>
                <a:rPr lang="en-US" altLang="ja-JP" sz="1000" b="1" dirty="0">
                  <a:solidFill>
                    <a:srgbClr val="FF0066"/>
                  </a:solidFill>
                  <a:latin typeface="Meiryo UI" pitchFamily="50" charset="-128"/>
                  <a:ea typeface="Meiryo UI" pitchFamily="50" charset="-128"/>
                  <a:cs typeface="Meiryo UI" pitchFamily="50" charset="-128"/>
                </a:rPr>
                <a:t>1</a:t>
              </a:r>
              <a:endParaRPr lang="ja-JP" altLang="en-US" sz="1000" b="1" dirty="0">
                <a:solidFill>
                  <a:srgbClr val="FF0066"/>
                </a:solidFill>
                <a:latin typeface="Meiryo UI" pitchFamily="50" charset="-128"/>
                <a:ea typeface="Meiryo UI" pitchFamily="50" charset="-128"/>
                <a:cs typeface="Meiryo UI" pitchFamily="50" charset="-128"/>
              </a:endParaRPr>
            </a:p>
          </p:txBody>
        </p:sp>
        <p:sp>
          <p:nvSpPr>
            <p:cNvPr id="236" name="テキスト ボックス 235"/>
            <p:cNvSpPr txBox="1"/>
            <p:nvPr/>
          </p:nvSpPr>
          <p:spPr>
            <a:xfrm>
              <a:off x="1625044" y="5053365"/>
              <a:ext cx="123140" cy="218934"/>
            </a:xfrm>
            <a:prstGeom prst="rect">
              <a:avLst/>
            </a:prstGeom>
            <a:noFill/>
          </p:spPr>
          <p:txBody>
            <a:bodyPr wrap="none" lIns="0" tIns="0" rIns="0" bIns="0" rtlCol="0">
              <a:spAutoFit/>
            </a:bodyPr>
            <a:lstStyle/>
            <a:p>
              <a:r>
                <a:rPr lang="en-US" altLang="ja-JP" sz="1000" b="1" dirty="0">
                  <a:solidFill>
                    <a:srgbClr val="FF0066"/>
                  </a:solidFill>
                  <a:latin typeface="Meiryo UI" pitchFamily="50" charset="-128"/>
                  <a:ea typeface="Meiryo UI" pitchFamily="50" charset="-128"/>
                  <a:cs typeface="Meiryo UI" pitchFamily="50" charset="-128"/>
                </a:rPr>
                <a:t>1</a:t>
              </a:r>
              <a:endParaRPr lang="ja-JP" altLang="en-US" sz="1000" b="1" dirty="0">
                <a:solidFill>
                  <a:srgbClr val="FF0066"/>
                </a:solidFill>
                <a:latin typeface="Meiryo UI" pitchFamily="50" charset="-128"/>
                <a:ea typeface="Meiryo UI" pitchFamily="50" charset="-128"/>
                <a:cs typeface="Meiryo UI" pitchFamily="50" charset="-128"/>
              </a:endParaRPr>
            </a:p>
          </p:txBody>
        </p:sp>
        <p:sp>
          <p:nvSpPr>
            <p:cNvPr id="237" name="テキスト ボックス 236"/>
            <p:cNvSpPr txBox="1"/>
            <p:nvPr/>
          </p:nvSpPr>
          <p:spPr>
            <a:xfrm>
              <a:off x="14098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38" name="テキスト ボックス 237"/>
            <p:cNvSpPr txBox="1"/>
            <p:nvPr/>
          </p:nvSpPr>
          <p:spPr>
            <a:xfrm>
              <a:off x="121017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39" name="テキスト ボックス 238"/>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0" name="テキスト ボックス 239"/>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1" name="テキスト ボックス 240"/>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2" name="テキスト ボックス 241"/>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3" name="テキスト ボックス 242"/>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4" name="テキスト ボックス 243"/>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grpSp>
      <p:graphicFrame>
        <p:nvGraphicFramePr>
          <p:cNvPr id="246" name="表 245"/>
          <p:cNvGraphicFramePr>
            <a:graphicFrameLocks noGrp="1"/>
          </p:cNvGraphicFramePr>
          <p:nvPr>
            <p:extLst>
              <p:ext uri="{D42A27DB-BD31-4B8C-83A1-F6EECF244321}">
                <p14:modId xmlns:p14="http://schemas.microsoft.com/office/powerpoint/2010/main" val="3692928487"/>
              </p:ext>
            </p:extLst>
          </p:nvPr>
        </p:nvGraphicFramePr>
        <p:xfrm>
          <a:off x="7464512" y="1936442"/>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grpSp>
        <p:nvGrpSpPr>
          <p:cNvPr id="248" name="グループ化 247"/>
          <p:cNvGrpSpPr/>
          <p:nvPr/>
        </p:nvGrpSpPr>
        <p:grpSpPr>
          <a:xfrm>
            <a:off x="7494701" y="1988329"/>
            <a:ext cx="1112251" cy="153888"/>
            <a:chOff x="362831" y="5053365"/>
            <a:chExt cx="1582255" cy="218934"/>
          </a:xfrm>
        </p:grpSpPr>
        <p:sp>
          <p:nvSpPr>
            <p:cNvPr id="249" name="テキスト ボックス 248"/>
            <p:cNvSpPr txBox="1"/>
            <p:nvPr/>
          </p:nvSpPr>
          <p:spPr>
            <a:xfrm>
              <a:off x="183106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0" name="テキスト ボックス 249"/>
            <p:cNvSpPr txBox="1"/>
            <p:nvPr/>
          </p:nvSpPr>
          <p:spPr>
            <a:xfrm>
              <a:off x="1625043"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1" name="テキスト ボックス 250"/>
            <p:cNvSpPr txBox="1"/>
            <p:nvPr/>
          </p:nvSpPr>
          <p:spPr>
            <a:xfrm>
              <a:off x="140987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2" name="テキスト ボックス 251"/>
            <p:cNvSpPr txBox="1"/>
            <p:nvPr/>
          </p:nvSpPr>
          <p:spPr>
            <a:xfrm>
              <a:off x="12101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3" name="テキスト ボックス 252"/>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4" name="テキスト ボックス 253"/>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5" name="テキスト ボックス 254"/>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6" name="テキスト ボックス 255"/>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7" name="テキスト ボックス 256"/>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8" name="テキスト ボックス 257"/>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grpSp>
      <p:graphicFrame>
        <p:nvGraphicFramePr>
          <p:cNvPr id="259" name="表 258"/>
          <p:cNvGraphicFramePr>
            <a:graphicFrameLocks noGrp="1"/>
          </p:cNvGraphicFramePr>
          <p:nvPr>
            <p:extLst>
              <p:ext uri="{D42A27DB-BD31-4B8C-83A1-F6EECF244321}">
                <p14:modId xmlns:p14="http://schemas.microsoft.com/office/powerpoint/2010/main" val="92207754"/>
              </p:ext>
            </p:extLst>
          </p:nvPr>
        </p:nvGraphicFramePr>
        <p:xfrm>
          <a:off x="7471654" y="3168338"/>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grpSp>
        <p:nvGrpSpPr>
          <p:cNvPr id="260" name="グループ化 259"/>
          <p:cNvGrpSpPr/>
          <p:nvPr/>
        </p:nvGrpSpPr>
        <p:grpSpPr>
          <a:xfrm>
            <a:off x="7501843" y="3220224"/>
            <a:ext cx="1112251" cy="153888"/>
            <a:chOff x="362831" y="5053365"/>
            <a:chExt cx="1582255" cy="218934"/>
          </a:xfrm>
        </p:grpSpPr>
        <p:sp>
          <p:nvSpPr>
            <p:cNvPr id="261" name="テキスト ボックス 260"/>
            <p:cNvSpPr txBox="1"/>
            <p:nvPr/>
          </p:nvSpPr>
          <p:spPr>
            <a:xfrm>
              <a:off x="183106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2" name="テキスト ボックス 261"/>
            <p:cNvSpPr txBox="1"/>
            <p:nvPr/>
          </p:nvSpPr>
          <p:spPr>
            <a:xfrm>
              <a:off x="1625043"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3" name="テキスト ボックス 262"/>
            <p:cNvSpPr txBox="1"/>
            <p:nvPr/>
          </p:nvSpPr>
          <p:spPr>
            <a:xfrm>
              <a:off x="140987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4" name="テキスト ボックス 263"/>
            <p:cNvSpPr txBox="1"/>
            <p:nvPr/>
          </p:nvSpPr>
          <p:spPr>
            <a:xfrm>
              <a:off x="12101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5" name="テキスト ボックス 264"/>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6" name="テキスト ボックス 265"/>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7" name="テキスト ボックス 266"/>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8" name="テキスト ボックス 267"/>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9" name="テキスト ボックス 268"/>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0" name="テキスト ボックス 269"/>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1</a:t>
              </a:r>
              <a:endParaRPr lang="ja-JP" altLang="en-US" sz="1000" dirty="0">
                <a:solidFill>
                  <a:srgbClr val="FF0066"/>
                </a:solidFill>
                <a:latin typeface="Meiryo UI" pitchFamily="50" charset="-128"/>
                <a:ea typeface="Meiryo UI" pitchFamily="50" charset="-128"/>
                <a:cs typeface="Meiryo UI" pitchFamily="50" charset="-128"/>
              </a:endParaRPr>
            </a:p>
          </p:txBody>
        </p:sp>
      </p:grpSp>
      <p:graphicFrame>
        <p:nvGraphicFramePr>
          <p:cNvPr id="271" name="表 270"/>
          <p:cNvGraphicFramePr>
            <a:graphicFrameLocks noGrp="1"/>
          </p:cNvGraphicFramePr>
          <p:nvPr>
            <p:extLst>
              <p:ext uri="{D42A27DB-BD31-4B8C-83A1-F6EECF244321}">
                <p14:modId xmlns:p14="http://schemas.microsoft.com/office/powerpoint/2010/main" val="985947769"/>
              </p:ext>
            </p:extLst>
          </p:nvPr>
        </p:nvGraphicFramePr>
        <p:xfrm>
          <a:off x="7472448" y="4607335"/>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grpSp>
        <p:nvGrpSpPr>
          <p:cNvPr id="272" name="グループ化 271"/>
          <p:cNvGrpSpPr/>
          <p:nvPr/>
        </p:nvGrpSpPr>
        <p:grpSpPr>
          <a:xfrm>
            <a:off x="7502637" y="4659222"/>
            <a:ext cx="1112251" cy="153888"/>
            <a:chOff x="362831" y="5053365"/>
            <a:chExt cx="1582255" cy="218934"/>
          </a:xfrm>
        </p:grpSpPr>
        <p:sp>
          <p:nvSpPr>
            <p:cNvPr id="273" name="テキスト ボックス 272"/>
            <p:cNvSpPr txBox="1"/>
            <p:nvPr/>
          </p:nvSpPr>
          <p:spPr>
            <a:xfrm>
              <a:off x="183106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4" name="テキスト ボックス 273"/>
            <p:cNvSpPr txBox="1"/>
            <p:nvPr/>
          </p:nvSpPr>
          <p:spPr>
            <a:xfrm>
              <a:off x="1625043" y="5053365"/>
              <a:ext cx="123141" cy="218934"/>
            </a:xfrm>
            <a:prstGeom prst="rect">
              <a:avLst/>
            </a:prstGeom>
            <a:noFill/>
          </p:spPr>
          <p:txBody>
            <a:bodyPr wrap="none" lIns="0" tIns="0" rIns="0" bIns="0" rtlCol="0">
              <a:spAutoFit/>
            </a:bodyPr>
            <a:lstStyle/>
            <a:p>
              <a:r>
                <a:rPr lang="en-US" altLang="ja-JP" sz="1000" b="1" dirty="0">
                  <a:solidFill>
                    <a:srgbClr val="FF0066"/>
                  </a:solidFill>
                  <a:latin typeface="Meiryo UI" pitchFamily="50" charset="-128"/>
                  <a:ea typeface="Meiryo UI" pitchFamily="50" charset="-128"/>
                  <a:cs typeface="Meiryo UI" pitchFamily="50" charset="-128"/>
                </a:rPr>
                <a:t>1</a:t>
              </a:r>
              <a:endParaRPr lang="ja-JP" altLang="en-US" sz="1000" b="1" dirty="0">
                <a:solidFill>
                  <a:srgbClr val="FF0066"/>
                </a:solidFill>
                <a:latin typeface="Meiryo UI" pitchFamily="50" charset="-128"/>
                <a:ea typeface="Meiryo UI" pitchFamily="50" charset="-128"/>
                <a:cs typeface="Meiryo UI" pitchFamily="50" charset="-128"/>
              </a:endParaRPr>
            </a:p>
          </p:txBody>
        </p:sp>
        <p:sp>
          <p:nvSpPr>
            <p:cNvPr id="275" name="テキスト ボックス 274"/>
            <p:cNvSpPr txBox="1"/>
            <p:nvPr/>
          </p:nvSpPr>
          <p:spPr>
            <a:xfrm>
              <a:off x="140987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6" name="テキスト ボックス 275"/>
            <p:cNvSpPr txBox="1"/>
            <p:nvPr/>
          </p:nvSpPr>
          <p:spPr>
            <a:xfrm>
              <a:off x="12101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7" name="テキスト ボックス 276"/>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8" name="テキスト ボックス 277"/>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9" name="テキスト ボックス 278"/>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0" name="テキスト ボックス 279"/>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1" name="テキスト ボックス 280"/>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2" name="テキスト ボックス 281"/>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1</a:t>
              </a:r>
              <a:endParaRPr lang="ja-JP" altLang="en-US" sz="1000" dirty="0">
                <a:solidFill>
                  <a:srgbClr val="FF0066"/>
                </a:solidFill>
                <a:latin typeface="Meiryo UI" pitchFamily="50" charset="-128"/>
                <a:ea typeface="Meiryo UI" pitchFamily="50" charset="-128"/>
                <a:cs typeface="Meiryo UI" pitchFamily="50" charset="-128"/>
              </a:endParaRPr>
            </a:p>
          </p:txBody>
        </p:sp>
      </p:grpSp>
      <p:graphicFrame>
        <p:nvGraphicFramePr>
          <p:cNvPr id="283" name="表 282"/>
          <p:cNvGraphicFramePr>
            <a:graphicFrameLocks noGrp="1"/>
          </p:cNvGraphicFramePr>
          <p:nvPr>
            <p:extLst>
              <p:ext uri="{D42A27DB-BD31-4B8C-83A1-F6EECF244321}">
                <p14:modId xmlns:p14="http://schemas.microsoft.com/office/powerpoint/2010/main" val="3726350870"/>
              </p:ext>
            </p:extLst>
          </p:nvPr>
        </p:nvGraphicFramePr>
        <p:xfrm>
          <a:off x="7472448" y="5739251"/>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grpSp>
        <p:nvGrpSpPr>
          <p:cNvPr id="284" name="グループ化 283"/>
          <p:cNvGrpSpPr/>
          <p:nvPr/>
        </p:nvGrpSpPr>
        <p:grpSpPr>
          <a:xfrm>
            <a:off x="7502637" y="5791138"/>
            <a:ext cx="1112251" cy="153888"/>
            <a:chOff x="362831" y="5053365"/>
            <a:chExt cx="1582255" cy="218934"/>
          </a:xfrm>
        </p:grpSpPr>
        <p:sp>
          <p:nvSpPr>
            <p:cNvPr id="285" name="テキスト ボックス 284"/>
            <p:cNvSpPr txBox="1"/>
            <p:nvPr/>
          </p:nvSpPr>
          <p:spPr>
            <a:xfrm>
              <a:off x="183106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6" name="テキスト ボックス 285"/>
            <p:cNvSpPr txBox="1"/>
            <p:nvPr/>
          </p:nvSpPr>
          <p:spPr>
            <a:xfrm>
              <a:off x="1625043"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1</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7" name="テキスト ボックス 286"/>
            <p:cNvSpPr txBox="1"/>
            <p:nvPr/>
          </p:nvSpPr>
          <p:spPr>
            <a:xfrm>
              <a:off x="140987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8" name="テキスト ボックス 287"/>
            <p:cNvSpPr txBox="1"/>
            <p:nvPr/>
          </p:nvSpPr>
          <p:spPr>
            <a:xfrm>
              <a:off x="12101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9" name="テキスト ボックス 288"/>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90" name="テキスト ボックス 289"/>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91" name="テキスト ボックス 290"/>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92" name="テキスト ボックス 291"/>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93" name="テキスト ボックス 292"/>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94" name="テキスト ボックス 293"/>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1</a:t>
              </a:r>
              <a:endParaRPr lang="ja-JP" altLang="en-US" sz="1000" dirty="0">
                <a:solidFill>
                  <a:srgbClr val="FF0066"/>
                </a:solidFill>
                <a:latin typeface="Meiryo UI" pitchFamily="50" charset="-128"/>
                <a:ea typeface="Meiryo UI" pitchFamily="50" charset="-128"/>
                <a:cs typeface="Meiryo UI" pitchFamily="50" charset="-128"/>
              </a:endParaRPr>
            </a:p>
          </p:txBody>
        </p:sp>
      </p:grpSp>
      <p:sp>
        <p:nvSpPr>
          <p:cNvPr id="235"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89751586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5481" name="Text Box 11"/>
          <p:cNvSpPr txBox="1">
            <a:spLocks noChangeArrowheads="1"/>
          </p:cNvSpPr>
          <p:nvPr/>
        </p:nvSpPr>
        <p:spPr bwMode="gray">
          <a:xfrm>
            <a:off x="1463424" y="911647"/>
            <a:ext cx="1041904" cy="54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dirty="0">
                <a:solidFill>
                  <a:srgbClr val="000000"/>
                </a:solidFill>
                <a:latin typeface="HGS創英角ｺﾞｼｯｸUB" pitchFamily="50" charset="-128"/>
                <a:ea typeface="HGS創英角ｺﾞｼｯｸUB" pitchFamily="50" charset="-128"/>
              </a:rPr>
              <a:t>EVN_W_TASK</a:t>
            </a:r>
          </a:p>
          <a:p>
            <a:pPr algn="ctr" fontAlgn="ctr">
              <a:lnSpc>
                <a:spcPct val="120000"/>
              </a:lnSpc>
            </a:pPr>
            <a:r>
              <a:rPr lang="ja-JP" altLang="en-US" sz="1300" dirty="0">
                <a:solidFill>
                  <a:srgbClr val="000000"/>
                </a:solidFill>
                <a:latin typeface="HGS創英角ｺﾞｼｯｸUB" pitchFamily="50" charset="-128"/>
                <a:ea typeface="HGS創英角ｺﾞｼｯｸUB" pitchFamily="50" charset="-128"/>
              </a:rPr>
              <a:t>優先度 </a:t>
            </a:r>
            <a:r>
              <a:rPr lang="en-US" altLang="ja-JP" sz="1300" dirty="0">
                <a:solidFill>
                  <a:srgbClr val="000000"/>
                </a:solidFill>
                <a:latin typeface="HGS創英角ｺﾞｼｯｸUB" pitchFamily="50" charset="-128"/>
                <a:ea typeface="HGS創英角ｺﾞｼｯｸUB" pitchFamily="50" charset="-128"/>
              </a:rPr>
              <a:t>1</a:t>
            </a:r>
          </a:p>
        </p:txBody>
      </p:sp>
      <p:sp>
        <p:nvSpPr>
          <p:cNvPr id="745482" name="Text Box 12"/>
          <p:cNvSpPr txBox="1">
            <a:spLocks noChangeArrowheads="1"/>
          </p:cNvSpPr>
          <p:nvPr/>
        </p:nvSpPr>
        <p:spPr bwMode="gray">
          <a:xfrm>
            <a:off x="4221822" y="911647"/>
            <a:ext cx="1019462" cy="54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dirty="0">
                <a:solidFill>
                  <a:srgbClr val="000000"/>
                </a:solidFill>
                <a:latin typeface="HGS創英角ｺﾞｼｯｸUB" pitchFamily="50" charset="-128"/>
                <a:ea typeface="HGS創英角ｺﾞｼｯｸUB" pitchFamily="50" charset="-128"/>
              </a:rPr>
              <a:t>EVN_S_TASK</a:t>
            </a:r>
          </a:p>
          <a:p>
            <a:pPr algn="ctr" fontAlgn="ctr">
              <a:lnSpc>
                <a:spcPct val="120000"/>
              </a:lnSpc>
            </a:pPr>
            <a:r>
              <a:rPr lang="ja-JP" altLang="en-US" sz="1300" dirty="0">
                <a:solidFill>
                  <a:srgbClr val="000000"/>
                </a:solidFill>
                <a:latin typeface="HGS創英角ｺﾞｼｯｸUB" pitchFamily="50" charset="-128"/>
                <a:ea typeface="HGS創英角ｺﾞｼｯｸUB" pitchFamily="50" charset="-128"/>
              </a:rPr>
              <a:t>優先度 </a:t>
            </a:r>
            <a:r>
              <a:rPr lang="en-US" altLang="ja-JP" sz="1300" dirty="0">
                <a:solidFill>
                  <a:srgbClr val="000000"/>
                </a:solidFill>
                <a:latin typeface="HGS創英角ｺﾞｼｯｸUB" pitchFamily="50" charset="-128"/>
                <a:ea typeface="HGS創英角ｺﾞｼｯｸUB" pitchFamily="50" charset="-128"/>
              </a:rPr>
              <a:t>2</a:t>
            </a:r>
          </a:p>
        </p:txBody>
      </p:sp>
      <p:sp>
        <p:nvSpPr>
          <p:cNvPr id="745508" name="AutoShape 38"/>
          <p:cNvSpPr>
            <a:spLocks noChangeArrowheads="1"/>
          </p:cNvSpPr>
          <p:nvPr/>
        </p:nvSpPr>
        <p:spPr bwMode="gray">
          <a:xfrm>
            <a:off x="259499" y="1457326"/>
            <a:ext cx="965200" cy="355600"/>
          </a:xfrm>
          <a:prstGeom prst="wedgeRectCallout">
            <a:avLst>
              <a:gd name="adj1" fmla="val 56486"/>
              <a:gd name="adj2" fmla="val 97913"/>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tk_clr_flg(0)</a:t>
            </a:r>
          </a:p>
        </p:txBody>
      </p:sp>
      <p:sp>
        <p:nvSpPr>
          <p:cNvPr id="745544" name="AutoShape 74"/>
          <p:cNvSpPr>
            <a:spLocks noChangeArrowheads="1"/>
          </p:cNvSpPr>
          <p:nvPr/>
        </p:nvSpPr>
        <p:spPr bwMode="gray">
          <a:xfrm>
            <a:off x="84762" y="2509625"/>
            <a:ext cx="1544998" cy="354012"/>
          </a:xfrm>
          <a:prstGeom prst="wedgeRectCallout">
            <a:avLst>
              <a:gd name="adj1" fmla="val 40325"/>
              <a:gd name="adj2" fmla="val 78055"/>
            </a:avLst>
          </a:prstGeom>
          <a:solidFill>
            <a:schemeClr val="bg1"/>
          </a:solidFill>
          <a:ln w="9525" algn="ctr">
            <a:solidFill>
              <a:srgbClr val="505050"/>
            </a:solidFill>
            <a:miter lim="800000"/>
            <a:headEnd/>
            <a:tailEnd/>
          </a:ln>
        </p:spPr>
        <p:txBody>
          <a:bodyPr lIns="64270" tIns="32135" rIns="50609" bIns="32135" anchor="ctr"/>
          <a:lstStyle/>
          <a:p>
            <a:pPr defTabSz="642903"/>
            <a:r>
              <a:rPr lang="en-US" altLang="ja-JP" sz="1100" dirty="0" err="1">
                <a:latin typeface="HGS創英角ｺﾞｼｯｸUB" pitchFamily="50" charset="-128"/>
                <a:ea typeface="HGS創英角ｺﾞｼｯｸUB" pitchFamily="50" charset="-128"/>
              </a:rPr>
              <a:t>tk_wai_flg</a:t>
            </a:r>
            <a:r>
              <a:rPr lang="en-US" altLang="ja-JP" sz="1100" dirty="0">
                <a:latin typeface="HGS創英角ｺﾞｼｯｸUB" pitchFamily="50" charset="-128"/>
                <a:ea typeface="HGS創英角ｺﾞｼｯｸUB" pitchFamily="50" charset="-128"/>
              </a:rPr>
              <a:t>(0x03,AND)</a:t>
            </a:r>
          </a:p>
        </p:txBody>
      </p:sp>
      <p:sp>
        <p:nvSpPr>
          <p:cNvPr id="745566" name="AutoShape 97"/>
          <p:cNvSpPr>
            <a:spLocks noChangeArrowheads="1"/>
          </p:cNvSpPr>
          <p:nvPr/>
        </p:nvSpPr>
        <p:spPr bwMode="gray">
          <a:xfrm>
            <a:off x="5229724" y="2609190"/>
            <a:ext cx="1206500" cy="355600"/>
          </a:xfrm>
          <a:prstGeom prst="wedgeRectCallout">
            <a:avLst>
              <a:gd name="adj1" fmla="val -55336"/>
              <a:gd name="adj2" fmla="val 84722"/>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dirty="0" err="1">
                <a:latin typeface="HGS創英角ｺﾞｼｯｸUB" pitchFamily="50" charset="-128"/>
                <a:ea typeface="HGS創英角ｺﾞｼｯｸUB" pitchFamily="50" charset="-128"/>
              </a:rPr>
              <a:t>tk_set_flg</a:t>
            </a:r>
            <a:r>
              <a:rPr lang="en-US" altLang="ja-JP" sz="1100" dirty="0">
                <a:latin typeface="HGS創英角ｺﾞｼｯｸUB" pitchFamily="50" charset="-128"/>
                <a:ea typeface="HGS創英角ｺﾞｼｯｸUB" pitchFamily="50" charset="-128"/>
              </a:rPr>
              <a:t>(0x02)</a:t>
            </a:r>
          </a:p>
        </p:txBody>
      </p:sp>
      <p:sp>
        <p:nvSpPr>
          <p:cNvPr id="745567" name="Line 98"/>
          <p:cNvSpPr>
            <a:spLocks noChangeShapeType="1"/>
          </p:cNvSpPr>
          <p:nvPr/>
        </p:nvSpPr>
        <p:spPr bwMode="gray">
          <a:xfrm>
            <a:off x="2546829" y="2573472"/>
            <a:ext cx="0" cy="4270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45568" name="Text Box 99"/>
          <p:cNvSpPr txBox="1">
            <a:spLocks noChangeArrowheads="1"/>
          </p:cNvSpPr>
          <p:nvPr/>
        </p:nvSpPr>
        <p:spPr bwMode="gray">
          <a:xfrm>
            <a:off x="6661037" y="911647"/>
            <a:ext cx="1400005" cy="2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u="sng" dirty="0">
                <a:solidFill>
                  <a:srgbClr val="000000"/>
                </a:solidFill>
                <a:latin typeface="HGS創英角ｺﾞｼｯｸUB" pitchFamily="50" charset="-128"/>
                <a:ea typeface="HGS創英角ｺﾞｼｯｸUB" pitchFamily="50" charset="-128"/>
              </a:rPr>
              <a:t>フラグパターン</a:t>
            </a:r>
          </a:p>
        </p:txBody>
      </p:sp>
      <p:sp>
        <p:nvSpPr>
          <p:cNvPr id="745574" name="Line 105"/>
          <p:cNvSpPr>
            <a:spLocks noChangeShapeType="1"/>
          </p:cNvSpPr>
          <p:nvPr/>
        </p:nvSpPr>
        <p:spPr bwMode="gray">
          <a:xfrm>
            <a:off x="8559573" y="1527175"/>
            <a:ext cx="0" cy="4845050"/>
          </a:xfrm>
          <a:prstGeom prst="line">
            <a:avLst/>
          </a:prstGeom>
          <a:noFill/>
          <a:ln w="57150">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45575" name="Text Box 106"/>
          <p:cNvSpPr txBox="1">
            <a:spLocks noChangeArrowheads="1"/>
          </p:cNvSpPr>
          <p:nvPr/>
        </p:nvSpPr>
        <p:spPr bwMode="gray">
          <a:xfrm>
            <a:off x="8297676" y="1241425"/>
            <a:ext cx="488869" cy="28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dirty="0">
                <a:solidFill>
                  <a:srgbClr val="000000"/>
                </a:solidFill>
                <a:latin typeface="HGS創英角ｺﾞｼｯｸUB" pitchFamily="50" charset="-128"/>
                <a:ea typeface="HGS創英角ｺﾞｼｯｸUB" pitchFamily="50" charset="-128"/>
              </a:rPr>
              <a:t>時間</a:t>
            </a:r>
          </a:p>
        </p:txBody>
      </p:sp>
      <p:sp>
        <p:nvSpPr>
          <p:cNvPr id="745597" name="AutoShape 128"/>
          <p:cNvSpPr>
            <a:spLocks noChangeArrowheads="1"/>
          </p:cNvSpPr>
          <p:nvPr/>
        </p:nvSpPr>
        <p:spPr bwMode="gray">
          <a:xfrm>
            <a:off x="5271200" y="3939626"/>
            <a:ext cx="1216755" cy="354013"/>
          </a:xfrm>
          <a:prstGeom prst="wedgeRectCallout">
            <a:avLst>
              <a:gd name="adj1" fmla="val -56651"/>
              <a:gd name="adj2" fmla="val 84662"/>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dirty="0" err="1">
                <a:latin typeface="HGS創英角ｺﾞｼｯｸUB" pitchFamily="50" charset="-128"/>
                <a:ea typeface="HGS創英角ｺﾞｼｯｸUB" pitchFamily="50" charset="-128"/>
              </a:rPr>
              <a:t>tk_set_flg</a:t>
            </a:r>
            <a:r>
              <a:rPr lang="en-US" altLang="ja-JP" sz="1100" dirty="0">
                <a:latin typeface="HGS創英角ｺﾞｼｯｸUB" pitchFamily="50" charset="-128"/>
                <a:ea typeface="HGS創英角ｺﾞｼｯｸUB" pitchFamily="50" charset="-128"/>
              </a:rPr>
              <a:t>(0x11)</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３．</a:t>
            </a:r>
            <a:r>
              <a:rPr lang="ja-JP" altLang="en-US" sz="3400" dirty="0">
                <a:latin typeface="HGP創英角ｺﾞｼｯｸUB" pitchFamily="50" charset="-128"/>
                <a:ea typeface="HGP創英角ｺﾞｼｯｸUB" pitchFamily="50" charset="-128"/>
                <a:cs typeface="ＤＦＧ平成ゴシック体W7"/>
              </a:rPr>
              <a:t>同期・通信機能 「イベントフラグ」：</a:t>
            </a:r>
            <a:r>
              <a:rPr lang="en-US" altLang="ja-JP" sz="3400" dirty="0">
                <a:latin typeface="HGP創英角ｺﾞｼｯｸUB" pitchFamily="50" charset="-128"/>
                <a:ea typeface="HGP創英角ｺﾞｼｯｸUB" pitchFamily="50" charset="-128"/>
                <a:cs typeface="ＤＦＧ平成ゴシック体W7"/>
              </a:rPr>
              <a:t>AND</a:t>
            </a:r>
            <a:r>
              <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a:t>
            </a:r>
          </a:p>
        </p:txBody>
      </p:sp>
      <p:grpSp>
        <p:nvGrpSpPr>
          <p:cNvPr id="128" name="グループ化 22"/>
          <p:cNvGrpSpPr/>
          <p:nvPr/>
        </p:nvGrpSpPr>
        <p:grpSpPr>
          <a:xfrm>
            <a:off x="1342594" y="1572122"/>
            <a:ext cx="1305657" cy="1104697"/>
            <a:chOff x="4786314" y="1643050"/>
            <a:chExt cx="1857388" cy="1571636"/>
          </a:xfrm>
        </p:grpSpPr>
        <p:sp>
          <p:nvSpPr>
            <p:cNvPr id="130" name="円/楕円 12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円/楕円 13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2"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41" name="正方形/長方形 14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正方形/長方形 14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3" name="円/楕円 132"/>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円/楕円 133"/>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5" name="円/楕円 134"/>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6" name="円/楕円 135"/>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円弧 136"/>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8" name="円弧 137"/>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9" name="円/楕円 138"/>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円/楕円 139"/>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3" name="グループ化 22"/>
          <p:cNvGrpSpPr/>
          <p:nvPr/>
        </p:nvGrpSpPr>
        <p:grpSpPr>
          <a:xfrm>
            <a:off x="1345936" y="2822219"/>
            <a:ext cx="1305657" cy="1104697"/>
            <a:chOff x="4786314" y="1643050"/>
            <a:chExt cx="1857388" cy="1571636"/>
          </a:xfrm>
        </p:grpSpPr>
        <p:sp>
          <p:nvSpPr>
            <p:cNvPr id="144" name="円/楕円 143"/>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円/楕円 144"/>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6"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55" name="正方形/長方形 154"/>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正方形/長方形 155"/>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7" name="円/楕円 146"/>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円/楕円 147"/>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9" name="円/楕円 148"/>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0" name="円/楕円 149"/>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1" name="円弧 150"/>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2" name="円弧 151"/>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3" name="円/楕円 152"/>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4" name="円/楕円 153"/>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7" name="グループ化 55"/>
          <p:cNvGrpSpPr/>
          <p:nvPr/>
        </p:nvGrpSpPr>
        <p:grpSpPr>
          <a:xfrm>
            <a:off x="1392811" y="4116633"/>
            <a:ext cx="1004352" cy="954056"/>
            <a:chOff x="4357686" y="4786322"/>
            <a:chExt cx="1428760" cy="1357322"/>
          </a:xfrm>
        </p:grpSpPr>
        <p:grpSp>
          <p:nvGrpSpPr>
            <p:cNvPr id="158"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63" name="正方形/長方形 16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4" name="正方形/長方形 163"/>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9" name="円/楕円 158"/>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0" name="円/楕円 159"/>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1" name="直線コネクタ 160"/>
            <p:cNvCxnSpPr>
              <a:stCxn id="159" idx="2"/>
              <a:endCxn id="159"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2" name="直線コネクタ 161"/>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73" name="グループ化 22"/>
          <p:cNvGrpSpPr/>
          <p:nvPr/>
        </p:nvGrpSpPr>
        <p:grpSpPr>
          <a:xfrm>
            <a:off x="1342226" y="5303624"/>
            <a:ext cx="1305657" cy="1104697"/>
            <a:chOff x="4786314" y="1643050"/>
            <a:chExt cx="1857388" cy="1571636"/>
          </a:xfrm>
        </p:grpSpPr>
        <p:sp>
          <p:nvSpPr>
            <p:cNvPr id="174" name="円/楕円 173"/>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5" name="円/楕円 174"/>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6"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85" name="正方形/長方形 184"/>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6" name="正方形/長方形 185"/>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77" name="円/楕円 176"/>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8" name="円/楕円 177"/>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9" name="円/楕円 178"/>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0" name="円/楕円 179"/>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1" name="円弧 180"/>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2" name="円弧 181"/>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3" name="円/楕円 182"/>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4" name="円/楕円 183"/>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87" name="グループ化 51"/>
          <p:cNvGrpSpPr/>
          <p:nvPr/>
        </p:nvGrpSpPr>
        <p:grpSpPr>
          <a:xfrm>
            <a:off x="4142816" y="1572122"/>
            <a:ext cx="1004352" cy="954056"/>
            <a:chOff x="4286248" y="3000372"/>
            <a:chExt cx="1428760" cy="1357322"/>
          </a:xfrm>
        </p:grpSpPr>
        <p:grpSp>
          <p:nvGrpSpPr>
            <p:cNvPr id="188"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193" name="正方形/長方形 19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4" name="正方形/長方形 193"/>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9" name="円/楕円 188"/>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0" name="円/楕円 189"/>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1" name="円/楕円 190"/>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2" name="円/楕円 191"/>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95" name="グループ化 22"/>
          <p:cNvGrpSpPr/>
          <p:nvPr/>
        </p:nvGrpSpPr>
        <p:grpSpPr>
          <a:xfrm>
            <a:off x="4089914" y="2822219"/>
            <a:ext cx="1305657" cy="1104697"/>
            <a:chOff x="4786314" y="1643050"/>
            <a:chExt cx="1857388" cy="1571636"/>
          </a:xfrm>
        </p:grpSpPr>
        <p:sp>
          <p:nvSpPr>
            <p:cNvPr id="196" name="円/楕円 19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円/楕円 19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07" name="正方形/長方形 20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正方形/長方形 20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9" name="円/楕円 19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円/楕円 19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円/楕円 20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円/楕円 20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3" name="円弧 20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4" name="円弧 20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5" name="円/楕円 20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円/楕円 20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9" name="グループ化 22"/>
          <p:cNvGrpSpPr/>
          <p:nvPr/>
        </p:nvGrpSpPr>
        <p:grpSpPr>
          <a:xfrm>
            <a:off x="4093257" y="4116632"/>
            <a:ext cx="1305657" cy="1104697"/>
            <a:chOff x="4786314" y="1643050"/>
            <a:chExt cx="1857388" cy="1571636"/>
          </a:xfrm>
        </p:grpSpPr>
        <p:sp>
          <p:nvSpPr>
            <p:cNvPr id="210" name="円/楕円 20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1" name="円/楕円 21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2"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21" name="正方形/長方形 22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2" name="正方形/長方形 22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3" name="円/楕円 212"/>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4" name="円/楕円 213"/>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5" name="円/楕円 214"/>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6" name="円/楕円 215"/>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7" name="円弧 216"/>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8" name="円弧 217"/>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9" name="円/楕円 218"/>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0" name="円/楕円 219"/>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3" name="グループ化 51"/>
          <p:cNvGrpSpPr/>
          <p:nvPr/>
        </p:nvGrpSpPr>
        <p:grpSpPr>
          <a:xfrm>
            <a:off x="4139028" y="5303624"/>
            <a:ext cx="1004352" cy="954056"/>
            <a:chOff x="4286248" y="3000372"/>
            <a:chExt cx="1428760" cy="1357322"/>
          </a:xfrm>
        </p:grpSpPr>
        <p:grpSp>
          <p:nvGrpSpPr>
            <p:cNvPr id="224"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229" name="正方形/長方形 228"/>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0" name="正方形/長方形 229"/>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5" name="円/楕円 224"/>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6" name="円/楕円 225"/>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円/楕円 226"/>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8" name="円/楕円 227"/>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1" name="Line 98"/>
          <p:cNvSpPr>
            <a:spLocks noChangeShapeType="1"/>
          </p:cNvSpPr>
          <p:nvPr/>
        </p:nvSpPr>
        <p:spPr bwMode="gray">
          <a:xfrm>
            <a:off x="4193005" y="3625635"/>
            <a:ext cx="0" cy="4270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232" name="Line 98"/>
          <p:cNvSpPr>
            <a:spLocks noChangeShapeType="1"/>
          </p:cNvSpPr>
          <p:nvPr/>
        </p:nvSpPr>
        <p:spPr bwMode="gray">
          <a:xfrm rot="16200000">
            <a:off x="3433488" y="2843674"/>
            <a:ext cx="0" cy="131285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233" name="Line 98"/>
          <p:cNvSpPr>
            <a:spLocks noChangeShapeType="1"/>
          </p:cNvSpPr>
          <p:nvPr/>
        </p:nvSpPr>
        <p:spPr bwMode="gray">
          <a:xfrm rot="5400000">
            <a:off x="3103646" y="4618635"/>
            <a:ext cx="534215" cy="143832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graphicFrame>
        <p:nvGraphicFramePr>
          <p:cNvPr id="234" name="表 233"/>
          <p:cNvGraphicFramePr>
            <a:graphicFrameLocks noGrp="1"/>
          </p:cNvGraphicFramePr>
          <p:nvPr>
            <p:extLst>
              <p:ext uri="{D42A27DB-BD31-4B8C-83A1-F6EECF244321}">
                <p14:modId xmlns:p14="http://schemas.microsoft.com/office/powerpoint/2010/main" val="3070244836"/>
              </p:ext>
            </p:extLst>
          </p:nvPr>
        </p:nvGraphicFramePr>
        <p:xfrm>
          <a:off x="224865" y="3500101"/>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sp>
        <p:nvSpPr>
          <p:cNvPr id="2" name="テキスト ボックス 1"/>
          <p:cNvSpPr txBox="1"/>
          <p:nvPr/>
        </p:nvSpPr>
        <p:spPr>
          <a:xfrm>
            <a:off x="433604" y="3274161"/>
            <a:ext cx="753370" cy="218790"/>
          </a:xfrm>
          <a:prstGeom prst="rect">
            <a:avLst/>
          </a:prstGeom>
          <a:noFill/>
        </p:spPr>
        <p:txBody>
          <a:bodyPr wrap="none" lIns="64273" tIns="32137" rIns="64273" bIns="32137" rtlCol="0">
            <a:spAutoFit/>
          </a:bodyPr>
          <a:lstStyle/>
          <a:p>
            <a:r>
              <a:rPr lang="ja-JP" altLang="en-US" sz="1000" dirty="0">
                <a:solidFill>
                  <a:srgbClr val="FF0066"/>
                </a:solidFill>
                <a:latin typeface="Meiryo UI" pitchFamily="50" charset="-128"/>
                <a:ea typeface="Meiryo UI" pitchFamily="50" charset="-128"/>
                <a:cs typeface="Meiryo UI" pitchFamily="50" charset="-128"/>
              </a:rPr>
              <a:t>待ちパターン</a:t>
            </a:r>
          </a:p>
        </p:txBody>
      </p:sp>
      <p:grpSp>
        <p:nvGrpSpPr>
          <p:cNvPr id="4" name="グループ化 3"/>
          <p:cNvGrpSpPr/>
          <p:nvPr/>
        </p:nvGrpSpPr>
        <p:grpSpPr>
          <a:xfrm>
            <a:off x="255054" y="3551988"/>
            <a:ext cx="1118663" cy="153888"/>
            <a:chOff x="362831" y="5053365"/>
            <a:chExt cx="1591376" cy="218934"/>
          </a:xfrm>
        </p:grpSpPr>
        <p:sp>
          <p:nvSpPr>
            <p:cNvPr id="3" name="テキスト ボックス 2"/>
            <p:cNvSpPr txBox="1"/>
            <p:nvPr/>
          </p:nvSpPr>
          <p:spPr>
            <a:xfrm>
              <a:off x="1831067" y="5053365"/>
              <a:ext cx="123140" cy="218934"/>
            </a:xfrm>
            <a:prstGeom prst="rect">
              <a:avLst/>
            </a:prstGeom>
            <a:noFill/>
          </p:spPr>
          <p:txBody>
            <a:bodyPr wrap="none" lIns="0" tIns="0" rIns="0" bIns="0" rtlCol="0">
              <a:spAutoFit/>
            </a:bodyPr>
            <a:lstStyle/>
            <a:p>
              <a:r>
                <a:rPr lang="en-US" altLang="ja-JP" sz="1000" b="1" dirty="0">
                  <a:solidFill>
                    <a:srgbClr val="FF0066"/>
                  </a:solidFill>
                  <a:latin typeface="Meiryo UI" pitchFamily="50" charset="-128"/>
                  <a:ea typeface="Meiryo UI" pitchFamily="50" charset="-128"/>
                  <a:cs typeface="Meiryo UI" pitchFamily="50" charset="-128"/>
                </a:rPr>
                <a:t>1</a:t>
              </a:r>
              <a:endParaRPr lang="ja-JP" altLang="en-US" sz="1000" b="1" dirty="0">
                <a:solidFill>
                  <a:srgbClr val="FF0066"/>
                </a:solidFill>
                <a:latin typeface="Meiryo UI" pitchFamily="50" charset="-128"/>
                <a:ea typeface="Meiryo UI" pitchFamily="50" charset="-128"/>
                <a:cs typeface="Meiryo UI" pitchFamily="50" charset="-128"/>
              </a:endParaRPr>
            </a:p>
          </p:txBody>
        </p:sp>
        <p:sp>
          <p:nvSpPr>
            <p:cNvPr id="236" name="テキスト ボックス 235"/>
            <p:cNvSpPr txBox="1"/>
            <p:nvPr/>
          </p:nvSpPr>
          <p:spPr>
            <a:xfrm>
              <a:off x="1625044" y="5053365"/>
              <a:ext cx="123140" cy="218934"/>
            </a:xfrm>
            <a:prstGeom prst="rect">
              <a:avLst/>
            </a:prstGeom>
            <a:noFill/>
          </p:spPr>
          <p:txBody>
            <a:bodyPr wrap="none" lIns="0" tIns="0" rIns="0" bIns="0" rtlCol="0">
              <a:spAutoFit/>
            </a:bodyPr>
            <a:lstStyle/>
            <a:p>
              <a:r>
                <a:rPr lang="en-US" altLang="ja-JP" sz="1000" b="1" dirty="0">
                  <a:solidFill>
                    <a:srgbClr val="FF0066"/>
                  </a:solidFill>
                  <a:latin typeface="Meiryo UI" pitchFamily="50" charset="-128"/>
                  <a:ea typeface="Meiryo UI" pitchFamily="50" charset="-128"/>
                  <a:cs typeface="Meiryo UI" pitchFamily="50" charset="-128"/>
                </a:rPr>
                <a:t>1</a:t>
              </a:r>
              <a:endParaRPr lang="ja-JP" altLang="en-US" sz="1000" b="1" dirty="0">
                <a:solidFill>
                  <a:srgbClr val="FF0066"/>
                </a:solidFill>
                <a:latin typeface="Meiryo UI" pitchFamily="50" charset="-128"/>
                <a:ea typeface="Meiryo UI" pitchFamily="50" charset="-128"/>
                <a:cs typeface="Meiryo UI" pitchFamily="50" charset="-128"/>
              </a:endParaRPr>
            </a:p>
          </p:txBody>
        </p:sp>
        <p:sp>
          <p:nvSpPr>
            <p:cNvPr id="237" name="テキスト ボックス 236"/>
            <p:cNvSpPr txBox="1"/>
            <p:nvPr/>
          </p:nvSpPr>
          <p:spPr>
            <a:xfrm>
              <a:off x="14098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38" name="テキスト ボックス 237"/>
            <p:cNvSpPr txBox="1"/>
            <p:nvPr/>
          </p:nvSpPr>
          <p:spPr>
            <a:xfrm>
              <a:off x="121017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39" name="テキスト ボックス 238"/>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0" name="テキスト ボックス 239"/>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1" name="テキスト ボックス 240"/>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2" name="テキスト ボックス 241"/>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3" name="テキスト ボックス 242"/>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44" name="テキスト ボックス 243"/>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grpSp>
      <p:graphicFrame>
        <p:nvGraphicFramePr>
          <p:cNvPr id="246" name="表 245"/>
          <p:cNvGraphicFramePr>
            <a:graphicFrameLocks noGrp="1"/>
          </p:cNvGraphicFramePr>
          <p:nvPr>
            <p:extLst>
              <p:ext uri="{D42A27DB-BD31-4B8C-83A1-F6EECF244321}">
                <p14:modId xmlns:p14="http://schemas.microsoft.com/office/powerpoint/2010/main" val="1873534797"/>
              </p:ext>
            </p:extLst>
          </p:nvPr>
        </p:nvGraphicFramePr>
        <p:xfrm>
          <a:off x="6821732" y="1936442"/>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grpSp>
        <p:nvGrpSpPr>
          <p:cNvPr id="248" name="グループ化 247"/>
          <p:cNvGrpSpPr/>
          <p:nvPr/>
        </p:nvGrpSpPr>
        <p:grpSpPr>
          <a:xfrm>
            <a:off x="6851920" y="1988329"/>
            <a:ext cx="1112251" cy="153888"/>
            <a:chOff x="362831" y="5053365"/>
            <a:chExt cx="1582255" cy="218934"/>
          </a:xfrm>
        </p:grpSpPr>
        <p:sp>
          <p:nvSpPr>
            <p:cNvPr id="249" name="テキスト ボックス 248"/>
            <p:cNvSpPr txBox="1"/>
            <p:nvPr/>
          </p:nvSpPr>
          <p:spPr>
            <a:xfrm>
              <a:off x="183106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0" name="テキスト ボックス 249"/>
            <p:cNvSpPr txBox="1"/>
            <p:nvPr/>
          </p:nvSpPr>
          <p:spPr>
            <a:xfrm>
              <a:off x="1625043"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1" name="テキスト ボックス 250"/>
            <p:cNvSpPr txBox="1"/>
            <p:nvPr/>
          </p:nvSpPr>
          <p:spPr>
            <a:xfrm>
              <a:off x="140987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2" name="テキスト ボックス 251"/>
            <p:cNvSpPr txBox="1"/>
            <p:nvPr/>
          </p:nvSpPr>
          <p:spPr>
            <a:xfrm>
              <a:off x="12101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3" name="テキスト ボックス 252"/>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4" name="テキスト ボックス 253"/>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5" name="テキスト ボックス 254"/>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6" name="テキスト ボックス 255"/>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7" name="テキスト ボックス 256"/>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58" name="テキスト ボックス 257"/>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grpSp>
      <p:graphicFrame>
        <p:nvGraphicFramePr>
          <p:cNvPr id="259" name="表 258"/>
          <p:cNvGraphicFramePr>
            <a:graphicFrameLocks noGrp="1"/>
          </p:cNvGraphicFramePr>
          <p:nvPr>
            <p:extLst>
              <p:ext uri="{D42A27DB-BD31-4B8C-83A1-F6EECF244321}">
                <p14:modId xmlns:p14="http://schemas.microsoft.com/office/powerpoint/2010/main" val="3459930288"/>
              </p:ext>
            </p:extLst>
          </p:nvPr>
        </p:nvGraphicFramePr>
        <p:xfrm>
          <a:off x="6828874" y="3168338"/>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grpSp>
        <p:nvGrpSpPr>
          <p:cNvPr id="260" name="グループ化 259"/>
          <p:cNvGrpSpPr/>
          <p:nvPr/>
        </p:nvGrpSpPr>
        <p:grpSpPr>
          <a:xfrm>
            <a:off x="6859062" y="3220224"/>
            <a:ext cx="1112251" cy="153888"/>
            <a:chOff x="362831" y="5053365"/>
            <a:chExt cx="1582255" cy="218934"/>
          </a:xfrm>
        </p:grpSpPr>
        <p:sp>
          <p:nvSpPr>
            <p:cNvPr id="261" name="テキスト ボックス 260"/>
            <p:cNvSpPr txBox="1"/>
            <p:nvPr/>
          </p:nvSpPr>
          <p:spPr>
            <a:xfrm>
              <a:off x="183106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2" name="テキスト ボックス 261"/>
            <p:cNvSpPr txBox="1"/>
            <p:nvPr/>
          </p:nvSpPr>
          <p:spPr>
            <a:xfrm>
              <a:off x="1625043" y="5053365"/>
              <a:ext cx="123141" cy="218934"/>
            </a:xfrm>
            <a:prstGeom prst="rect">
              <a:avLst/>
            </a:prstGeom>
            <a:noFill/>
          </p:spPr>
          <p:txBody>
            <a:bodyPr wrap="none" lIns="0" tIns="0" rIns="0" bIns="0" rtlCol="0">
              <a:spAutoFit/>
            </a:bodyPr>
            <a:lstStyle/>
            <a:p>
              <a:r>
                <a:rPr lang="en-US" altLang="ja-JP" sz="1000" b="1" dirty="0">
                  <a:solidFill>
                    <a:srgbClr val="FF0066"/>
                  </a:solidFill>
                  <a:latin typeface="Meiryo UI" pitchFamily="50" charset="-128"/>
                  <a:ea typeface="Meiryo UI" pitchFamily="50" charset="-128"/>
                  <a:cs typeface="Meiryo UI" pitchFamily="50" charset="-128"/>
                </a:rPr>
                <a:t>1</a:t>
              </a:r>
              <a:endParaRPr lang="ja-JP" altLang="en-US" sz="1000" b="1" dirty="0">
                <a:solidFill>
                  <a:srgbClr val="FF0066"/>
                </a:solidFill>
                <a:latin typeface="Meiryo UI" pitchFamily="50" charset="-128"/>
                <a:ea typeface="Meiryo UI" pitchFamily="50" charset="-128"/>
                <a:cs typeface="Meiryo UI" pitchFamily="50" charset="-128"/>
              </a:endParaRPr>
            </a:p>
          </p:txBody>
        </p:sp>
        <p:sp>
          <p:nvSpPr>
            <p:cNvPr id="263" name="テキスト ボックス 262"/>
            <p:cNvSpPr txBox="1"/>
            <p:nvPr/>
          </p:nvSpPr>
          <p:spPr>
            <a:xfrm>
              <a:off x="140987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4" name="テキスト ボックス 263"/>
            <p:cNvSpPr txBox="1"/>
            <p:nvPr/>
          </p:nvSpPr>
          <p:spPr>
            <a:xfrm>
              <a:off x="12101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5" name="テキスト ボックス 264"/>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6" name="テキスト ボックス 265"/>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7" name="テキスト ボックス 266"/>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8" name="テキスト ボックス 267"/>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69" name="テキスト ボックス 268"/>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0" name="テキスト ボックス 269"/>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grpSp>
      <p:graphicFrame>
        <p:nvGraphicFramePr>
          <p:cNvPr id="271" name="表 270"/>
          <p:cNvGraphicFramePr>
            <a:graphicFrameLocks noGrp="1"/>
          </p:cNvGraphicFramePr>
          <p:nvPr>
            <p:extLst>
              <p:ext uri="{D42A27DB-BD31-4B8C-83A1-F6EECF244321}">
                <p14:modId xmlns:p14="http://schemas.microsoft.com/office/powerpoint/2010/main" val="3211792335"/>
              </p:ext>
            </p:extLst>
          </p:nvPr>
        </p:nvGraphicFramePr>
        <p:xfrm>
          <a:off x="6829667" y="4607335"/>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grpSp>
        <p:nvGrpSpPr>
          <p:cNvPr id="272" name="グループ化 271"/>
          <p:cNvGrpSpPr/>
          <p:nvPr/>
        </p:nvGrpSpPr>
        <p:grpSpPr>
          <a:xfrm>
            <a:off x="6859856" y="4659222"/>
            <a:ext cx="1118663" cy="153888"/>
            <a:chOff x="362831" y="5053365"/>
            <a:chExt cx="1591376" cy="218934"/>
          </a:xfrm>
        </p:grpSpPr>
        <p:sp>
          <p:nvSpPr>
            <p:cNvPr id="273" name="テキスト ボックス 272"/>
            <p:cNvSpPr txBox="1"/>
            <p:nvPr/>
          </p:nvSpPr>
          <p:spPr>
            <a:xfrm>
              <a:off x="1831067" y="5053365"/>
              <a:ext cx="123140" cy="218934"/>
            </a:xfrm>
            <a:prstGeom prst="rect">
              <a:avLst/>
            </a:prstGeom>
            <a:noFill/>
          </p:spPr>
          <p:txBody>
            <a:bodyPr wrap="none" lIns="0" tIns="0" rIns="0" bIns="0" rtlCol="0">
              <a:spAutoFit/>
            </a:bodyPr>
            <a:lstStyle/>
            <a:p>
              <a:r>
                <a:rPr lang="en-US" altLang="ja-JP" sz="1000" b="1" dirty="0">
                  <a:solidFill>
                    <a:srgbClr val="FF0066"/>
                  </a:solidFill>
                  <a:latin typeface="Meiryo UI" pitchFamily="50" charset="-128"/>
                  <a:ea typeface="Meiryo UI" pitchFamily="50" charset="-128"/>
                  <a:cs typeface="Meiryo UI" pitchFamily="50" charset="-128"/>
                </a:rPr>
                <a:t>1</a:t>
              </a:r>
              <a:endParaRPr lang="ja-JP" altLang="en-US" sz="1000" b="1" dirty="0">
                <a:solidFill>
                  <a:srgbClr val="FF0066"/>
                </a:solidFill>
                <a:latin typeface="Meiryo UI" pitchFamily="50" charset="-128"/>
                <a:ea typeface="Meiryo UI" pitchFamily="50" charset="-128"/>
                <a:cs typeface="Meiryo UI" pitchFamily="50" charset="-128"/>
              </a:endParaRPr>
            </a:p>
          </p:txBody>
        </p:sp>
        <p:sp>
          <p:nvSpPr>
            <p:cNvPr id="274" name="テキスト ボックス 273"/>
            <p:cNvSpPr txBox="1"/>
            <p:nvPr/>
          </p:nvSpPr>
          <p:spPr>
            <a:xfrm>
              <a:off x="1625044" y="5053365"/>
              <a:ext cx="123140" cy="218934"/>
            </a:xfrm>
            <a:prstGeom prst="rect">
              <a:avLst/>
            </a:prstGeom>
            <a:noFill/>
          </p:spPr>
          <p:txBody>
            <a:bodyPr wrap="none" lIns="0" tIns="0" rIns="0" bIns="0" rtlCol="0">
              <a:spAutoFit/>
            </a:bodyPr>
            <a:lstStyle/>
            <a:p>
              <a:r>
                <a:rPr lang="en-US" altLang="ja-JP" sz="1000" b="1" dirty="0">
                  <a:solidFill>
                    <a:srgbClr val="FF0066"/>
                  </a:solidFill>
                  <a:latin typeface="Meiryo UI" pitchFamily="50" charset="-128"/>
                  <a:ea typeface="Meiryo UI" pitchFamily="50" charset="-128"/>
                  <a:cs typeface="Meiryo UI" pitchFamily="50" charset="-128"/>
                </a:rPr>
                <a:t>1</a:t>
              </a:r>
              <a:endParaRPr lang="ja-JP" altLang="en-US" sz="1000" b="1" dirty="0">
                <a:solidFill>
                  <a:srgbClr val="FF0066"/>
                </a:solidFill>
                <a:latin typeface="Meiryo UI" pitchFamily="50" charset="-128"/>
                <a:ea typeface="Meiryo UI" pitchFamily="50" charset="-128"/>
                <a:cs typeface="Meiryo UI" pitchFamily="50" charset="-128"/>
              </a:endParaRPr>
            </a:p>
          </p:txBody>
        </p:sp>
        <p:sp>
          <p:nvSpPr>
            <p:cNvPr id="275" name="テキスト ボックス 274"/>
            <p:cNvSpPr txBox="1"/>
            <p:nvPr/>
          </p:nvSpPr>
          <p:spPr>
            <a:xfrm>
              <a:off x="14098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6" name="テキスト ボックス 275"/>
            <p:cNvSpPr txBox="1"/>
            <p:nvPr/>
          </p:nvSpPr>
          <p:spPr>
            <a:xfrm>
              <a:off x="121017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7" name="テキスト ボックス 276"/>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1</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8" name="テキスト ボックス 277"/>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79" name="テキスト ボックス 278"/>
            <p:cNvSpPr txBox="1"/>
            <p:nvPr/>
          </p:nvSpPr>
          <p:spPr>
            <a:xfrm>
              <a:off x="1004155" y="5053365"/>
              <a:ext cx="92" cy="218934"/>
            </a:xfrm>
            <a:prstGeom prst="rect">
              <a:avLst/>
            </a:prstGeom>
            <a:noFill/>
          </p:spPr>
          <p:txBody>
            <a:bodyPr wrap="none" lIns="0" tIns="0" rIns="0" bIns="0" rtlCol="0">
              <a:spAutoFit/>
            </a:bodyPr>
            <a:lstStyle/>
            <a:p>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0" name="テキスト ボックス 279"/>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1" name="テキスト ボックス 280"/>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2" name="テキスト ボックス 281"/>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grpSp>
      <p:graphicFrame>
        <p:nvGraphicFramePr>
          <p:cNvPr id="283" name="表 282"/>
          <p:cNvGraphicFramePr>
            <a:graphicFrameLocks noGrp="1"/>
          </p:cNvGraphicFramePr>
          <p:nvPr>
            <p:extLst>
              <p:ext uri="{D42A27DB-BD31-4B8C-83A1-F6EECF244321}">
                <p14:modId xmlns:p14="http://schemas.microsoft.com/office/powerpoint/2010/main" val="1319434253"/>
              </p:ext>
            </p:extLst>
          </p:nvPr>
        </p:nvGraphicFramePr>
        <p:xfrm>
          <a:off x="6829667" y="5739251"/>
          <a:ext cx="1231648" cy="262392"/>
        </p:xfrm>
        <a:graphic>
          <a:graphicData uri="http://schemas.openxmlformats.org/drawingml/2006/table">
            <a:tbl>
              <a:tblPr firstRow="1" bandRow="1">
                <a:tableStyleId>{BC89EF96-8CEA-46FF-86C4-4CE0E7609802}</a:tableStyleId>
              </a:tblPr>
              <a:tblGrid>
                <a:gridCol w="153956"/>
                <a:gridCol w="153956"/>
                <a:gridCol w="153956"/>
                <a:gridCol w="153956"/>
                <a:gridCol w="153956"/>
                <a:gridCol w="153956"/>
                <a:gridCol w="153956"/>
                <a:gridCol w="153956"/>
              </a:tblGrid>
              <a:tr h="260662">
                <a:tc>
                  <a:txBody>
                    <a:bodyPr/>
                    <a:lstStyle/>
                    <a:p>
                      <a:endParaRPr kumimoji="1" lang="ja-JP" altLang="en-US" sz="1300" dirty="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c>
                  <a:txBody>
                    <a:bodyPr/>
                    <a:lstStyle/>
                    <a:p>
                      <a:endParaRPr kumimoji="1" lang="ja-JP" altLang="en-US" sz="1300" dirty="0"/>
                    </a:p>
                  </a:txBody>
                  <a:tcPr marL="64278" marR="64278" marT="32136" marB="32136"/>
                </a:tc>
              </a:tr>
            </a:tbl>
          </a:graphicData>
        </a:graphic>
      </p:graphicFrame>
      <p:grpSp>
        <p:nvGrpSpPr>
          <p:cNvPr id="284" name="グループ化 283"/>
          <p:cNvGrpSpPr/>
          <p:nvPr/>
        </p:nvGrpSpPr>
        <p:grpSpPr>
          <a:xfrm>
            <a:off x="6859856" y="5791138"/>
            <a:ext cx="1112251" cy="153888"/>
            <a:chOff x="362831" y="5053365"/>
            <a:chExt cx="1582255" cy="218934"/>
          </a:xfrm>
        </p:grpSpPr>
        <p:sp>
          <p:nvSpPr>
            <p:cNvPr id="285" name="テキスト ボックス 284"/>
            <p:cNvSpPr txBox="1"/>
            <p:nvPr/>
          </p:nvSpPr>
          <p:spPr>
            <a:xfrm>
              <a:off x="183106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1</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6" name="テキスト ボックス 285"/>
            <p:cNvSpPr txBox="1"/>
            <p:nvPr/>
          </p:nvSpPr>
          <p:spPr>
            <a:xfrm>
              <a:off x="1625043"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1</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7" name="テキスト ボックス 286"/>
            <p:cNvSpPr txBox="1"/>
            <p:nvPr/>
          </p:nvSpPr>
          <p:spPr>
            <a:xfrm>
              <a:off x="140987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8" name="テキスト ボックス 287"/>
            <p:cNvSpPr txBox="1"/>
            <p:nvPr/>
          </p:nvSpPr>
          <p:spPr>
            <a:xfrm>
              <a:off x="1210176"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89" name="テキスト ボックス 288"/>
            <p:cNvSpPr txBox="1"/>
            <p:nvPr/>
          </p:nvSpPr>
          <p:spPr>
            <a:xfrm>
              <a:off x="1004155"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1</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90" name="テキスト ボックス 289"/>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92" name="テキスト ボックス 291"/>
            <p:cNvSpPr txBox="1"/>
            <p:nvPr/>
          </p:nvSpPr>
          <p:spPr>
            <a:xfrm>
              <a:off x="788987"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93" name="テキスト ボックス 292"/>
            <p:cNvSpPr txBox="1"/>
            <p:nvPr/>
          </p:nvSpPr>
          <p:spPr>
            <a:xfrm>
              <a:off x="577999"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sp>
          <p:nvSpPr>
            <p:cNvPr id="294" name="テキスト ボックス 293"/>
            <p:cNvSpPr txBox="1"/>
            <p:nvPr/>
          </p:nvSpPr>
          <p:spPr>
            <a:xfrm>
              <a:off x="362831" y="5053365"/>
              <a:ext cx="114019" cy="218934"/>
            </a:xfrm>
            <a:prstGeom prst="rect">
              <a:avLst/>
            </a:prstGeom>
            <a:noFill/>
          </p:spPr>
          <p:txBody>
            <a:bodyPr wrap="none" lIns="0" tIns="0" rIns="0" bIns="0" rtlCol="0">
              <a:spAutoFit/>
            </a:bodyPr>
            <a:lstStyle/>
            <a:p>
              <a:r>
                <a:rPr lang="en-US" altLang="ja-JP" sz="1000" dirty="0">
                  <a:solidFill>
                    <a:srgbClr val="FF0066"/>
                  </a:solidFill>
                  <a:latin typeface="Meiryo UI" pitchFamily="50" charset="-128"/>
                  <a:ea typeface="Meiryo UI" pitchFamily="50" charset="-128"/>
                  <a:cs typeface="Meiryo UI" pitchFamily="50" charset="-128"/>
                </a:rPr>
                <a:t>0</a:t>
              </a:r>
              <a:endParaRPr lang="ja-JP" altLang="en-US" sz="1000" dirty="0">
                <a:solidFill>
                  <a:srgbClr val="FF0066"/>
                </a:solidFill>
                <a:latin typeface="Meiryo UI" pitchFamily="50" charset="-128"/>
                <a:ea typeface="Meiryo UI" pitchFamily="50" charset="-128"/>
                <a:cs typeface="Meiryo UI" pitchFamily="50" charset="-128"/>
              </a:endParaRPr>
            </a:p>
          </p:txBody>
        </p:sp>
      </p:grpSp>
      <p:sp>
        <p:nvSpPr>
          <p:cNvPr id="235"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58273629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376040"/>
            <a:ext cx="2337284"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4</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イベントフラグ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804526"/>
            <a:ext cx="8803639" cy="2401318"/>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a:t>C:\ut_realos\utkernel\7-M\uT-Kernel_Samples\ev_flag</a:t>
            </a:r>
            <a:endParaRPr lang="fr-FR"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プロゴラム概要</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タスクは，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から構成される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初期化タスク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uinit_task</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はタスクを動的に生成し，各タスクを順番に起動する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タスクは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スイッチの状態をサンプリングし，</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スイッチが押されたらフラグパターンを</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0x00</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から増加させる（</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0x00</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0x01</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0x02</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0x03</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は要求するフラグパターンを設定し，パターンが実行されるまで待状態に遷移する．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によって発行されるパターンが要求パターンと一致すれば，待ち状態が解除される． </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5107650" y="6190430"/>
            <a:ext cx="1789642"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各タスクのフローチャート</a:t>
            </a:r>
          </a:p>
        </p:txBody>
      </p:sp>
      <p:pic>
        <p:nvPicPr>
          <p:cNvPr id="9" name="図 8"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4662" y="3214756"/>
            <a:ext cx="2718728" cy="3187728"/>
          </a:xfrm>
          <a:prstGeom prst="rect">
            <a:avLst/>
          </a:prstGeom>
        </p:spPr>
      </p:pic>
      <p:pic>
        <p:nvPicPr>
          <p:cNvPr id="10" name="図 9"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7650" y="3214757"/>
            <a:ext cx="1374264" cy="2678034"/>
          </a:xfrm>
          <a:prstGeom prst="rect">
            <a:avLst/>
          </a:prstGeom>
        </p:spPr>
      </p:pic>
      <p:sp>
        <p:nvSpPr>
          <p:cNvPr id="1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9290448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1267089" y="2204864"/>
            <a:ext cx="6082434" cy="1323439"/>
          </a:xfrm>
          <a:prstGeom prst="rect">
            <a:avLst/>
          </a:prstGeom>
          <a:noFill/>
        </p:spPr>
        <p:txBody>
          <a:bodyPr wrap="none" rtlCol="0">
            <a:spAutoFit/>
          </a:bodyPr>
          <a:lstStyle/>
          <a:p>
            <a:r>
              <a:rPr kumimoji="1" lang="en-US" altLang="ja-JP" sz="8000" u="sng" dirty="0" smtClean="0">
                <a:latin typeface="Impact" pitchFamily="34" charset="0"/>
              </a:rPr>
              <a:t>uT-Kernel</a:t>
            </a:r>
            <a:r>
              <a:rPr kumimoji="1" lang="en-US" altLang="ja-JP" sz="8000" u="sng" dirty="0" smtClean="0"/>
              <a:t> </a:t>
            </a:r>
            <a:r>
              <a:rPr lang="ja-JP" altLang="en-US" sz="8000" u="sng" dirty="0"/>
              <a:t>とは</a:t>
            </a:r>
            <a:endParaRPr kumimoji="1" lang="ja-JP" altLang="en-US" sz="8000" u="sng" dirty="0"/>
          </a:p>
        </p:txBody>
      </p:sp>
      <p:sp>
        <p:nvSpPr>
          <p:cNvPr id="19"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380312192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9570" name="Text Box 5"/>
          <p:cNvSpPr txBox="1">
            <a:spLocks noChangeArrowheads="1"/>
          </p:cNvSpPr>
          <p:nvPr/>
        </p:nvSpPr>
        <p:spPr bwMode="gray">
          <a:xfrm>
            <a:off x="179388" y="965200"/>
            <a:ext cx="8731250" cy="565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メールボックス</a:t>
            </a:r>
          </a:p>
          <a:p>
            <a:pPr fontAlgn="ctr">
              <a:lnSpc>
                <a:spcPct val="120000"/>
              </a:lnSpc>
              <a:buClr>
                <a:srgbClr val="808080"/>
              </a:buClr>
              <a:buFont typeface="ＭＳ Ｐゴシック" pitchFamily="50" charset="-128"/>
              <a:buNone/>
            </a:pPr>
            <a:r>
              <a:rPr lang="ja-JP" altLang="en-US" sz="2500" b="1" dirty="0">
                <a:latin typeface="Meiryo UI" pitchFamily="50" charset="-128"/>
                <a:ea typeface="Meiryo UI" pitchFamily="50" charset="-128"/>
                <a:cs typeface="Meiryo UI" pitchFamily="50" charset="-128"/>
              </a:rPr>
              <a:t>  </a:t>
            </a:r>
            <a:r>
              <a:rPr lang="ja-JP" altLang="en-US" sz="2200" dirty="0">
                <a:latin typeface="Meiryo UI" pitchFamily="50" charset="-128"/>
                <a:ea typeface="Meiryo UI" pitchFamily="50" charset="-128"/>
                <a:cs typeface="Meiryo UI" pitchFamily="50" charset="-128"/>
              </a:rPr>
              <a:t>タスク間でメッセージ領域のアドレスを通信</a:t>
            </a:r>
          </a:p>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システムコール</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メールボックス生成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Create Mailbox</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ID </a:t>
            </a:r>
            <a:r>
              <a:rPr lang="en-US" altLang="ja-JP" sz="2000" dirty="0" err="1">
                <a:latin typeface="Meiryo UI" pitchFamily="50" charset="-128"/>
                <a:ea typeface="Meiryo UI" pitchFamily="50" charset="-128"/>
                <a:cs typeface="Meiryo UI" pitchFamily="50" charset="-128"/>
              </a:rPr>
              <a:t>mbxid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tk_cre_mbx</a:t>
            </a:r>
            <a:r>
              <a:rPr lang="en-US" altLang="ja-JP" sz="2000" dirty="0">
                <a:latin typeface="Meiryo UI" pitchFamily="50" charset="-128"/>
                <a:ea typeface="Meiryo UI" pitchFamily="50" charset="-128"/>
                <a:cs typeface="Meiryo UI" pitchFamily="50" charset="-128"/>
              </a:rPr>
              <a:t> (T_CMBX *</a:t>
            </a:r>
            <a:r>
              <a:rPr lang="en-US" altLang="ja-JP" sz="2000" dirty="0" err="1">
                <a:latin typeface="Meiryo UI" pitchFamily="50" charset="-128"/>
                <a:ea typeface="Meiryo UI" pitchFamily="50" charset="-128"/>
                <a:cs typeface="Meiryo UI" pitchFamily="50" charset="-128"/>
              </a:rPr>
              <a:t>pk_cmbx</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メールボックス削除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Delete Mailbox</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tk_del_flg</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mbxid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メールボックスへ送信</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tk_snd_mbx</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mbxid</a:t>
            </a:r>
            <a:r>
              <a:rPr lang="en-US" altLang="ja-JP" sz="2000" dirty="0">
                <a:latin typeface="Meiryo UI" pitchFamily="50" charset="-128"/>
                <a:ea typeface="Meiryo UI" pitchFamily="50" charset="-128"/>
                <a:cs typeface="Meiryo UI" pitchFamily="50" charset="-128"/>
              </a:rPr>
              <a:t>, T_MSG *</a:t>
            </a:r>
            <a:r>
              <a:rPr lang="en-US" altLang="ja-JP" sz="2000" dirty="0" err="1">
                <a:latin typeface="Meiryo UI" pitchFamily="50" charset="-128"/>
                <a:ea typeface="Meiryo UI" pitchFamily="50" charset="-128"/>
                <a:cs typeface="Meiryo UI" pitchFamily="50" charset="-128"/>
              </a:rPr>
              <a:t>pk_msg</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メールボックスから受信</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tk_rcv_mbx</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mbxid</a:t>
            </a:r>
            <a:r>
              <a:rPr lang="en-US" altLang="ja-JP" sz="2000" dirty="0">
                <a:latin typeface="Meiryo UI" pitchFamily="50" charset="-128"/>
                <a:ea typeface="Meiryo UI" pitchFamily="50" charset="-128"/>
                <a:cs typeface="Meiryo UI" pitchFamily="50" charset="-128"/>
              </a:rPr>
              <a:t>, TMSG **</a:t>
            </a:r>
            <a:r>
              <a:rPr lang="en-US" altLang="ja-JP" sz="2000" dirty="0" err="1">
                <a:latin typeface="Meiryo UI" pitchFamily="50" charset="-128"/>
                <a:ea typeface="Meiryo UI" pitchFamily="50" charset="-128"/>
                <a:cs typeface="Meiryo UI" pitchFamily="50" charset="-128"/>
              </a:rPr>
              <a:t>ppk_msg</a:t>
            </a:r>
            <a:r>
              <a:rPr lang="en-US" altLang="ja-JP" sz="2000" dirty="0">
                <a:latin typeface="Meiryo UI" pitchFamily="50" charset="-128"/>
                <a:ea typeface="Meiryo UI" pitchFamily="50" charset="-128"/>
                <a:cs typeface="Meiryo UI" pitchFamily="50" charset="-128"/>
              </a:rPr>
              <a:t>, TMO </a:t>
            </a:r>
            <a:r>
              <a:rPr lang="en-US" altLang="ja-JP" sz="2000" dirty="0" err="1">
                <a:latin typeface="Meiryo UI" pitchFamily="50" charset="-128"/>
                <a:ea typeface="Meiryo UI" pitchFamily="50" charset="-128"/>
                <a:cs typeface="Meiryo UI" pitchFamily="50" charset="-128"/>
              </a:rPr>
              <a:t>tmout</a:t>
            </a:r>
            <a:r>
              <a:rPr lang="en-US" altLang="ja-JP" sz="2000" dirty="0">
                <a:latin typeface="Meiryo UI" pitchFamily="50" charset="-128"/>
                <a:ea typeface="Meiryo UI" pitchFamily="50" charset="-128"/>
                <a:cs typeface="Meiryo UI" pitchFamily="50" charset="-128"/>
              </a:rPr>
              <a:t>);  </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メールボックス状態参照</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tk_ref_mbx</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mbix</a:t>
            </a:r>
            <a:r>
              <a:rPr lang="en-US" altLang="ja-JP" sz="2000" dirty="0">
                <a:latin typeface="Meiryo UI" pitchFamily="50" charset="-128"/>
                <a:ea typeface="Meiryo UI" pitchFamily="50" charset="-128"/>
                <a:cs typeface="Meiryo UI" pitchFamily="50" charset="-128"/>
              </a:rPr>
              <a:t>, T_RMBX *</a:t>
            </a:r>
            <a:r>
              <a:rPr lang="en-US" altLang="ja-JP" sz="2000" dirty="0" err="1">
                <a:latin typeface="Meiryo UI" pitchFamily="50" charset="-128"/>
                <a:ea typeface="Meiryo UI" pitchFamily="50" charset="-128"/>
                <a:cs typeface="Meiryo UI" pitchFamily="50" charset="-128"/>
              </a:rPr>
              <a:t>pk_rmbx</a:t>
            </a:r>
            <a:r>
              <a:rPr lang="en-US" altLang="ja-JP" sz="2000" dirty="0">
                <a:latin typeface="Meiryo UI" pitchFamily="50" charset="-128"/>
                <a:ea typeface="Meiryo UI" pitchFamily="50" charset="-128"/>
                <a:cs typeface="Meiryo UI" pitchFamily="50" charset="-128"/>
              </a:rPr>
              <a:t>);</a:t>
            </a:r>
          </a:p>
        </p:txBody>
      </p:sp>
      <p:grpSp>
        <p:nvGrpSpPr>
          <p:cNvPr id="749571" name="Group 17"/>
          <p:cNvGrpSpPr>
            <a:grpSpLocks/>
          </p:cNvGrpSpPr>
          <p:nvPr/>
        </p:nvGrpSpPr>
        <p:grpSpPr bwMode="auto">
          <a:xfrm>
            <a:off x="6469194" y="858087"/>
            <a:ext cx="2441575" cy="4010025"/>
            <a:chOff x="5729" y="1057"/>
            <a:chExt cx="2188" cy="3594"/>
          </a:xfrm>
        </p:grpSpPr>
        <p:pic>
          <p:nvPicPr>
            <p:cNvPr id="749572" name="Picture 6" descr="MC900379879[1]"/>
            <p:cNvPicPr>
              <a:picLocks noChangeAspect="1" noChangeArrowheads="1"/>
            </p:cNvPicPr>
            <p:nvPr/>
          </p:nvPicPr>
          <p:blipFill>
            <a:blip r:embed="rId3" cstate="print">
              <a:lum bright="-8000" contrast="66000"/>
              <a:grayscl/>
              <a:extLst>
                <a:ext uri="{28A0092B-C50C-407E-A947-70E740481C1C}">
                  <a14:useLocalDpi xmlns:a14="http://schemas.microsoft.com/office/drawing/2010/main" val="0"/>
                </a:ext>
              </a:extLst>
            </a:blip>
            <a:srcRect/>
            <a:stretch>
              <a:fillRect/>
            </a:stretch>
          </p:blipFill>
          <p:spPr bwMode="auto">
            <a:xfrm>
              <a:off x="7225" y="1057"/>
              <a:ext cx="692" cy="1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9573" name="Picture 7" descr="MC900379641[1]"/>
            <p:cNvPicPr>
              <a:picLocks noChangeAspect="1" noChangeArrowheads="1"/>
            </p:cNvPicPr>
            <p:nvPr/>
          </p:nvPicPr>
          <p:blipFill>
            <a:blip r:embed="rId4" cstate="print">
              <a:lum bright="36000" contrast="76000"/>
              <a:grayscl/>
              <a:extLst>
                <a:ext uri="{28A0092B-C50C-407E-A947-70E740481C1C}">
                  <a14:useLocalDpi xmlns:a14="http://schemas.microsoft.com/office/drawing/2010/main" val="0"/>
                </a:ext>
              </a:extLst>
            </a:blip>
            <a:srcRect/>
            <a:stretch>
              <a:fillRect/>
            </a:stretch>
          </p:blipFill>
          <p:spPr bwMode="auto">
            <a:xfrm>
              <a:off x="6727" y="2885"/>
              <a:ext cx="941" cy="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9574" name="Picture 8" descr="MC900379641[1]"/>
            <p:cNvPicPr>
              <a:picLocks noChangeAspect="1" noChangeArrowheads="1"/>
            </p:cNvPicPr>
            <p:nvPr/>
          </p:nvPicPr>
          <p:blipFill>
            <a:blip r:embed="rId4" cstate="print">
              <a:lum bright="36000" contrast="76000"/>
              <a:grayscl/>
              <a:extLst>
                <a:ext uri="{28A0092B-C50C-407E-A947-70E740481C1C}">
                  <a14:useLocalDpi xmlns:a14="http://schemas.microsoft.com/office/drawing/2010/main" val="0"/>
                </a:ext>
              </a:extLst>
            </a:blip>
            <a:srcRect/>
            <a:stretch>
              <a:fillRect/>
            </a:stretch>
          </p:blipFill>
          <p:spPr bwMode="auto">
            <a:xfrm>
              <a:off x="6615" y="3217"/>
              <a:ext cx="942" cy="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9575" name="Picture 9" descr="MC900379641[1]"/>
            <p:cNvPicPr>
              <a:picLocks noChangeAspect="1" noChangeArrowheads="1"/>
            </p:cNvPicPr>
            <p:nvPr/>
          </p:nvPicPr>
          <p:blipFill>
            <a:blip r:embed="rId4" cstate="print">
              <a:lum bright="36000" contrast="76000"/>
              <a:grayscl/>
              <a:extLst>
                <a:ext uri="{28A0092B-C50C-407E-A947-70E740481C1C}">
                  <a14:useLocalDpi xmlns:a14="http://schemas.microsoft.com/office/drawing/2010/main" val="0"/>
                </a:ext>
              </a:extLst>
            </a:blip>
            <a:srcRect/>
            <a:stretch>
              <a:fillRect/>
            </a:stretch>
          </p:blipFill>
          <p:spPr bwMode="auto">
            <a:xfrm>
              <a:off x="6449" y="3550"/>
              <a:ext cx="942" cy="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9576" name="Picture 10" descr="MC900379641[1]"/>
            <p:cNvPicPr>
              <a:picLocks noChangeAspect="1" noChangeArrowheads="1"/>
            </p:cNvPicPr>
            <p:nvPr/>
          </p:nvPicPr>
          <p:blipFill>
            <a:blip r:embed="rId4" cstate="print">
              <a:lum bright="36000" contrast="76000"/>
              <a:grayscl/>
              <a:extLst>
                <a:ext uri="{28A0092B-C50C-407E-A947-70E740481C1C}">
                  <a14:useLocalDpi xmlns:a14="http://schemas.microsoft.com/office/drawing/2010/main" val="0"/>
                </a:ext>
              </a:extLst>
            </a:blip>
            <a:srcRect/>
            <a:stretch>
              <a:fillRect/>
            </a:stretch>
          </p:blipFill>
          <p:spPr bwMode="auto">
            <a:xfrm>
              <a:off x="6394" y="3882"/>
              <a:ext cx="942" cy="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49577" name="Group 11"/>
            <p:cNvGrpSpPr>
              <a:grpSpLocks/>
            </p:cNvGrpSpPr>
            <p:nvPr/>
          </p:nvGrpSpPr>
          <p:grpSpPr bwMode="auto">
            <a:xfrm>
              <a:off x="7114" y="2331"/>
              <a:ext cx="322" cy="609"/>
              <a:chOff x="5034" y="1706"/>
              <a:chExt cx="409" cy="772"/>
            </a:xfrm>
          </p:grpSpPr>
          <p:sp>
            <p:nvSpPr>
              <p:cNvPr id="749578" name="Freeform 12"/>
              <p:cNvSpPr>
                <a:spLocks/>
              </p:cNvSpPr>
              <p:nvPr/>
            </p:nvSpPr>
            <p:spPr bwMode="gray">
              <a:xfrm>
                <a:off x="5034" y="1706"/>
                <a:ext cx="265" cy="726"/>
              </a:xfrm>
              <a:custGeom>
                <a:avLst/>
                <a:gdLst>
                  <a:gd name="T0" fmla="*/ 114 w 265"/>
                  <a:gd name="T1" fmla="*/ 0 h 726"/>
                  <a:gd name="T2" fmla="*/ 23 w 265"/>
                  <a:gd name="T3" fmla="*/ 227 h 726"/>
                  <a:gd name="T4" fmla="*/ 250 w 265"/>
                  <a:gd name="T5" fmla="*/ 227 h 726"/>
                  <a:gd name="T6" fmla="*/ 114 w 265"/>
                  <a:gd name="T7" fmla="*/ 726 h 726"/>
                  <a:gd name="T8" fmla="*/ 0 60000 65536"/>
                  <a:gd name="T9" fmla="*/ 0 60000 65536"/>
                  <a:gd name="T10" fmla="*/ 0 60000 65536"/>
                  <a:gd name="T11" fmla="*/ 0 60000 65536"/>
                  <a:gd name="T12" fmla="*/ 0 w 265"/>
                  <a:gd name="T13" fmla="*/ 0 h 726"/>
                  <a:gd name="T14" fmla="*/ 265 w 265"/>
                  <a:gd name="T15" fmla="*/ 726 h 726"/>
                </a:gdLst>
                <a:ahLst/>
                <a:cxnLst>
                  <a:cxn ang="T8">
                    <a:pos x="T0" y="T1"/>
                  </a:cxn>
                  <a:cxn ang="T9">
                    <a:pos x="T2" y="T3"/>
                  </a:cxn>
                  <a:cxn ang="T10">
                    <a:pos x="T4" y="T5"/>
                  </a:cxn>
                  <a:cxn ang="T11">
                    <a:pos x="T6" y="T7"/>
                  </a:cxn>
                </a:cxnLst>
                <a:rect l="T12" t="T13" r="T14" b="T15"/>
                <a:pathLst>
                  <a:path w="265" h="726">
                    <a:moveTo>
                      <a:pt x="114" y="0"/>
                    </a:moveTo>
                    <a:cubicBezTo>
                      <a:pt x="57" y="94"/>
                      <a:pt x="0" y="189"/>
                      <a:pt x="23" y="227"/>
                    </a:cubicBezTo>
                    <a:cubicBezTo>
                      <a:pt x="46" y="265"/>
                      <a:pt x="235" y="144"/>
                      <a:pt x="250" y="227"/>
                    </a:cubicBezTo>
                    <a:cubicBezTo>
                      <a:pt x="265" y="310"/>
                      <a:pt x="189" y="518"/>
                      <a:pt x="114" y="726"/>
                    </a:cubicBezTo>
                  </a:path>
                </a:pathLst>
              </a:custGeom>
              <a:noFill/>
              <a:ln w="25400" cap="flat" cmpd="sng">
                <a:solidFill>
                  <a:srgbClr val="505050"/>
                </a:solidFill>
                <a:prstDash val="solid"/>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ja-JP" altLang="en-US"/>
              </a:p>
            </p:txBody>
          </p:sp>
          <p:sp>
            <p:nvSpPr>
              <p:cNvPr id="749579" name="Freeform 13"/>
              <p:cNvSpPr>
                <a:spLocks/>
              </p:cNvSpPr>
              <p:nvPr/>
            </p:nvSpPr>
            <p:spPr bwMode="gray">
              <a:xfrm>
                <a:off x="5193" y="1752"/>
                <a:ext cx="250" cy="726"/>
              </a:xfrm>
              <a:custGeom>
                <a:avLst/>
                <a:gdLst>
                  <a:gd name="T0" fmla="*/ 181 w 250"/>
                  <a:gd name="T1" fmla="*/ 0 h 726"/>
                  <a:gd name="T2" fmla="*/ 136 w 250"/>
                  <a:gd name="T3" fmla="*/ 90 h 726"/>
                  <a:gd name="T4" fmla="*/ 227 w 250"/>
                  <a:gd name="T5" fmla="*/ 136 h 726"/>
                  <a:gd name="T6" fmla="*/ 0 w 250"/>
                  <a:gd name="T7" fmla="*/ 726 h 726"/>
                  <a:gd name="T8" fmla="*/ 0 60000 65536"/>
                  <a:gd name="T9" fmla="*/ 0 60000 65536"/>
                  <a:gd name="T10" fmla="*/ 0 60000 65536"/>
                  <a:gd name="T11" fmla="*/ 0 60000 65536"/>
                  <a:gd name="T12" fmla="*/ 0 w 250"/>
                  <a:gd name="T13" fmla="*/ 0 h 726"/>
                  <a:gd name="T14" fmla="*/ 250 w 250"/>
                  <a:gd name="T15" fmla="*/ 726 h 726"/>
                </a:gdLst>
                <a:ahLst/>
                <a:cxnLst>
                  <a:cxn ang="T8">
                    <a:pos x="T0" y="T1"/>
                  </a:cxn>
                  <a:cxn ang="T9">
                    <a:pos x="T2" y="T3"/>
                  </a:cxn>
                  <a:cxn ang="T10">
                    <a:pos x="T4" y="T5"/>
                  </a:cxn>
                  <a:cxn ang="T11">
                    <a:pos x="T6" y="T7"/>
                  </a:cxn>
                </a:cxnLst>
                <a:rect l="T12" t="T13" r="T14" b="T15"/>
                <a:pathLst>
                  <a:path w="250" h="726">
                    <a:moveTo>
                      <a:pt x="181" y="0"/>
                    </a:moveTo>
                    <a:cubicBezTo>
                      <a:pt x="154" y="33"/>
                      <a:pt x="128" y="67"/>
                      <a:pt x="136" y="90"/>
                    </a:cubicBezTo>
                    <a:cubicBezTo>
                      <a:pt x="144" y="113"/>
                      <a:pt x="250" y="30"/>
                      <a:pt x="227" y="136"/>
                    </a:cubicBezTo>
                    <a:cubicBezTo>
                      <a:pt x="204" y="242"/>
                      <a:pt x="38" y="628"/>
                      <a:pt x="0" y="726"/>
                    </a:cubicBezTo>
                  </a:path>
                </a:pathLst>
              </a:custGeom>
              <a:noFill/>
              <a:ln w="25400" cap="flat" cmpd="sng">
                <a:solidFill>
                  <a:srgbClr val="505050"/>
                </a:solidFill>
                <a:prstDash val="solid"/>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ja-JP" altLang="en-US"/>
              </a:p>
            </p:txBody>
          </p:sp>
        </p:grpSp>
        <p:sp>
          <p:nvSpPr>
            <p:cNvPr id="749580" name="Line 14"/>
            <p:cNvSpPr>
              <a:spLocks noChangeShapeType="1"/>
            </p:cNvSpPr>
            <p:nvPr/>
          </p:nvSpPr>
          <p:spPr bwMode="gray">
            <a:xfrm rot="-1732951" flipH="1" flipV="1">
              <a:off x="6912" y="1533"/>
              <a:ext cx="166" cy="278"/>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49581" name="Line 15"/>
            <p:cNvSpPr>
              <a:spLocks noChangeShapeType="1"/>
            </p:cNvSpPr>
            <p:nvPr/>
          </p:nvSpPr>
          <p:spPr bwMode="gray">
            <a:xfrm rot="-1732951" flipH="1" flipV="1">
              <a:off x="6755" y="1879"/>
              <a:ext cx="332" cy="111"/>
            </a:xfrm>
            <a:prstGeom prst="line">
              <a:avLst/>
            </a:prstGeom>
            <a:noFill/>
            <a:ln w="9525">
              <a:solidFill>
                <a:srgbClr val="505050"/>
              </a:solidFill>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49582" name="Line 19"/>
            <p:cNvSpPr>
              <a:spLocks noChangeShapeType="1"/>
            </p:cNvSpPr>
            <p:nvPr/>
          </p:nvSpPr>
          <p:spPr bwMode="gray">
            <a:xfrm flipV="1">
              <a:off x="6836" y="2054"/>
              <a:ext cx="389" cy="388"/>
            </a:xfrm>
            <a:prstGeom prst="line">
              <a:avLst/>
            </a:prstGeom>
            <a:noFill/>
            <a:ln w="25400">
              <a:solidFill>
                <a:srgbClr val="50505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49583" name="Line 20"/>
            <p:cNvSpPr>
              <a:spLocks noChangeShapeType="1"/>
            </p:cNvSpPr>
            <p:nvPr/>
          </p:nvSpPr>
          <p:spPr bwMode="gray">
            <a:xfrm flipH="1">
              <a:off x="5729" y="2442"/>
              <a:ext cx="1107" cy="0"/>
            </a:xfrm>
            <a:prstGeom prst="line">
              <a:avLst/>
            </a:prstGeom>
            <a:noFill/>
            <a:ln w="25400">
              <a:solidFill>
                <a:srgbClr val="505050"/>
              </a:solidFill>
              <a:round/>
              <a:headEnd/>
              <a:tailEn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749584" name="Text Box 21"/>
            <p:cNvSpPr txBox="1">
              <a:spLocks noChangeArrowheads="1"/>
            </p:cNvSpPr>
            <p:nvPr/>
          </p:nvSpPr>
          <p:spPr bwMode="gray">
            <a:xfrm>
              <a:off x="5739" y="2165"/>
              <a:ext cx="714"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3" tIns="32137" rIns="64273" bIns="32137">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a:solidFill>
                    <a:srgbClr val="000000"/>
                  </a:solidFill>
                  <a:latin typeface="HGS創英角ｺﾞｼｯｸUB" pitchFamily="50" charset="-128"/>
                  <a:ea typeface="HGS創英角ｺﾞｼｯｸUB" pitchFamily="50" charset="-128"/>
                </a:rPr>
                <a:t>アドレス</a:t>
              </a:r>
            </a:p>
          </p:txBody>
        </p:sp>
      </p:gr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３．</a:t>
            </a:r>
            <a:r>
              <a:rPr lang="ja-JP" altLang="en-US" sz="3400">
                <a:latin typeface="HGP創英角ｺﾞｼｯｸUB" pitchFamily="50" charset="-128"/>
                <a:ea typeface="HGP創英角ｺﾞｼｯｸUB" pitchFamily="50" charset="-128"/>
                <a:cs typeface="ＤＦＧ平成ゴシック体W7"/>
              </a:rPr>
              <a:t>同期・通信機能 「メールボックス」</a:t>
            </a:r>
            <a:r>
              <a:rPr lang="ja-JP" altLang="en-US" sz="3400" u="sng">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a:t>
            </a:r>
          </a:p>
        </p:txBody>
      </p:sp>
      <p:sp>
        <p:nvSpPr>
          <p:cNvPr id="2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7550810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1624" name="Text Box 12"/>
          <p:cNvSpPr txBox="1">
            <a:spLocks noChangeArrowheads="1"/>
          </p:cNvSpPr>
          <p:nvPr/>
        </p:nvSpPr>
        <p:spPr bwMode="gray">
          <a:xfrm>
            <a:off x="1624185" y="938600"/>
            <a:ext cx="790233" cy="54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dirty="0">
                <a:solidFill>
                  <a:srgbClr val="000000"/>
                </a:solidFill>
                <a:latin typeface="HGS創英角ｺﾞｼｯｸUB" pitchFamily="50" charset="-128"/>
                <a:ea typeface="HGS創英角ｺﾞｼｯｸUB" pitchFamily="50" charset="-128"/>
              </a:rPr>
              <a:t>TASK1</a:t>
            </a:r>
          </a:p>
          <a:p>
            <a:pPr algn="ctr" fontAlgn="ctr">
              <a:lnSpc>
                <a:spcPct val="120000"/>
              </a:lnSpc>
            </a:pPr>
            <a:r>
              <a:rPr lang="ja-JP" altLang="en-US" sz="1300" dirty="0">
                <a:solidFill>
                  <a:srgbClr val="000000"/>
                </a:solidFill>
                <a:latin typeface="HGS創英角ｺﾞｼｯｸUB" pitchFamily="50" charset="-128"/>
                <a:ea typeface="HGS創英角ｺﾞｼｯｸUB" pitchFamily="50" charset="-128"/>
              </a:rPr>
              <a:t>優先度 </a:t>
            </a:r>
            <a:r>
              <a:rPr lang="en-US" altLang="ja-JP" sz="1300" dirty="0">
                <a:solidFill>
                  <a:srgbClr val="000000"/>
                </a:solidFill>
                <a:latin typeface="HGS創英角ｺﾞｼｯｸUB" pitchFamily="50" charset="-128"/>
                <a:ea typeface="HGS創英角ｺﾞｼｯｸUB" pitchFamily="50" charset="-128"/>
              </a:rPr>
              <a:t>1</a:t>
            </a:r>
          </a:p>
        </p:txBody>
      </p:sp>
      <p:sp>
        <p:nvSpPr>
          <p:cNvPr id="751625" name="Text Box 13"/>
          <p:cNvSpPr txBox="1">
            <a:spLocks noChangeArrowheads="1"/>
          </p:cNvSpPr>
          <p:nvPr/>
        </p:nvSpPr>
        <p:spPr bwMode="gray">
          <a:xfrm>
            <a:off x="4801565" y="938856"/>
            <a:ext cx="790233" cy="545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lnSpc>
                <a:spcPct val="120000"/>
              </a:lnSpc>
            </a:pPr>
            <a:r>
              <a:rPr lang="en-US" altLang="ja-JP" sz="1300" u="sng">
                <a:solidFill>
                  <a:srgbClr val="000000"/>
                </a:solidFill>
                <a:latin typeface="HGS創英角ｺﾞｼｯｸUB" pitchFamily="50" charset="-128"/>
                <a:ea typeface="HGS創英角ｺﾞｼｯｸUB" pitchFamily="50" charset="-128"/>
              </a:rPr>
              <a:t>TASK2</a:t>
            </a:r>
          </a:p>
          <a:p>
            <a:pPr algn="ctr" fontAlgn="ctr">
              <a:lnSpc>
                <a:spcPct val="120000"/>
              </a:lnSpc>
            </a:pPr>
            <a:r>
              <a:rPr lang="ja-JP" altLang="en-US" sz="1300">
                <a:solidFill>
                  <a:srgbClr val="000000"/>
                </a:solidFill>
                <a:latin typeface="HGS創英角ｺﾞｼｯｸUB" pitchFamily="50" charset="-128"/>
                <a:ea typeface="HGS創英角ｺﾞｼｯｸUB" pitchFamily="50" charset="-128"/>
              </a:rPr>
              <a:t>優先度 </a:t>
            </a:r>
            <a:r>
              <a:rPr lang="en-US" altLang="ja-JP" sz="1300">
                <a:solidFill>
                  <a:srgbClr val="000000"/>
                </a:solidFill>
                <a:latin typeface="HGS創英角ｺﾞｼｯｸUB" pitchFamily="50" charset="-128"/>
                <a:ea typeface="HGS創英角ｺﾞｼｯｸUB" pitchFamily="50" charset="-128"/>
              </a:rPr>
              <a:t>2</a:t>
            </a:r>
          </a:p>
        </p:txBody>
      </p:sp>
      <p:sp>
        <p:nvSpPr>
          <p:cNvPr id="751627" name="Line 15"/>
          <p:cNvSpPr>
            <a:spLocks noChangeShapeType="1"/>
          </p:cNvSpPr>
          <p:nvPr/>
        </p:nvSpPr>
        <p:spPr bwMode="gray">
          <a:xfrm>
            <a:off x="2789238" y="2690813"/>
            <a:ext cx="1731962" cy="43021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51628" name="Line 16"/>
          <p:cNvSpPr>
            <a:spLocks noChangeShapeType="1"/>
          </p:cNvSpPr>
          <p:nvPr/>
        </p:nvSpPr>
        <p:spPr bwMode="gray">
          <a:xfrm flipH="1">
            <a:off x="2571751" y="3481388"/>
            <a:ext cx="1806575"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51649" name="AutoShape 39"/>
          <p:cNvSpPr>
            <a:spLocks noChangeArrowheads="1"/>
          </p:cNvSpPr>
          <p:nvPr/>
        </p:nvSpPr>
        <p:spPr bwMode="gray">
          <a:xfrm>
            <a:off x="58937" y="1360488"/>
            <a:ext cx="1076325" cy="358775"/>
          </a:xfrm>
          <a:prstGeom prst="wedgeRectCallout">
            <a:avLst>
              <a:gd name="adj1" fmla="val 61546"/>
              <a:gd name="adj2" fmla="val 87164"/>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tk_rcv_mbx(0)</a:t>
            </a:r>
          </a:p>
        </p:txBody>
      </p:sp>
      <p:sp>
        <p:nvSpPr>
          <p:cNvPr id="751682" name="AutoShape 75"/>
          <p:cNvSpPr>
            <a:spLocks noChangeArrowheads="1"/>
          </p:cNvSpPr>
          <p:nvPr/>
        </p:nvSpPr>
        <p:spPr bwMode="gray">
          <a:xfrm>
            <a:off x="5892801" y="2394787"/>
            <a:ext cx="1089626" cy="360363"/>
          </a:xfrm>
          <a:prstGeom prst="wedgeRectCallout">
            <a:avLst>
              <a:gd name="adj1" fmla="val -55348"/>
              <a:gd name="adj2" fmla="val 82607"/>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dirty="0" err="1">
                <a:latin typeface="HGS創英角ｺﾞｼｯｸUB" pitchFamily="50" charset="-128"/>
                <a:ea typeface="HGS創英角ｺﾞｼｯｸUB" pitchFamily="50" charset="-128"/>
              </a:rPr>
              <a:t>tk_snd_mbx</a:t>
            </a:r>
            <a:r>
              <a:rPr lang="en-US" altLang="ja-JP" sz="1100" dirty="0">
                <a:latin typeface="HGS創英角ｺﾞｼｯｸUB" pitchFamily="50" charset="-128"/>
                <a:ea typeface="HGS創英角ｺﾞｼｯｸUB" pitchFamily="50" charset="-128"/>
              </a:rPr>
              <a:t>(</a:t>
            </a:r>
            <a:r>
              <a:rPr lang="ja-JP" altLang="en-US" sz="1100" dirty="0">
                <a:latin typeface="HGS創英角ｺﾞｼｯｸUB" pitchFamily="50" charset="-128"/>
                <a:ea typeface="HGS創英角ｺﾞｼｯｸUB" pitchFamily="50" charset="-128"/>
              </a:rPr>
              <a:t> </a:t>
            </a:r>
            <a:r>
              <a:rPr lang="en-US" altLang="ja-JP" sz="1100" dirty="0">
                <a:latin typeface="HGS創英角ｺﾞｼｯｸUB" pitchFamily="50" charset="-128"/>
                <a:ea typeface="HGS創英角ｺﾞｼｯｸUB" pitchFamily="50" charset="-128"/>
              </a:rPr>
              <a:t>)</a:t>
            </a:r>
          </a:p>
        </p:txBody>
      </p:sp>
      <p:sp>
        <p:nvSpPr>
          <p:cNvPr id="751683" name="Text Box 76"/>
          <p:cNvSpPr txBox="1">
            <a:spLocks noChangeArrowheads="1"/>
          </p:cNvSpPr>
          <p:nvPr/>
        </p:nvSpPr>
        <p:spPr bwMode="gray">
          <a:xfrm>
            <a:off x="6982427" y="938856"/>
            <a:ext cx="1317399" cy="2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300" u="sng" dirty="0">
                <a:solidFill>
                  <a:srgbClr val="000000"/>
                </a:solidFill>
                <a:latin typeface="HGS創英角ｺﾞｼｯｸUB" pitchFamily="50" charset="-128"/>
                <a:ea typeface="HGS創英角ｺﾞｼｯｸUB" pitchFamily="50" charset="-128"/>
              </a:rPr>
              <a:t>メッセージ数</a:t>
            </a:r>
          </a:p>
        </p:txBody>
      </p:sp>
      <p:sp>
        <p:nvSpPr>
          <p:cNvPr id="751684" name="Text Box 77"/>
          <p:cNvSpPr txBox="1">
            <a:spLocks noChangeArrowheads="1"/>
          </p:cNvSpPr>
          <p:nvPr/>
        </p:nvSpPr>
        <p:spPr bwMode="gray">
          <a:xfrm>
            <a:off x="7455994" y="1907876"/>
            <a:ext cx="233991" cy="2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en-US" altLang="ja-JP" sz="1300" dirty="0">
                <a:solidFill>
                  <a:srgbClr val="000000"/>
                </a:solidFill>
                <a:latin typeface="HGS創英角ｺﾞｼｯｸUB" pitchFamily="50" charset="-128"/>
                <a:ea typeface="HGS創英角ｺﾞｼｯｸUB" pitchFamily="50" charset="-128"/>
              </a:rPr>
              <a:t>0</a:t>
            </a:r>
          </a:p>
        </p:txBody>
      </p:sp>
      <p:sp>
        <p:nvSpPr>
          <p:cNvPr id="751685" name="Text Box 78"/>
          <p:cNvSpPr txBox="1">
            <a:spLocks noChangeArrowheads="1"/>
          </p:cNvSpPr>
          <p:nvPr/>
        </p:nvSpPr>
        <p:spPr bwMode="gray">
          <a:xfrm>
            <a:off x="7307286" y="2951142"/>
            <a:ext cx="617109" cy="2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en-US" altLang="ja-JP" sz="1300" dirty="0">
                <a:solidFill>
                  <a:srgbClr val="000000"/>
                </a:solidFill>
                <a:latin typeface="HGS創英角ｺﾞｼｯｸUB" pitchFamily="50" charset="-128"/>
                <a:ea typeface="HGS創英角ｺﾞｼｯｸUB" pitchFamily="50" charset="-128"/>
              </a:rPr>
              <a:t>0 → 1</a:t>
            </a:r>
          </a:p>
        </p:txBody>
      </p:sp>
      <p:sp>
        <p:nvSpPr>
          <p:cNvPr id="751686" name="Text Box 79"/>
          <p:cNvSpPr txBox="1">
            <a:spLocks noChangeArrowheads="1"/>
          </p:cNvSpPr>
          <p:nvPr/>
        </p:nvSpPr>
        <p:spPr bwMode="gray">
          <a:xfrm>
            <a:off x="7307286" y="3929297"/>
            <a:ext cx="617109" cy="2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en-US" altLang="ja-JP" sz="1300">
                <a:solidFill>
                  <a:srgbClr val="000000"/>
                </a:solidFill>
                <a:latin typeface="HGS創英角ｺﾞｼｯｸUB" pitchFamily="50" charset="-128"/>
                <a:ea typeface="HGS創英角ｺﾞｼｯｸUB" pitchFamily="50" charset="-128"/>
              </a:rPr>
              <a:t>1 → 0</a:t>
            </a:r>
          </a:p>
        </p:txBody>
      </p:sp>
      <p:sp>
        <p:nvSpPr>
          <p:cNvPr id="751687" name="Text Box 80"/>
          <p:cNvSpPr txBox="1">
            <a:spLocks noChangeArrowheads="1"/>
          </p:cNvSpPr>
          <p:nvPr/>
        </p:nvSpPr>
        <p:spPr bwMode="gray">
          <a:xfrm>
            <a:off x="7307286" y="4907452"/>
            <a:ext cx="617109" cy="2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en-US" altLang="ja-JP" sz="1300">
                <a:solidFill>
                  <a:srgbClr val="000000"/>
                </a:solidFill>
                <a:latin typeface="HGS創英角ｺﾞｼｯｸUB" pitchFamily="50" charset="-128"/>
                <a:ea typeface="HGS創英角ｺﾞｼｯｸUB" pitchFamily="50" charset="-128"/>
              </a:rPr>
              <a:t>0 → 1</a:t>
            </a:r>
          </a:p>
        </p:txBody>
      </p:sp>
      <p:sp>
        <p:nvSpPr>
          <p:cNvPr id="751689" name="Line 82"/>
          <p:cNvSpPr>
            <a:spLocks noChangeShapeType="1"/>
          </p:cNvSpPr>
          <p:nvPr/>
        </p:nvSpPr>
        <p:spPr bwMode="gray">
          <a:xfrm>
            <a:off x="8765896" y="1641257"/>
            <a:ext cx="0" cy="4894263"/>
          </a:xfrm>
          <a:prstGeom prst="line">
            <a:avLst/>
          </a:prstGeom>
          <a:noFill/>
          <a:ln w="57150">
            <a:solidFill>
              <a:srgbClr val="505050"/>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51690" name="Text Box 83"/>
          <p:cNvSpPr txBox="1">
            <a:spLocks noChangeArrowheads="1"/>
          </p:cNvSpPr>
          <p:nvPr/>
        </p:nvSpPr>
        <p:spPr bwMode="gray">
          <a:xfrm>
            <a:off x="8512732" y="1350745"/>
            <a:ext cx="488869" cy="280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ja-JP" altLang="en-US" sz="1400" dirty="0">
                <a:solidFill>
                  <a:srgbClr val="000000"/>
                </a:solidFill>
                <a:latin typeface="HGS創英角ｺﾞｼｯｸUB" pitchFamily="50" charset="-128"/>
                <a:ea typeface="HGS創英角ｺﾞｼｯｸUB" pitchFamily="50" charset="-128"/>
              </a:rPr>
              <a:t>時間</a:t>
            </a:r>
          </a:p>
        </p:txBody>
      </p:sp>
      <p:sp>
        <p:nvSpPr>
          <p:cNvPr id="751723" name="Line 119"/>
          <p:cNvSpPr>
            <a:spLocks noChangeShapeType="1"/>
          </p:cNvSpPr>
          <p:nvPr/>
        </p:nvSpPr>
        <p:spPr bwMode="gray">
          <a:xfrm>
            <a:off x="2860675" y="4560888"/>
            <a:ext cx="1733550" cy="431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51724" name="Line 120"/>
          <p:cNvSpPr>
            <a:spLocks noChangeShapeType="1"/>
          </p:cNvSpPr>
          <p:nvPr/>
        </p:nvSpPr>
        <p:spPr bwMode="gray">
          <a:xfrm flipH="1">
            <a:off x="2643188" y="5353050"/>
            <a:ext cx="1806575" cy="6477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lIns="91435" tIns="45717" rIns="91435" bIns="45717" anchor="ctr"/>
          <a:lstStyle/>
          <a:p>
            <a:endParaRPr lang="ja-JP" altLang="en-US"/>
          </a:p>
        </p:txBody>
      </p:sp>
      <p:sp>
        <p:nvSpPr>
          <p:cNvPr id="751731" name="AutoShape 128"/>
          <p:cNvSpPr>
            <a:spLocks noChangeArrowheads="1"/>
          </p:cNvSpPr>
          <p:nvPr/>
        </p:nvSpPr>
        <p:spPr bwMode="gray">
          <a:xfrm>
            <a:off x="5892801" y="4361288"/>
            <a:ext cx="1089626" cy="357188"/>
          </a:xfrm>
          <a:prstGeom prst="wedgeRectCallout">
            <a:avLst>
              <a:gd name="adj1" fmla="val -57882"/>
              <a:gd name="adj2" fmla="val 88033"/>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dirty="0" err="1">
                <a:latin typeface="HGS創英角ｺﾞｼｯｸUB" pitchFamily="50" charset="-128"/>
                <a:ea typeface="HGS創英角ｺﾞｼｯｸUB" pitchFamily="50" charset="-128"/>
              </a:rPr>
              <a:t>tk_snd_mbx</a:t>
            </a:r>
            <a:r>
              <a:rPr lang="en-US" altLang="ja-JP" sz="1100" dirty="0">
                <a:latin typeface="HGS創英角ｺﾞｼｯｸUB" pitchFamily="50" charset="-128"/>
                <a:ea typeface="HGS創英角ｺﾞｼｯｸUB" pitchFamily="50" charset="-128"/>
              </a:rPr>
              <a:t>(</a:t>
            </a:r>
            <a:r>
              <a:rPr lang="ja-JP" altLang="en-US" sz="1100" dirty="0">
                <a:latin typeface="HGS創英角ｺﾞｼｯｸUB" pitchFamily="50" charset="-128"/>
                <a:ea typeface="HGS創英角ｺﾞｼｯｸUB" pitchFamily="50" charset="-128"/>
              </a:rPr>
              <a:t> </a:t>
            </a:r>
            <a:r>
              <a:rPr lang="en-US" altLang="ja-JP" sz="1100" dirty="0">
                <a:latin typeface="HGS創英角ｺﾞｼｯｸUB" pitchFamily="50" charset="-128"/>
                <a:ea typeface="HGS創英角ｺﾞｼｯｸUB" pitchFamily="50" charset="-128"/>
              </a:rPr>
              <a:t>)</a:t>
            </a:r>
          </a:p>
        </p:txBody>
      </p:sp>
      <p:sp>
        <p:nvSpPr>
          <p:cNvPr id="751732" name="AutoShape 129"/>
          <p:cNvSpPr>
            <a:spLocks noChangeArrowheads="1"/>
          </p:cNvSpPr>
          <p:nvPr/>
        </p:nvSpPr>
        <p:spPr bwMode="gray">
          <a:xfrm>
            <a:off x="58937" y="3375439"/>
            <a:ext cx="1076325" cy="358775"/>
          </a:xfrm>
          <a:prstGeom prst="wedgeRectCallout">
            <a:avLst>
              <a:gd name="adj1" fmla="val 60041"/>
              <a:gd name="adj2" fmla="val 89586"/>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tk_rcv_mbx(0)</a:t>
            </a:r>
          </a:p>
        </p:txBody>
      </p:sp>
      <p:sp>
        <p:nvSpPr>
          <p:cNvPr id="751733" name="AutoShape 130"/>
          <p:cNvSpPr>
            <a:spLocks noChangeArrowheads="1"/>
          </p:cNvSpPr>
          <p:nvPr/>
        </p:nvSpPr>
        <p:spPr bwMode="gray">
          <a:xfrm>
            <a:off x="58937" y="5280026"/>
            <a:ext cx="1076325" cy="358775"/>
          </a:xfrm>
          <a:prstGeom prst="wedgeRectCallout">
            <a:avLst>
              <a:gd name="adj1" fmla="val 62032"/>
              <a:gd name="adj2" fmla="val 104227"/>
            </a:avLst>
          </a:prstGeom>
          <a:solidFill>
            <a:schemeClr val="bg1"/>
          </a:solidFill>
          <a:ln w="9525" algn="ctr">
            <a:solidFill>
              <a:srgbClr val="505050"/>
            </a:solidFill>
            <a:miter lim="800000"/>
            <a:headEnd/>
            <a:tailEnd/>
          </a:ln>
        </p:spPr>
        <p:txBody>
          <a:bodyPr lIns="64270" tIns="32135" rIns="64270" bIns="32135" anchor="ctr"/>
          <a:lstStyle/>
          <a:p>
            <a:pPr defTabSz="642903"/>
            <a:r>
              <a:rPr lang="en-US" altLang="ja-JP" sz="1100">
                <a:latin typeface="HGS創英角ｺﾞｼｯｸUB" pitchFamily="50" charset="-128"/>
                <a:ea typeface="HGS創英角ｺﾞｼｯｸUB" pitchFamily="50" charset="-128"/>
              </a:rPr>
              <a:t>tk_rcv_mbx(0)</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３．</a:t>
            </a:r>
            <a:r>
              <a:rPr lang="ja-JP" altLang="en-US" sz="3400">
                <a:latin typeface="HGP創英角ｺﾞｼｯｸUB" pitchFamily="50" charset="-128"/>
                <a:ea typeface="HGP創英角ｺﾞｼｯｸUB" pitchFamily="50" charset="-128"/>
                <a:cs typeface="ＤＦＧ平成ゴシック体W7"/>
              </a:rPr>
              <a:t>同期・通信機能 「メールボックス」</a:t>
            </a:r>
            <a:r>
              <a:rPr lang="ja-JP" altLang="en-US" sz="3400" u="sng">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 </a:t>
            </a:r>
          </a:p>
        </p:txBody>
      </p:sp>
      <p:grpSp>
        <p:nvGrpSpPr>
          <p:cNvPr id="120" name="グループ化 22"/>
          <p:cNvGrpSpPr/>
          <p:nvPr/>
        </p:nvGrpSpPr>
        <p:grpSpPr>
          <a:xfrm>
            <a:off x="1326557" y="1479391"/>
            <a:ext cx="1305657" cy="1104697"/>
            <a:chOff x="4786314" y="1643050"/>
            <a:chExt cx="1857388" cy="1571636"/>
          </a:xfrm>
        </p:grpSpPr>
        <p:sp>
          <p:nvSpPr>
            <p:cNvPr id="122" name="円/楕円 121"/>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3" name="円/楕円 122"/>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33" name="正方形/長方形 13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4" name="正方形/長方形 133"/>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5" name="円/楕円 124"/>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6" name="円/楕円 125"/>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円/楕円 126"/>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円/楕円 127"/>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円弧 128"/>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0" name="円弧 129"/>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1" name="円/楕円 130"/>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円/楕円 131"/>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5" name="グループ化 55"/>
          <p:cNvGrpSpPr/>
          <p:nvPr/>
        </p:nvGrpSpPr>
        <p:grpSpPr>
          <a:xfrm>
            <a:off x="1378957" y="2471811"/>
            <a:ext cx="1004352" cy="954056"/>
            <a:chOff x="4357686" y="4786322"/>
            <a:chExt cx="1428760" cy="1357322"/>
          </a:xfrm>
        </p:grpSpPr>
        <p:grpSp>
          <p:nvGrpSpPr>
            <p:cNvPr id="136"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41" name="正方形/長方形 14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正方形/長方形 14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7" name="円/楕円 136"/>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8" name="円/楕円 137"/>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39" name="直線コネクタ 138"/>
            <p:cNvCxnSpPr>
              <a:stCxn id="137" idx="2"/>
              <a:endCxn id="137"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0" name="直線コネクタ 139"/>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43" name="グループ化 22"/>
          <p:cNvGrpSpPr/>
          <p:nvPr/>
        </p:nvGrpSpPr>
        <p:grpSpPr>
          <a:xfrm>
            <a:off x="1316575" y="3463137"/>
            <a:ext cx="1305657" cy="1104697"/>
            <a:chOff x="4786314" y="1643050"/>
            <a:chExt cx="1857388" cy="1571636"/>
          </a:xfrm>
        </p:grpSpPr>
        <p:sp>
          <p:nvSpPr>
            <p:cNvPr id="144" name="円/楕円 143"/>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円/楕円 144"/>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6"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55" name="正方形/長方形 154"/>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正方形/長方形 155"/>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7" name="円/楕円 146"/>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円/楕円 147"/>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9" name="円/楕円 148"/>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0" name="円/楕円 149"/>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1" name="円弧 150"/>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2" name="円弧 151"/>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53" name="円/楕円 152"/>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4" name="円/楕円 153"/>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7" name="グループ化 55"/>
          <p:cNvGrpSpPr/>
          <p:nvPr/>
        </p:nvGrpSpPr>
        <p:grpSpPr>
          <a:xfrm>
            <a:off x="1368975" y="4456689"/>
            <a:ext cx="1004352" cy="954056"/>
            <a:chOff x="4357686" y="4786322"/>
            <a:chExt cx="1428760" cy="1357322"/>
          </a:xfrm>
        </p:grpSpPr>
        <p:grpSp>
          <p:nvGrpSpPr>
            <p:cNvPr id="158" name="グループ化 40"/>
            <p:cNvGrpSpPr/>
            <p:nvPr/>
          </p:nvGrpSpPr>
          <p:grpSpPr>
            <a:xfrm>
              <a:off x="4357686" y="4786322"/>
              <a:ext cx="1428760" cy="1357322"/>
              <a:chOff x="4786314" y="1571612"/>
              <a:chExt cx="1428760" cy="1357322"/>
            </a:xfrm>
            <a:solidFill>
              <a:schemeClr val="tx2">
                <a:lumMod val="20000"/>
                <a:lumOff val="80000"/>
              </a:schemeClr>
            </a:solidFill>
          </p:grpSpPr>
          <p:sp>
            <p:nvSpPr>
              <p:cNvPr id="163" name="正方形/長方形 162"/>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4" name="正方形/長方形 163"/>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9" name="円/楕円 158"/>
            <p:cNvSpPr/>
            <p:nvPr/>
          </p:nvSpPr>
          <p:spPr>
            <a:xfrm>
              <a:off x="4714876"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0" name="円/楕円 159"/>
            <p:cNvSpPr/>
            <p:nvPr/>
          </p:nvSpPr>
          <p:spPr>
            <a:xfrm>
              <a:off x="5214942" y="528638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61" name="直線コネクタ 160"/>
            <p:cNvCxnSpPr>
              <a:stCxn id="159" idx="2"/>
              <a:endCxn id="159" idx="6"/>
            </p:cNvCxnSpPr>
            <p:nvPr/>
          </p:nvCxnSpPr>
          <p:spPr>
            <a:xfrm rot="10800000" flipH="1">
              <a:off x="4714876"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62" name="直線コネクタ 161"/>
            <p:cNvCxnSpPr/>
            <p:nvPr/>
          </p:nvCxnSpPr>
          <p:spPr>
            <a:xfrm rot="10800000" flipH="1">
              <a:off x="5214942" y="5500702"/>
              <a:ext cx="428628" cy="158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165" name="グループ化 22"/>
          <p:cNvGrpSpPr/>
          <p:nvPr/>
        </p:nvGrpSpPr>
        <p:grpSpPr>
          <a:xfrm>
            <a:off x="1325958" y="5441535"/>
            <a:ext cx="1305657" cy="1104697"/>
            <a:chOff x="4786314" y="1643050"/>
            <a:chExt cx="1857388" cy="1571636"/>
          </a:xfrm>
        </p:grpSpPr>
        <p:sp>
          <p:nvSpPr>
            <p:cNvPr id="166" name="円/楕円 16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7" name="円/楕円 16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77" name="正方形/長方形 17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8" name="正方形/長方形 17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9" name="円/楕円 16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円/楕円 16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1" name="円/楕円 17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2" name="円/楕円 17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3" name="円弧 17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4" name="円弧 17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5" name="円/楕円 17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6" name="円/楕円 17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79" name="グループ化 51"/>
          <p:cNvGrpSpPr/>
          <p:nvPr/>
        </p:nvGrpSpPr>
        <p:grpSpPr>
          <a:xfrm>
            <a:off x="4575712" y="1479391"/>
            <a:ext cx="1004352" cy="954056"/>
            <a:chOff x="4286248" y="3000372"/>
            <a:chExt cx="1428760" cy="1357322"/>
          </a:xfrm>
        </p:grpSpPr>
        <p:grpSp>
          <p:nvGrpSpPr>
            <p:cNvPr id="180"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185" name="正方形/長方形 184"/>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6" name="正方形/長方形 185"/>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81" name="円/楕円 180"/>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2" name="円/楕円 181"/>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3" name="円/楕円 182"/>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4" name="円/楕円 183"/>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87" name="グループ化 22"/>
          <p:cNvGrpSpPr/>
          <p:nvPr/>
        </p:nvGrpSpPr>
        <p:grpSpPr>
          <a:xfrm>
            <a:off x="4551904" y="2464907"/>
            <a:ext cx="1305657" cy="1104697"/>
            <a:chOff x="4786314" y="1643050"/>
            <a:chExt cx="1857388" cy="1571636"/>
          </a:xfrm>
        </p:grpSpPr>
        <p:sp>
          <p:nvSpPr>
            <p:cNvPr id="188" name="円/楕円 187"/>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9" name="円/楕円 188"/>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0"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99" name="正方形/長方形 198"/>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正方形/長方形 199"/>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1" name="円/楕円 190"/>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2" name="円/楕円 191"/>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3" name="円/楕円 192"/>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4" name="円/楕円 193"/>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5" name="円弧 194"/>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96" name="円弧 195"/>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97" name="円/楕円 196"/>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8" name="円/楕円 197"/>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1" name="グループ化 51"/>
          <p:cNvGrpSpPr/>
          <p:nvPr/>
        </p:nvGrpSpPr>
        <p:grpSpPr>
          <a:xfrm>
            <a:off x="4574382" y="3439712"/>
            <a:ext cx="1004352" cy="954056"/>
            <a:chOff x="4286248" y="3000372"/>
            <a:chExt cx="1428760" cy="1357322"/>
          </a:xfrm>
        </p:grpSpPr>
        <p:grpSp>
          <p:nvGrpSpPr>
            <p:cNvPr id="202"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207" name="正方形/長方形 20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正方形/長方形 20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3" name="円/楕円 202"/>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4" name="円/楕円 203"/>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5" name="円/楕円 204"/>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円/楕円 205"/>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9" name="グループ化 22"/>
          <p:cNvGrpSpPr/>
          <p:nvPr/>
        </p:nvGrpSpPr>
        <p:grpSpPr>
          <a:xfrm>
            <a:off x="4550574" y="4425228"/>
            <a:ext cx="1305657" cy="1104697"/>
            <a:chOff x="4786314" y="1643050"/>
            <a:chExt cx="1857388" cy="1571636"/>
          </a:xfrm>
        </p:grpSpPr>
        <p:sp>
          <p:nvSpPr>
            <p:cNvPr id="210" name="円/楕円 209"/>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1" name="円/楕円 210"/>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2"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21" name="正方形/長方形 220"/>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2" name="正方形/長方形 221"/>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13" name="円/楕円 212"/>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4" name="円/楕円 213"/>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5" name="円/楕円 214"/>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6" name="円/楕円 215"/>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7" name="円弧 216"/>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8" name="円弧 217"/>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19" name="円/楕円 218"/>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0" name="円/楕円 219"/>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3" name="グループ化 51"/>
          <p:cNvGrpSpPr/>
          <p:nvPr/>
        </p:nvGrpSpPr>
        <p:grpSpPr>
          <a:xfrm>
            <a:off x="4593426" y="5420781"/>
            <a:ext cx="1004352" cy="954056"/>
            <a:chOff x="4286248" y="3000372"/>
            <a:chExt cx="1428760" cy="1357322"/>
          </a:xfrm>
        </p:grpSpPr>
        <p:grpSp>
          <p:nvGrpSpPr>
            <p:cNvPr id="224" name="グループ化 26"/>
            <p:cNvGrpSpPr/>
            <p:nvPr/>
          </p:nvGrpSpPr>
          <p:grpSpPr>
            <a:xfrm>
              <a:off x="4286248" y="3000372"/>
              <a:ext cx="1428760" cy="1357322"/>
              <a:chOff x="4786314" y="1571612"/>
              <a:chExt cx="1428760" cy="1357322"/>
            </a:xfrm>
            <a:solidFill>
              <a:schemeClr val="tx2">
                <a:lumMod val="20000"/>
                <a:lumOff val="80000"/>
              </a:schemeClr>
            </a:solidFill>
          </p:grpSpPr>
          <p:sp>
            <p:nvSpPr>
              <p:cNvPr id="229" name="正方形/長方形 228"/>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0" name="正方形/長方形 229"/>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5" name="円/楕円 224"/>
            <p:cNvSpPr/>
            <p:nvPr/>
          </p:nvSpPr>
          <p:spPr>
            <a:xfrm>
              <a:off x="4643438"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6" name="円/楕円 225"/>
            <p:cNvSpPr/>
            <p:nvPr/>
          </p:nvSpPr>
          <p:spPr>
            <a:xfrm>
              <a:off x="5143504" y="3500438"/>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円/楕円 226"/>
            <p:cNvSpPr/>
            <p:nvPr/>
          </p:nvSpPr>
          <p:spPr>
            <a:xfrm>
              <a:off x="485775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8" name="円/楕円 227"/>
            <p:cNvSpPr/>
            <p:nvPr/>
          </p:nvSpPr>
          <p:spPr>
            <a:xfrm>
              <a:off x="5214942" y="3643314"/>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31" name="Text Box 79"/>
          <p:cNvSpPr txBox="1">
            <a:spLocks noChangeArrowheads="1"/>
          </p:cNvSpPr>
          <p:nvPr/>
        </p:nvSpPr>
        <p:spPr bwMode="gray">
          <a:xfrm>
            <a:off x="7307286" y="5901833"/>
            <a:ext cx="617109" cy="26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pPr algn="ctr" fontAlgn="ctr"/>
            <a:r>
              <a:rPr lang="en-US" altLang="ja-JP" sz="1300">
                <a:solidFill>
                  <a:srgbClr val="000000"/>
                </a:solidFill>
                <a:latin typeface="HGS創英角ｺﾞｼｯｸUB" pitchFamily="50" charset="-128"/>
                <a:ea typeface="HGS創英角ｺﾞｼｯｸUB" pitchFamily="50" charset="-128"/>
              </a:rPr>
              <a:t>1 → 0</a:t>
            </a:r>
          </a:p>
        </p:txBody>
      </p:sp>
      <p:sp>
        <p:nvSpPr>
          <p:cNvPr id="23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33174312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376040"/>
            <a:ext cx="2359821"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5</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メールボックス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804526"/>
            <a:ext cx="8803639" cy="2141716"/>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a:t>C:\ut_realos\utkernel\7-M\uT-Kernel_Samples\mailbox</a:t>
            </a: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プロゴラム概要</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タスクは，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rcv1(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snd1(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から構成される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初期化タスク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uinit_task</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はタスクを動的に生成し，各タスクを順番に起動する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rcv1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が実行状態になったら受信できるメッセージが発生するまで待ちます．</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そこで，</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snd1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からメッセージが送信されたら，</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rcv1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の待ち状態が解除され，</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rcv1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が受信したメッセージが</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LCD</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とターミナル</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I/O</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に表示される． </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3677179" y="6190430"/>
            <a:ext cx="1789642"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各タスクのフローチャート</a:t>
            </a:r>
          </a:p>
        </p:txBody>
      </p:sp>
      <p:pic>
        <p:nvPicPr>
          <p:cNvPr id="7" name="図 6"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4420" y="2987124"/>
            <a:ext cx="4615159" cy="3181927"/>
          </a:xfrm>
          <a:prstGeom prst="rect">
            <a:avLst/>
          </a:prstGeom>
        </p:spPr>
      </p:pic>
      <p:sp>
        <p:nvSpPr>
          <p:cNvPr id="12"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52993379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４．割込み管理機能</a:t>
            </a:r>
          </a:p>
        </p:txBody>
      </p:sp>
      <p:sp>
        <p:nvSpPr>
          <p:cNvPr id="753667" name="Text Box 5"/>
          <p:cNvSpPr txBox="1">
            <a:spLocks noChangeArrowheads="1"/>
          </p:cNvSpPr>
          <p:nvPr/>
        </p:nvSpPr>
        <p:spPr bwMode="gray">
          <a:xfrm>
            <a:off x="233364" y="1285875"/>
            <a:ext cx="8910637" cy="410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割込み管理機能とは？</a:t>
            </a:r>
          </a:p>
          <a:p>
            <a:pPr fontAlgn="ctr">
              <a:lnSpc>
                <a:spcPct val="120000"/>
              </a:lnSpc>
              <a:buClr>
                <a:srgbClr val="808080"/>
              </a:buClr>
              <a:buFont typeface="ＭＳ Ｐゴシック" pitchFamily="50" charset="-128"/>
              <a:buChar char="▶"/>
            </a:pPr>
            <a:r>
              <a:rPr lang="ja-JP" altLang="en-US" sz="2200" dirty="0">
                <a:latin typeface="Meiryo UI" pitchFamily="50" charset="-128"/>
                <a:ea typeface="Meiryo UI" pitchFamily="50" charset="-128"/>
                <a:cs typeface="Meiryo UI" pitchFamily="50" charset="-128"/>
              </a:rPr>
              <a:t> 割込み管理機能とは，外部割込み及び</a:t>
            </a:r>
            <a:r>
              <a:rPr lang="en-US" altLang="ja-JP" sz="2200" dirty="0">
                <a:latin typeface="Meiryo UI" pitchFamily="50" charset="-128"/>
                <a:ea typeface="Meiryo UI" pitchFamily="50" charset="-128"/>
                <a:cs typeface="Meiryo UI" pitchFamily="50" charset="-128"/>
              </a:rPr>
              <a:t>CPU</a:t>
            </a:r>
            <a:r>
              <a:rPr lang="ja-JP" altLang="en-US" sz="2200" dirty="0">
                <a:latin typeface="Meiryo UI" pitchFamily="50" charset="-128"/>
                <a:ea typeface="Meiryo UI" pitchFamily="50" charset="-128"/>
                <a:cs typeface="Meiryo UI" pitchFamily="50" charset="-128"/>
              </a:rPr>
              <a:t>例外に対するハンドラ</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の定義や割込み制御などの操作を行う機能である．</a:t>
            </a:r>
          </a:p>
          <a:p>
            <a:pPr fontAlgn="ctr">
              <a:lnSpc>
                <a:spcPct val="120000"/>
              </a:lnSpc>
              <a:buClr>
                <a:srgbClr val="808080"/>
              </a:buClr>
              <a:buFont typeface="ＭＳ Ｐゴシック" pitchFamily="50" charset="-128"/>
              <a:buChar char="▶"/>
            </a:pPr>
            <a:r>
              <a:rPr lang="ja-JP" altLang="en-US" sz="2200" dirty="0">
                <a:latin typeface="Meiryo UI" pitchFamily="50" charset="-128"/>
                <a:ea typeface="Meiryo UI" pitchFamily="50" charset="-128"/>
                <a:cs typeface="Meiryo UI" pitchFamily="50" charset="-128"/>
              </a:rPr>
              <a:t> 割込みハンドラは，タスク独立部として扱われる．</a:t>
            </a:r>
          </a:p>
          <a:p>
            <a:pPr fontAlgn="ctr">
              <a:lnSpc>
                <a:spcPct val="120000"/>
              </a:lnSpc>
              <a:buClr>
                <a:srgbClr val="808080"/>
              </a:buClr>
              <a:buFont typeface="ＭＳ Ｐゴシック" pitchFamily="50" charset="-128"/>
              <a:buNone/>
            </a:pPr>
            <a:endParaRPr lang="ja-JP" altLang="en-US" sz="2200"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200" b="1" u="sng" dirty="0">
                <a:latin typeface="Meiryo UI" pitchFamily="50" charset="-128"/>
                <a:ea typeface="Meiryo UI" pitchFamily="50" charset="-128"/>
                <a:cs typeface="Meiryo UI" pitchFamily="50" charset="-128"/>
              </a:rPr>
              <a:t>システムコール</a:t>
            </a:r>
          </a:p>
          <a:p>
            <a:pPr fontAlgn="ctr">
              <a:lnSpc>
                <a:spcPct val="120000"/>
              </a:lnSpc>
              <a:buClr>
                <a:srgbClr val="808080"/>
              </a:buClr>
              <a:buFont typeface="ＭＳ Ｐゴシック" pitchFamily="50" charset="-128"/>
              <a:buNone/>
            </a:pPr>
            <a:r>
              <a:rPr lang="ja-JP" altLang="en-US" sz="2000" b="1"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割込みハンドラの定義</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tk_def_int</a:t>
            </a:r>
            <a:r>
              <a:rPr lang="en-US" altLang="ja-JP" sz="2000" dirty="0">
                <a:latin typeface="Meiryo UI" pitchFamily="50" charset="-128"/>
                <a:ea typeface="Meiryo UI" pitchFamily="50" charset="-128"/>
                <a:cs typeface="Meiryo UI" pitchFamily="50" charset="-128"/>
              </a:rPr>
              <a:t> ( UINT </a:t>
            </a:r>
            <a:r>
              <a:rPr lang="en-US" altLang="ja-JP" sz="2000" dirty="0" err="1">
                <a:latin typeface="Meiryo UI" pitchFamily="50" charset="-128"/>
                <a:ea typeface="Meiryo UI" pitchFamily="50" charset="-128"/>
                <a:cs typeface="Meiryo UI" pitchFamily="50" charset="-128"/>
              </a:rPr>
              <a:t>dintno</a:t>
            </a:r>
            <a:r>
              <a:rPr lang="en-US" altLang="ja-JP" sz="2000" dirty="0">
                <a:latin typeface="Meiryo UI" pitchFamily="50" charset="-128"/>
                <a:ea typeface="Meiryo UI" pitchFamily="50" charset="-128"/>
                <a:cs typeface="Meiryo UI" pitchFamily="50" charset="-128"/>
              </a:rPr>
              <a:t>, T_DINT *</a:t>
            </a:r>
            <a:r>
              <a:rPr lang="en-US" altLang="ja-JP" sz="2000" dirty="0" err="1">
                <a:latin typeface="Meiryo UI" pitchFamily="50" charset="-128"/>
                <a:ea typeface="Meiryo UI" pitchFamily="50" charset="-128"/>
                <a:cs typeface="Meiryo UI" pitchFamily="50" charset="-128"/>
              </a:rPr>
              <a:t>pk_dint</a:t>
            </a:r>
            <a:r>
              <a:rPr lang="en-US" altLang="ja-JP" sz="2000" dirty="0">
                <a:latin typeface="Meiryo UI" pitchFamily="50" charset="-128"/>
                <a:ea typeface="Meiryo UI" pitchFamily="50" charset="-128"/>
                <a:cs typeface="Meiryo UI" pitchFamily="50" charset="-128"/>
              </a:rPr>
              <a:t> ) ;</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割込みハンドラから復帰</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void </a:t>
            </a:r>
            <a:r>
              <a:rPr lang="en-US" altLang="ja-JP" sz="2000" dirty="0" err="1">
                <a:latin typeface="Meiryo UI" pitchFamily="50" charset="-128"/>
                <a:ea typeface="Meiryo UI" pitchFamily="50" charset="-128"/>
                <a:cs typeface="Meiryo UI" pitchFamily="50" charset="-128"/>
              </a:rPr>
              <a:t>tk_ret_int</a:t>
            </a:r>
            <a:r>
              <a:rPr lang="en-US" altLang="ja-JP" sz="2000" dirty="0">
                <a:latin typeface="Meiryo UI" pitchFamily="50" charset="-128"/>
                <a:ea typeface="Meiryo UI" pitchFamily="50" charset="-128"/>
                <a:cs typeface="Meiryo UI" pitchFamily="50" charset="-128"/>
              </a:rPr>
              <a:t> ( void ) ;</a:t>
            </a:r>
          </a:p>
        </p:txBody>
      </p:sp>
      <p:pic>
        <p:nvPicPr>
          <p:cNvPr id="753668" name="Picture 8" descr="MC900355963[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9501" y="3630613"/>
            <a:ext cx="1033463" cy="98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3669" name="Line 11"/>
          <p:cNvSpPr>
            <a:spLocks noChangeShapeType="1"/>
          </p:cNvSpPr>
          <p:nvPr/>
        </p:nvSpPr>
        <p:spPr bwMode="auto">
          <a:xfrm>
            <a:off x="6303964" y="5248275"/>
            <a:ext cx="2409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3670" name="Line 12"/>
          <p:cNvSpPr>
            <a:spLocks noChangeShapeType="1"/>
          </p:cNvSpPr>
          <p:nvPr/>
        </p:nvSpPr>
        <p:spPr bwMode="auto">
          <a:xfrm>
            <a:off x="6303964" y="5337175"/>
            <a:ext cx="2409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3671" name="Line 13"/>
          <p:cNvSpPr>
            <a:spLocks noChangeShapeType="1"/>
          </p:cNvSpPr>
          <p:nvPr/>
        </p:nvSpPr>
        <p:spPr bwMode="auto">
          <a:xfrm>
            <a:off x="6303964" y="5424488"/>
            <a:ext cx="2409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3672" name="Line 14"/>
          <p:cNvSpPr>
            <a:spLocks noChangeShapeType="1"/>
          </p:cNvSpPr>
          <p:nvPr/>
        </p:nvSpPr>
        <p:spPr bwMode="auto">
          <a:xfrm>
            <a:off x="6303964" y="5514975"/>
            <a:ext cx="2409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3673" name="Line 15"/>
          <p:cNvSpPr>
            <a:spLocks noChangeShapeType="1"/>
          </p:cNvSpPr>
          <p:nvPr/>
        </p:nvSpPr>
        <p:spPr bwMode="auto">
          <a:xfrm>
            <a:off x="6303964" y="5602288"/>
            <a:ext cx="2409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3674" name="Line 16"/>
          <p:cNvSpPr>
            <a:spLocks noChangeShapeType="1"/>
          </p:cNvSpPr>
          <p:nvPr/>
        </p:nvSpPr>
        <p:spPr bwMode="auto">
          <a:xfrm>
            <a:off x="6303964" y="5691188"/>
            <a:ext cx="2409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3675" name="Line 17"/>
          <p:cNvSpPr>
            <a:spLocks noChangeShapeType="1"/>
          </p:cNvSpPr>
          <p:nvPr/>
        </p:nvSpPr>
        <p:spPr bwMode="auto">
          <a:xfrm>
            <a:off x="6303964" y="5780088"/>
            <a:ext cx="2409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3676" name="Line 18"/>
          <p:cNvSpPr>
            <a:spLocks noChangeShapeType="1"/>
          </p:cNvSpPr>
          <p:nvPr/>
        </p:nvSpPr>
        <p:spPr bwMode="auto">
          <a:xfrm>
            <a:off x="6303964" y="5868988"/>
            <a:ext cx="2409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3677" name="Line 19"/>
          <p:cNvSpPr>
            <a:spLocks noChangeShapeType="1"/>
          </p:cNvSpPr>
          <p:nvPr/>
        </p:nvSpPr>
        <p:spPr bwMode="auto">
          <a:xfrm>
            <a:off x="6303964" y="5957888"/>
            <a:ext cx="24098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pic>
        <p:nvPicPr>
          <p:cNvPr id="753678" name="Picture 5" descr="MC900391038[1]"/>
          <p:cNvPicPr>
            <a:picLocks noChangeAspect="1" noChangeArrowheads="1"/>
          </p:cNvPicPr>
          <p:nvPr/>
        </p:nvPicPr>
        <p:blipFill>
          <a:blip r:embed="rId4" cstate="print">
            <a:lum bright="76000"/>
            <a:grayscl/>
            <a:extLst>
              <a:ext uri="{28A0092B-C50C-407E-A947-70E740481C1C}">
                <a14:useLocalDpi xmlns:a14="http://schemas.microsoft.com/office/drawing/2010/main" val="0"/>
              </a:ext>
            </a:extLst>
          </a:blip>
          <a:srcRect/>
          <a:stretch>
            <a:fillRect/>
          </a:stretch>
        </p:blipFill>
        <p:spPr bwMode="auto">
          <a:xfrm rot="1800000">
            <a:off x="6481764" y="4981576"/>
            <a:ext cx="892175"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3679" name="Picture 9" descr="MC900391038[1]"/>
          <p:cNvPicPr>
            <a:picLocks noChangeAspect="1" noChangeArrowheads="1"/>
          </p:cNvPicPr>
          <p:nvPr/>
        </p:nvPicPr>
        <p:blipFill>
          <a:blip r:embed="rId4" cstate="print">
            <a:grayscl/>
            <a:extLst>
              <a:ext uri="{28A0092B-C50C-407E-A947-70E740481C1C}">
                <a14:useLocalDpi xmlns:a14="http://schemas.microsoft.com/office/drawing/2010/main" val="0"/>
              </a:ext>
            </a:extLst>
          </a:blip>
          <a:srcRect/>
          <a:stretch>
            <a:fillRect/>
          </a:stretch>
        </p:blipFill>
        <p:spPr bwMode="auto">
          <a:xfrm rot="1800000">
            <a:off x="7678739" y="4981576"/>
            <a:ext cx="892175" cy="93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3680" name="AutoShape 10"/>
          <p:cNvSpPr>
            <a:spLocks noChangeArrowheads="1"/>
          </p:cNvSpPr>
          <p:nvPr/>
        </p:nvSpPr>
        <p:spPr bwMode="auto">
          <a:xfrm flipH="1">
            <a:off x="7500939" y="4648200"/>
            <a:ext cx="555625" cy="776288"/>
          </a:xfrm>
          <a:prstGeom prst="lightningBolt">
            <a:avLst/>
          </a:prstGeom>
          <a:solidFill>
            <a:srgbClr val="FFCC00"/>
          </a:solidFill>
          <a:ln w="9525">
            <a:solidFill>
              <a:srgbClr val="FF9900"/>
            </a:solidFill>
            <a:miter lim="800000"/>
            <a:headEnd/>
            <a:tailEnd/>
          </a:ln>
        </p:spPr>
        <p:txBody>
          <a:bodyPr wrap="none" lIns="64270" tIns="32135" rIns="64270" bIns="32135" anchor="ctr"/>
          <a:lstStyle/>
          <a:p>
            <a:pPr defTabSz="642903"/>
            <a:endParaRPr lang="ja-JP" altLang="ja-JP" sz="2200"/>
          </a:p>
        </p:txBody>
      </p:sp>
      <p:sp>
        <p:nvSpPr>
          <p:cNvPr id="753681" name="AutoShape 12"/>
          <p:cNvSpPr>
            <a:spLocks noChangeArrowheads="1"/>
          </p:cNvSpPr>
          <p:nvPr/>
        </p:nvSpPr>
        <p:spPr bwMode="auto">
          <a:xfrm rot="12971730" flipH="1">
            <a:off x="6624639" y="3576638"/>
            <a:ext cx="481012" cy="1606550"/>
          </a:xfrm>
          <a:prstGeom prst="curvedRightArrow">
            <a:avLst>
              <a:gd name="adj1" fmla="val 36322"/>
              <a:gd name="adj2" fmla="val 121923"/>
              <a:gd name="adj3" fmla="val 54630"/>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64270" tIns="32135" rIns="64270" bIns="32135" anchor="ctr"/>
          <a:lstStyle/>
          <a:p>
            <a:pPr defTabSz="642903"/>
            <a:endParaRPr lang="ja-JP" altLang="ja-JP" sz="6700">
              <a:latin typeface="Times" pitchFamily="18" charset="0"/>
            </a:endParaRPr>
          </a:p>
        </p:txBody>
      </p:sp>
      <p:sp>
        <p:nvSpPr>
          <p:cNvPr id="753682" name="AutoShape 12"/>
          <p:cNvSpPr>
            <a:spLocks noChangeArrowheads="1"/>
          </p:cNvSpPr>
          <p:nvPr/>
        </p:nvSpPr>
        <p:spPr bwMode="auto">
          <a:xfrm rot="386087" flipH="1">
            <a:off x="8570913" y="4392613"/>
            <a:ext cx="266700" cy="965200"/>
          </a:xfrm>
          <a:prstGeom prst="curvedRightArrow">
            <a:avLst>
              <a:gd name="adj1" fmla="val 39357"/>
              <a:gd name="adj2" fmla="val 132112"/>
              <a:gd name="adj3" fmla="val 54630"/>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nchor="ctr"/>
          <a:lstStyle/>
          <a:p>
            <a:pPr defTabSz="642903"/>
            <a:endParaRPr lang="ja-JP" altLang="ja-JP" sz="6700">
              <a:latin typeface="Times" pitchFamily="18" charset="0"/>
            </a:endParaRPr>
          </a:p>
        </p:txBody>
      </p:sp>
      <p:sp>
        <p:nvSpPr>
          <p:cNvPr id="24"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185011368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376040"/>
            <a:ext cx="2447714"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6</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割込みハンドラ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804526"/>
            <a:ext cx="8803639" cy="2401318"/>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fr-FR" altLang="ja-JP" sz="1700" dirty="0"/>
              <a:t>C:\ut_realos\utkernel\7-M\uT-Kernel_Samples\int</a:t>
            </a: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プロゴラム概要</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タスクは，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と割込みハンドラ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int1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から構成される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初期化タスク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uinit_task</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は割込みハンドラ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int1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の登録を行った後，</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タスクを動的に生成し，各タスクを順番に起動する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と</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が実行状態からすぐに起床待ち状態に遷移する．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または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psw2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が押されたら，割込みハンドラが起動し，</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または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を起床する．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その後，起床されたタスクが該当する</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を点灯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消灯し，再度起床待ち状態に遷移する． </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929576" y="6243991"/>
            <a:ext cx="1789642"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各タスクのフローチャート</a:t>
            </a:r>
          </a:p>
        </p:txBody>
      </p:sp>
      <p:pic>
        <p:nvPicPr>
          <p:cNvPr id="3" name="図 2"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011" y="3205845"/>
            <a:ext cx="1586865" cy="3054236"/>
          </a:xfrm>
          <a:prstGeom prst="rect">
            <a:avLst/>
          </a:prstGeom>
        </p:spPr>
      </p:pic>
      <p:pic>
        <p:nvPicPr>
          <p:cNvPr id="8" name="図 7"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3658" y="3205844"/>
            <a:ext cx="1665247" cy="3054236"/>
          </a:xfrm>
          <a:prstGeom prst="rect">
            <a:avLst/>
          </a:prstGeom>
        </p:spPr>
      </p:pic>
      <p:pic>
        <p:nvPicPr>
          <p:cNvPr id="7" name="図 6"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7072" y="3121199"/>
            <a:ext cx="3985347" cy="3360760"/>
          </a:xfrm>
          <a:prstGeom prst="rect">
            <a:avLst/>
          </a:prstGeom>
        </p:spPr>
      </p:pic>
      <p:sp>
        <p:nvSpPr>
          <p:cNvPr id="14"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17227215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latin typeface="HGP創英角ｺﾞｼｯｸUB" pitchFamily="50" charset="-128"/>
                <a:ea typeface="HGP創英角ｺﾞｼｯｸUB" pitchFamily="50" charset="-128"/>
                <a:cs typeface="ＤＦＧ平成ゴシック体W7"/>
              </a:rPr>
              <a:t>５．時間管理機能</a:t>
            </a:r>
          </a:p>
        </p:txBody>
      </p:sp>
      <p:sp>
        <p:nvSpPr>
          <p:cNvPr id="755715" name="Text Box 5"/>
          <p:cNvSpPr txBox="1">
            <a:spLocks noChangeArrowheads="1"/>
          </p:cNvSpPr>
          <p:nvPr/>
        </p:nvSpPr>
        <p:spPr bwMode="gray">
          <a:xfrm>
            <a:off x="233363" y="1285876"/>
            <a:ext cx="7874000" cy="19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時間管理機能とは？</a:t>
            </a:r>
          </a:p>
          <a:p>
            <a:pPr fontAlgn="ctr">
              <a:lnSpc>
                <a:spcPct val="120000"/>
              </a:lnSpc>
              <a:buClr>
                <a:srgbClr val="808080"/>
              </a:buClr>
              <a:buFont typeface="ＭＳ Ｐゴシック" pitchFamily="50" charset="-128"/>
              <a:buChar char="▶"/>
            </a:pPr>
            <a:r>
              <a:rPr lang="ja-JP" altLang="en-US" sz="2800" dirty="0">
                <a:latin typeface="Meiryo UI" pitchFamily="50" charset="-128"/>
                <a:ea typeface="Meiryo UI" pitchFamily="50" charset="-128"/>
                <a:cs typeface="Meiryo UI" pitchFamily="50" charset="-128"/>
              </a:rPr>
              <a:t> </a:t>
            </a:r>
            <a:r>
              <a:rPr lang="ja-JP" altLang="en-US" sz="2200" dirty="0">
                <a:latin typeface="Meiryo UI" pitchFamily="50" charset="-128"/>
                <a:ea typeface="Meiryo UI" pitchFamily="50" charset="-128"/>
                <a:cs typeface="Meiryo UI" pitchFamily="50" charset="-128"/>
              </a:rPr>
              <a:t>時間管理機能とは，時間に依存した処理を行うための機能．</a:t>
            </a:r>
          </a:p>
          <a:p>
            <a:pPr fontAlgn="ctr">
              <a:lnSpc>
                <a:spcPct val="120000"/>
              </a:lnSpc>
              <a:buClr>
                <a:srgbClr val="808080"/>
              </a:buClr>
              <a:buFont typeface="ＭＳ Ｐゴシック" pitchFamily="50" charset="-128"/>
              <a:buChar char="▶"/>
            </a:pPr>
            <a:r>
              <a:rPr lang="ja-JP" altLang="en-US" sz="2200" dirty="0">
                <a:latin typeface="Meiryo UI" pitchFamily="50" charset="-128"/>
                <a:ea typeface="Meiryo UI" pitchFamily="50" charset="-128"/>
                <a:cs typeface="Meiryo UI" pitchFamily="50" charset="-128"/>
              </a:rPr>
              <a:t> 「システム時刻管理」，「周期ハンドラ」，「アラームハンドラ」の</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各機能が含まれる．</a:t>
            </a:r>
          </a:p>
        </p:txBody>
      </p:sp>
      <p:pic>
        <p:nvPicPr>
          <p:cNvPr id="755716" name="Picture 4" descr="MC900196178[1]"/>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6338888" y="3697289"/>
            <a:ext cx="2805112"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グループ化 5"/>
          <p:cNvGrpSpPr/>
          <p:nvPr/>
        </p:nvGrpSpPr>
        <p:grpSpPr>
          <a:xfrm>
            <a:off x="608186" y="5250063"/>
            <a:ext cx="1406092" cy="954056"/>
            <a:chOff x="5000628" y="2714620"/>
            <a:chExt cx="2000264" cy="1357322"/>
          </a:xfrm>
        </p:grpSpPr>
        <p:sp>
          <p:nvSpPr>
            <p:cNvPr id="8" name="円/楕円 7"/>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弧 14"/>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6" name="円弧 15"/>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円/楕円 16"/>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円/楕円 17"/>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9" name="グループ化 18"/>
          <p:cNvGrpSpPr/>
          <p:nvPr/>
        </p:nvGrpSpPr>
        <p:grpSpPr>
          <a:xfrm>
            <a:off x="2011829" y="5250063"/>
            <a:ext cx="1406092" cy="954056"/>
            <a:chOff x="5000628" y="2714620"/>
            <a:chExt cx="2000264" cy="1357322"/>
          </a:xfrm>
        </p:grpSpPr>
        <p:sp>
          <p:nvSpPr>
            <p:cNvPr id="20" name="円/楕円 19"/>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円/楕円 20"/>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円/楕円 21"/>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円/楕円 22"/>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円/楕円 23"/>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円弧 26"/>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8" name="円弧 27"/>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9" name="円/楕円 28"/>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 name="グループ化 30"/>
          <p:cNvGrpSpPr/>
          <p:nvPr/>
        </p:nvGrpSpPr>
        <p:grpSpPr>
          <a:xfrm>
            <a:off x="3393569" y="5250063"/>
            <a:ext cx="1406092" cy="954056"/>
            <a:chOff x="5000628" y="2714620"/>
            <a:chExt cx="2000264" cy="1357322"/>
          </a:xfrm>
        </p:grpSpPr>
        <p:sp>
          <p:nvSpPr>
            <p:cNvPr id="32" name="円/楕円 31"/>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円/楕円 32"/>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円/楕円 33"/>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34"/>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円/楕円 35"/>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円/楕円 36"/>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円/楕円 37"/>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円弧 38"/>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0" name="円弧 39"/>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1" name="円/楕円 40"/>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円/楕円 41"/>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3" name="AutoShape 10"/>
          <p:cNvSpPr>
            <a:spLocks noChangeArrowheads="1"/>
          </p:cNvSpPr>
          <p:nvPr/>
        </p:nvSpPr>
        <p:spPr bwMode="auto">
          <a:xfrm rot="13269205" flipH="1">
            <a:off x="4887270" y="4756154"/>
            <a:ext cx="555625" cy="776288"/>
          </a:xfrm>
          <a:prstGeom prst="lightningBolt">
            <a:avLst/>
          </a:prstGeom>
          <a:solidFill>
            <a:srgbClr val="FFCC00"/>
          </a:solidFill>
          <a:ln w="9525">
            <a:solidFill>
              <a:srgbClr val="FF9900"/>
            </a:solidFill>
            <a:miter lim="800000"/>
            <a:headEnd/>
            <a:tailEnd/>
          </a:ln>
        </p:spPr>
        <p:txBody>
          <a:bodyPr wrap="none" lIns="64270" tIns="32135" rIns="64270" bIns="32135" anchor="ctr"/>
          <a:lstStyle/>
          <a:p>
            <a:pPr defTabSz="642903"/>
            <a:endParaRPr lang="ja-JP" altLang="ja-JP" sz="2200"/>
          </a:p>
        </p:txBody>
      </p:sp>
      <p:sp>
        <p:nvSpPr>
          <p:cNvPr id="47"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453115364"/>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7762" name="Text Box 5"/>
          <p:cNvSpPr txBox="1">
            <a:spLocks noChangeArrowheads="1"/>
          </p:cNvSpPr>
          <p:nvPr/>
        </p:nvSpPr>
        <p:spPr bwMode="gray">
          <a:xfrm>
            <a:off x="233363" y="911225"/>
            <a:ext cx="8570912"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システム時刻管理機能</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システム時刻管理機能とは，システム時刻を操作するための機能．</a:t>
            </a:r>
          </a:p>
          <a:p>
            <a:pPr fontAlgn="ctr">
              <a:lnSpc>
                <a:spcPct val="120000"/>
              </a:lnSpc>
              <a:buClr>
                <a:srgbClr val="808080"/>
              </a:buClr>
              <a:buFont typeface="ＭＳ Ｐゴシック" pitchFamily="50" charset="-128"/>
              <a:buNone/>
            </a:pPr>
            <a:endParaRPr lang="ja-JP" altLang="en-US" sz="2200"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500" b="1" u="sng" dirty="0">
                <a:latin typeface="Meiryo UI" pitchFamily="50" charset="-128"/>
                <a:ea typeface="Meiryo UI" pitchFamily="50" charset="-128"/>
                <a:cs typeface="Meiryo UI" pitchFamily="50" charset="-128"/>
              </a:rPr>
              <a:t>システムコール</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システム時刻設定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Set Time</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tk_set_tim</a:t>
            </a:r>
            <a:r>
              <a:rPr lang="en-US" altLang="ja-JP" sz="2000" dirty="0">
                <a:latin typeface="Meiryo UI" pitchFamily="50" charset="-128"/>
                <a:ea typeface="Meiryo UI" pitchFamily="50" charset="-128"/>
                <a:cs typeface="Meiryo UI" pitchFamily="50" charset="-128"/>
              </a:rPr>
              <a:t> (SYSTIM *</a:t>
            </a:r>
            <a:r>
              <a:rPr lang="en-US" altLang="ja-JP" sz="2000" dirty="0" err="1">
                <a:latin typeface="Meiryo UI" pitchFamily="50" charset="-128"/>
                <a:ea typeface="Meiryo UI" pitchFamily="50" charset="-128"/>
                <a:cs typeface="Meiryo UI" pitchFamily="50" charset="-128"/>
              </a:rPr>
              <a:t>pk_tim</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システム時刻参照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Get Time</a:t>
            </a:r>
          </a:p>
          <a:p>
            <a:pPr fontAlgn="ctr">
              <a:lnSpc>
                <a:spcPct val="120000"/>
              </a:lnSpc>
              <a:buClr>
                <a:srgbClr val="808080"/>
              </a:buClr>
              <a:buFont typeface="ＭＳ Ｐゴシック" pitchFamily="50" charset="-128"/>
              <a:buNone/>
            </a:pPr>
            <a:r>
              <a:rPr lang="en-US" altLang="ja-JP" sz="2000" i="1" dirty="0">
                <a:latin typeface="Meiryo UI" pitchFamily="50" charset="-128"/>
                <a:ea typeface="Meiryo UI" pitchFamily="50" charset="-128"/>
                <a:cs typeface="Meiryo UI" pitchFamily="50" charset="-128"/>
              </a:rPr>
              <a:t>  </a:t>
            </a:r>
            <a:r>
              <a:rPr lang="ja-JP" altLang="en-US" sz="2000" i="1"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tk_get_tim</a:t>
            </a:r>
            <a:r>
              <a:rPr lang="en-US" altLang="ja-JP" sz="2000" dirty="0">
                <a:latin typeface="Meiryo UI" pitchFamily="50" charset="-128"/>
                <a:ea typeface="Meiryo UI" pitchFamily="50" charset="-128"/>
                <a:cs typeface="Meiryo UI" pitchFamily="50" charset="-128"/>
              </a:rPr>
              <a:t> (SYSTIM *</a:t>
            </a:r>
            <a:r>
              <a:rPr lang="en-US" altLang="ja-JP" sz="2000" dirty="0" err="1">
                <a:latin typeface="Meiryo UI" pitchFamily="50" charset="-128"/>
                <a:ea typeface="Meiryo UI" pitchFamily="50" charset="-128"/>
                <a:cs typeface="Meiryo UI" pitchFamily="50" charset="-128"/>
              </a:rPr>
              <a:t>pk_tim</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 システム稼動時間参照</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tk_get_otm</a:t>
            </a:r>
            <a:r>
              <a:rPr lang="en-US" altLang="ja-JP" sz="2000" dirty="0">
                <a:latin typeface="Meiryo UI" pitchFamily="50" charset="-128"/>
                <a:ea typeface="Meiryo UI" pitchFamily="50" charset="-128"/>
                <a:cs typeface="Meiryo UI" pitchFamily="50" charset="-128"/>
              </a:rPr>
              <a:t> (SYSTIM *</a:t>
            </a:r>
            <a:r>
              <a:rPr lang="en-US" altLang="ja-JP" sz="2000" dirty="0" err="1">
                <a:latin typeface="Meiryo UI" pitchFamily="50" charset="-128"/>
                <a:ea typeface="Meiryo UI" pitchFamily="50" charset="-128"/>
                <a:cs typeface="Meiryo UI" pitchFamily="50" charset="-128"/>
              </a:rPr>
              <a:t>pk_tim</a:t>
            </a:r>
            <a:r>
              <a:rPr lang="en-US" altLang="ja-JP" sz="2000" dirty="0">
                <a:latin typeface="Meiryo UI" pitchFamily="50" charset="-128"/>
                <a:ea typeface="Meiryo UI" pitchFamily="50" charset="-128"/>
                <a:cs typeface="Meiryo UI" pitchFamily="50" charset="-128"/>
              </a:rPr>
              <a:t>);</a:t>
            </a:r>
            <a:r>
              <a:rPr lang="ja-JP" altLang="en-US" sz="2000" dirty="0">
                <a:latin typeface="Meiryo UI" pitchFamily="50" charset="-128"/>
                <a:ea typeface="Meiryo UI" pitchFamily="50" charset="-128"/>
                <a:cs typeface="Meiryo UI" pitchFamily="50" charset="-128"/>
              </a:rPr>
              <a:t>　</a:t>
            </a:r>
            <a:r>
              <a:rPr lang="ja-JP" altLang="en-US" sz="2200" dirty="0">
                <a:latin typeface="Meiryo UI" pitchFamily="50" charset="-128"/>
                <a:ea typeface="Meiryo UI" pitchFamily="50" charset="-128"/>
                <a:cs typeface="Meiryo UI" pitchFamily="50" charset="-128"/>
              </a:rPr>
              <a:t>　    </a:t>
            </a:r>
          </a:p>
        </p:txBody>
      </p:sp>
      <p:pic>
        <p:nvPicPr>
          <p:cNvPr id="757763" name="Picture 8" descr="MC900196532[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77057" y="3963989"/>
            <a:ext cx="1865312" cy="1868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764" name="Picture 13" descr="MC900416558[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8807" y="2833689"/>
            <a:ext cx="1731962"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５．</a:t>
            </a:r>
            <a:r>
              <a:rPr lang="ja-JP" altLang="en-US" sz="3400">
                <a:latin typeface="HGP創英角ｺﾞｼｯｸUB" pitchFamily="50" charset="-128"/>
                <a:ea typeface="HGP創英角ｺﾞｼｯｸUB" pitchFamily="50" charset="-128"/>
                <a:cs typeface="ＤＦＧ平成ゴシック体W7"/>
              </a:rPr>
              <a:t>時間管理機能 「システム時刻管理」</a:t>
            </a:r>
            <a:endParaRPr lang="ja-JP" altLang="en-US" sz="3400" u="sng">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endParaRP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23106094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59810" name="Line 5"/>
          <p:cNvSpPr>
            <a:spLocks noChangeShapeType="1"/>
          </p:cNvSpPr>
          <p:nvPr/>
        </p:nvSpPr>
        <p:spPr bwMode="auto">
          <a:xfrm>
            <a:off x="2214564" y="3108325"/>
            <a:ext cx="5610225"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9811" name="AutoShape 6"/>
          <p:cNvSpPr>
            <a:spLocks noChangeArrowheads="1"/>
          </p:cNvSpPr>
          <p:nvPr/>
        </p:nvSpPr>
        <p:spPr bwMode="auto">
          <a:xfrm>
            <a:off x="2751139" y="2303464"/>
            <a:ext cx="320675" cy="642937"/>
          </a:xfrm>
          <a:prstGeom prst="upArrow">
            <a:avLst>
              <a:gd name="adj1" fmla="val 50000"/>
              <a:gd name="adj2" fmla="val 50124"/>
            </a:avLst>
          </a:prstGeom>
          <a:solidFill>
            <a:schemeClr val="accent1"/>
          </a:solidFill>
          <a:ln>
            <a:noFill/>
          </a:ln>
          <a:extLst/>
        </p:spPr>
        <p:txBody>
          <a:bodyPr vert="eaVert" wrap="none" lIns="64270" tIns="32135" rIns="64270" bIns="32135" anchor="ctr"/>
          <a:lstStyle/>
          <a:p>
            <a:pPr defTabSz="642903"/>
            <a:endParaRPr lang="ja-JP" altLang="ja-JP" sz="6700">
              <a:latin typeface="Times" pitchFamily="18" charset="0"/>
            </a:endParaRPr>
          </a:p>
        </p:txBody>
      </p:sp>
      <p:sp>
        <p:nvSpPr>
          <p:cNvPr id="759812" name="AutoShape 7"/>
          <p:cNvSpPr>
            <a:spLocks noChangeArrowheads="1"/>
          </p:cNvSpPr>
          <p:nvPr/>
        </p:nvSpPr>
        <p:spPr bwMode="auto">
          <a:xfrm>
            <a:off x="3875089" y="2303464"/>
            <a:ext cx="320675" cy="642937"/>
          </a:xfrm>
          <a:prstGeom prst="upArrow">
            <a:avLst>
              <a:gd name="adj1" fmla="val 50000"/>
              <a:gd name="adj2" fmla="val 50124"/>
            </a:avLst>
          </a:prstGeom>
          <a:solidFill>
            <a:schemeClr val="accent1"/>
          </a:solidFill>
          <a:ln>
            <a:noFill/>
          </a:ln>
          <a:extLst/>
        </p:spPr>
        <p:txBody>
          <a:bodyPr vert="eaVert" wrap="none" lIns="64270" tIns="32135" rIns="64270" bIns="32135" anchor="ctr"/>
          <a:lstStyle/>
          <a:p>
            <a:pPr defTabSz="642903"/>
            <a:endParaRPr lang="ja-JP" altLang="ja-JP" sz="6700">
              <a:latin typeface="Times" pitchFamily="18" charset="0"/>
            </a:endParaRPr>
          </a:p>
        </p:txBody>
      </p:sp>
      <p:sp>
        <p:nvSpPr>
          <p:cNvPr id="759813" name="AutoShape 9"/>
          <p:cNvSpPr>
            <a:spLocks noChangeArrowheads="1"/>
          </p:cNvSpPr>
          <p:nvPr/>
        </p:nvSpPr>
        <p:spPr bwMode="auto">
          <a:xfrm>
            <a:off x="5000625" y="2303464"/>
            <a:ext cx="320675" cy="642937"/>
          </a:xfrm>
          <a:prstGeom prst="upArrow">
            <a:avLst>
              <a:gd name="adj1" fmla="val 50000"/>
              <a:gd name="adj2" fmla="val 50124"/>
            </a:avLst>
          </a:prstGeom>
          <a:solidFill>
            <a:schemeClr val="accent1"/>
          </a:solidFill>
          <a:ln>
            <a:noFill/>
          </a:ln>
          <a:extLst/>
        </p:spPr>
        <p:txBody>
          <a:bodyPr vert="eaVert" wrap="none" lIns="64270" tIns="32135" rIns="64270" bIns="32135" anchor="ctr"/>
          <a:lstStyle/>
          <a:p>
            <a:pPr defTabSz="642903"/>
            <a:endParaRPr lang="ja-JP" altLang="ja-JP" sz="6700">
              <a:latin typeface="Times" pitchFamily="18" charset="0"/>
            </a:endParaRPr>
          </a:p>
        </p:txBody>
      </p:sp>
      <p:sp>
        <p:nvSpPr>
          <p:cNvPr id="759814" name="AutoShape 11"/>
          <p:cNvSpPr>
            <a:spLocks noChangeArrowheads="1"/>
          </p:cNvSpPr>
          <p:nvPr/>
        </p:nvSpPr>
        <p:spPr bwMode="auto">
          <a:xfrm>
            <a:off x="6126164" y="2303464"/>
            <a:ext cx="319087" cy="642937"/>
          </a:xfrm>
          <a:prstGeom prst="upArrow">
            <a:avLst>
              <a:gd name="adj1" fmla="val 50000"/>
              <a:gd name="adj2" fmla="val 50373"/>
            </a:avLst>
          </a:prstGeom>
          <a:solidFill>
            <a:schemeClr val="accent1"/>
          </a:solidFill>
          <a:ln>
            <a:noFill/>
          </a:ln>
          <a:extLst/>
        </p:spPr>
        <p:txBody>
          <a:bodyPr vert="eaVert" wrap="none" lIns="64270" tIns="32135" rIns="64270" bIns="32135" anchor="ctr"/>
          <a:lstStyle/>
          <a:p>
            <a:pPr defTabSz="642903"/>
            <a:endParaRPr lang="ja-JP" altLang="ja-JP" sz="6700">
              <a:latin typeface="Times" pitchFamily="18" charset="0"/>
            </a:endParaRPr>
          </a:p>
        </p:txBody>
      </p:sp>
      <p:sp>
        <p:nvSpPr>
          <p:cNvPr id="759815" name="Line 12"/>
          <p:cNvSpPr>
            <a:spLocks noChangeShapeType="1"/>
          </p:cNvSpPr>
          <p:nvPr/>
        </p:nvSpPr>
        <p:spPr bwMode="auto">
          <a:xfrm>
            <a:off x="2911475" y="2946401"/>
            <a:ext cx="0" cy="428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9816" name="Line 13"/>
          <p:cNvSpPr>
            <a:spLocks noChangeShapeType="1"/>
          </p:cNvSpPr>
          <p:nvPr/>
        </p:nvSpPr>
        <p:spPr bwMode="auto">
          <a:xfrm>
            <a:off x="4037013" y="2946401"/>
            <a:ext cx="0" cy="428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9817" name="Line 14"/>
          <p:cNvSpPr>
            <a:spLocks noChangeShapeType="1"/>
          </p:cNvSpPr>
          <p:nvPr/>
        </p:nvSpPr>
        <p:spPr bwMode="auto">
          <a:xfrm>
            <a:off x="5160963" y="2946401"/>
            <a:ext cx="0" cy="428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9818" name="Line 15"/>
          <p:cNvSpPr>
            <a:spLocks noChangeShapeType="1"/>
          </p:cNvSpPr>
          <p:nvPr/>
        </p:nvSpPr>
        <p:spPr bwMode="auto">
          <a:xfrm>
            <a:off x="6286500" y="2946401"/>
            <a:ext cx="0" cy="4286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9819" name="Text Box 16"/>
          <p:cNvSpPr txBox="1">
            <a:spLocks noChangeArrowheads="1"/>
          </p:cNvSpPr>
          <p:nvPr/>
        </p:nvSpPr>
        <p:spPr bwMode="auto">
          <a:xfrm>
            <a:off x="6753225" y="2465389"/>
            <a:ext cx="1116913" cy="85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5100">
                <a:latin typeface="Times" pitchFamily="18" charset="0"/>
                <a:ea typeface="Osaka"/>
              </a:rPr>
              <a:t>・・・</a:t>
            </a:r>
          </a:p>
        </p:txBody>
      </p:sp>
      <p:sp>
        <p:nvSpPr>
          <p:cNvPr id="759820" name="Text Box 17"/>
          <p:cNvSpPr txBox="1">
            <a:spLocks noChangeArrowheads="1"/>
          </p:cNvSpPr>
          <p:nvPr/>
        </p:nvSpPr>
        <p:spPr bwMode="auto">
          <a:xfrm>
            <a:off x="7824789" y="2894014"/>
            <a:ext cx="701675"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2200">
                <a:latin typeface="Times" pitchFamily="18" charset="0"/>
                <a:ea typeface="Osaka"/>
              </a:rPr>
              <a:t>時間</a:t>
            </a:r>
          </a:p>
        </p:txBody>
      </p:sp>
      <p:sp>
        <p:nvSpPr>
          <p:cNvPr id="759821" name="Line 18"/>
          <p:cNvSpPr>
            <a:spLocks noChangeShapeType="1"/>
          </p:cNvSpPr>
          <p:nvPr/>
        </p:nvSpPr>
        <p:spPr bwMode="auto">
          <a:xfrm>
            <a:off x="2911475" y="3429000"/>
            <a:ext cx="1125538"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9822" name="Line 19"/>
          <p:cNvSpPr>
            <a:spLocks noChangeShapeType="1"/>
          </p:cNvSpPr>
          <p:nvPr/>
        </p:nvSpPr>
        <p:spPr bwMode="auto">
          <a:xfrm>
            <a:off x="4037013" y="3429000"/>
            <a:ext cx="1123950"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9823" name="Line 20"/>
          <p:cNvSpPr>
            <a:spLocks noChangeShapeType="1"/>
          </p:cNvSpPr>
          <p:nvPr/>
        </p:nvSpPr>
        <p:spPr bwMode="auto">
          <a:xfrm>
            <a:off x="5160964" y="3429000"/>
            <a:ext cx="1125537"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lIns="91435" tIns="45717" rIns="91435" bIns="45717"/>
          <a:lstStyle/>
          <a:p>
            <a:endParaRPr lang="ja-JP" altLang="en-US"/>
          </a:p>
        </p:txBody>
      </p:sp>
      <p:sp>
        <p:nvSpPr>
          <p:cNvPr id="759824" name="Text Box 21"/>
          <p:cNvSpPr txBox="1">
            <a:spLocks noChangeArrowheads="1"/>
          </p:cNvSpPr>
          <p:nvPr/>
        </p:nvSpPr>
        <p:spPr bwMode="auto">
          <a:xfrm>
            <a:off x="2911475" y="3535363"/>
            <a:ext cx="10223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1400">
                <a:latin typeface="Times" pitchFamily="18" charset="0"/>
                <a:ea typeface="Osaka"/>
              </a:rPr>
              <a:t>割込み周期</a:t>
            </a:r>
          </a:p>
        </p:txBody>
      </p:sp>
      <p:sp>
        <p:nvSpPr>
          <p:cNvPr id="759825" name="Text Box 22"/>
          <p:cNvSpPr txBox="1">
            <a:spLocks noChangeArrowheads="1"/>
          </p:cNvSpPr>
          <p:nvPr/>
        </p:nvSpPr>
        <p:spPr bwMode="auto">
          <a:xfrm>
            <a:off x="4089400" y="3535363"/>
            <a:ext cx="10223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1400">
                <a:latin typeface="Times" pitchFamily="18" charset="0"/>
                <a:ea typeface="Osaka"/>
              </a:rPr>
              <a:t>割込み周期</a:t>
            </a:r>
          </a:p>
        </p:txBody>
      </p:sp>
      <p:sp>
        <p:nvSpPr>
          <p:cNvPr id="759826" name="Text Box 23"/>
          <p:cNvSpPr txBox="1">
            <a:spLocks noChangeArrowheads="1"/>
          </p:cNvSpPr>
          <p:nvPr/>
        </p:nvSpPr>
        <p:spPr bwMode="auto">
          <a:xfrm>
            <a:off x="5214938" y="3535363"/>
            <a:ext cx="1022350" cy="27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1400">
                <a:latin typeface="Times" pitchFamily="18" charset="0"/>
                <a:ea typeface="Osaka"/>
              </a:rPr>
              <a:t>割込み周期</a:t>
            </a:r>
          </a:p>
        </p:txBody>
      </p:sp>
      <p:grpSp>
        <p:nvGrpSpPr>
          <p:cNvPr id="759827" name="Group 26"/>
          <p:cNvGrpSpPr>
            <a:grpSpLocks/>
          </p:cNvGrpSpPr>
          <p:nvPr/>
        </p:nvGrpSpPr>
        <p:grpSpPr bwMode="auto">
          <a:xfrm>
            <a:off x="2482850" y="4071938"/>
            <a:ext cx="857250" cy="857250"/>
            <a:chOff x="1313" y="3985"/>
            <a:chExt cx="864" cy="864"/>
          </a:xfrm>
        </p:grpSpPr>
        <p:sp>
          <p:nvSpPr>
            <p:cNvPr id="759828"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64273" tIns="32137" rIns="64273" bIns="32137" anchor="ctr"/>
            <a:lstStyle/>
            <a:p>
              <a:pPr defTabSz="642903"/>
              <a:endParaRPr lang="ja-JP" altLang="ja-JP" sz="6700">
                <a:latin typeface="Times" pitchFamily="18" charset="0"/>
              </a:endParaRPr>
            </a:p>
          </p:txBody>
        </p:sp>
        <p:sp>
          <p:nvSpPr>
            <p:cNvPr id="759829"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759830" name="Group 27"/>
          <p:cNvGrpSpPr>
            <a:grpSpLocks/>
          </p:cNvGrpSpPr>
          <p:nvPr/>
        </p:nvGrpSpPr>
        <p:grpSpPr bwMode="auto">
          <a:xfrm rot="2700000">
            <a:off x="3608388" y="4071938"/>
            <a:ext cx="857250" cy="857250"/>
            <a:chOff x="1313" y="3985"/>
            <a:chExt cx="864" cy="864"/>
          </a:xfrm>
        </p:grpSpPr>
        <p:sp>
          <p:nvSpPr>
            <p:cNvPr id="759831"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64273" tIns="32137" rIns="64273" bIns="32137" anchor="ctr"/>
            <a:lstStyle/>
            <a:p>
              <a:pPr defTabSz="642903"/>
              <a:endParaRPr lang="ja-JP" altLang="ja-JP" sz="6700">
                <a:latin typeface="Times" pitchFamily="18" charset="0"/>
              </a:endParaRPr>
            </a:p>
          </p:txBody>
        </p:sp>
        <p:sp>
          <p:nvSpPr>
            <p:cNvPr id="759832"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759833" name="Group 30"/>
          <p:cNvGrpSpPr>
            <a:grpSpLocks/>
          </p:cNvGrpSpPr>
          <p:nvPr/>
        </p:nvGrpSpPr>
        <p:grpSpPr bwMode="auto">
          <a:xfrm rot="5400000">
            <a:off x="4732339" y="4071938"/>
            <a:ext cx="857250" cy="857250"/>
            <a:chOff x="1313" y="3985"/>
            <a:chExt cx="864" cy="864"/>
          </a:xfrm>
        </p:grpSpPr>
        <p:sp>
          <p:nvSpPr>
            <p:cNvPr id="759834"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64273" tIns="32137" rIns="64273" bIns="32137" anchor="ctr"/>
            <a:lstStyle/>
            <a:p>
              <a:pPr defTabSz="642903"/>
              <a:endParaRPr lang="ja-JP" altLang="ja-JP" sz="6700">
                <a:latin typeface="Times" pitchFamily="18" charset="0"/>
              </a:endParaRPr>
            </a:p>
          </p:txBody>
        </p:sp>
        <p:sp>
          <p:nvSpPr>
            <p:cNvPr id="759835"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759836" name="Group 33"/>
          <p:cNvGrpSpPr>
            <a:grpSpLocks/>
          </p:cNvGrpSpPr>
          <p:nvPr/>
        </p:nvGrpSpPr>
        <p:grpSpPr bwMode="auto">
          <a:xfrm rot="8100000">
            <a:off x="5857875" y="4071938"/>
            <a:ext cx="857250" cy="857250"/>
            <a:chOff x="1313" y="3985"/>
            <a:chExt cx="864" cy="864"/>
          </a:xfrm>
        </p:grpSpPr>
        <p:sp>
          <p:nvSpPr>
            <p:cNvPr id="759837"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64273" tIns="32137" rIns="64273" bIns="32137" anchor="ctr"/>
            <a:lstStyle/>
            <a:p>
              <a:pPr defTabSz="642903"/>
              <a:endParaRPr lang="ja-JP" altLang="ja-JP" sz="6700">
                <a:latin typeface="Times" pitchFamily="18" charset="0"/>
              </a:endParaRPr>
            </a:p>
          </p:txBody>
        </p:sp>
        <p:sp>
          <p:nvSpPr>
            <p:cNvPr id="759838"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759839" name="Text Box 36"/>
          <p:cNvSpPr txBox="1">
            <a:spLocks noChangeArrowheads="1"/>
          </p:cNvSpPr>
          <p:nvPr/>
        </p:nvSpPr>
        <p:spPr bwMode="auto">
          <a:xfrm>
            <a:off x="6753225" y="4017964"/>
            <a:ext cx="1116913" cy="854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5100">
                <a:latin typeface="Times" pitchFamily="18" charset="0"/>
                <a:ea typeface="Osaka"/>
              </a:rPr>
              <a:t>・・・</a:t>
            </a:r>
          </a:p>
        </p:txBody>
      </p:sp>
      <p:sp>
        <p:nvSpPr>
          <p:cNvPr id="759840" name="Text Box 37"/>
          <p:cNvSpPr txBox="1">
            <a:spLocks noChangeArrowheads="1"/>
          </p:cNvSpPr>
          <p:nvPr/>
        </p:nvSpPr>
        <p:spPr bwMode="auto">
          <a:xfrm>
            <a:off x="1128714" y="3697288"/>
            <a:ext cx="1355802" cy="3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1700">
                <a:latin typeface="Times" pitchFamily="18" charset="0"/>
                <a:ea typeface="Osaka"/>
              </a:rPr>
              <a:t>システム時刻</a:t>
            </a:r>
          </a:p>
        </p:txBody>
      </p:sp>
      <p:sp>
        <p:nvSpPr>
          <p:cNvPr id="759841" name="Text Box 38"/>
          <p:cNvSpPr txBox="1">
            <a:spLocks noChangeArrowheads="1"/>
          </p:cNvSpPr>
          <p:nvPr/>
        </p:nvSpPr>
        <p:spPr bwMode="auto">
          <a:xfrm>
            <a:off x="2536825" y="1982789"/>
            <a:ext cx="778863" cy="3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1700">
                <a:latin typeface="Times" pitchFamily="18" charset="0"/>
                <a:ea typeface="Osaka"/>
              </a:rPr>
              <a:t>割込み</a:t>
            </a:r>
          </a:p>
        </p:txBody>
      </p:sp>
      <p:sp>
        <p:nvSpPr>
          <p:cNvPr id="759842" name="Text Box 39"/>
          <p:cNvSpPr txBox="1">
            <a:spLocks noChangeArrowheads="1"/>
          </p:cNvSpPr>
          <p:nvPr/>
        </p:nvSpPr>
        <p:spPr bwMode="auto">
          <a:xfrm>
            <a:off x="3660775" y="1982789"/>
            <a:ext cx="778863" cy="3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1700">
                <a:latin typeface="Times" pitchFamily="18" charset="0"/>
                <a:ea typeface="Osaka"/>
              </a:rPr>
              <a:t>割込み</a:t>
            </a:r>
          </a:p>
        </p:txBody>
      </p:sp>
      <p:sp>
        <p:nvSpPr>
          <p:cNvPr id="759843" name="Text Box 40"/>
          <p:cNvSpPr txBox="1">
            <a:spLocks noChangeArrowheads="1"/>
          </p:cNvSpPr>
          <p:nvPr/>
        </p:nvSpPr>
        <p:spPr bwMode="auto">
          <a:xfrm>
            <a:off x="4786313" y="1982789"/>
            <a:ext cx="778863" cy="3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1700">
                <a:latin typeface="Times" pitchFamily="18" charset="0"/>
                <a:ea typeface="Osaka"/>
              </a:rPr>
              <a:t>割込み</a:t>
            </a:r>
          </a:p>
        </p:txBody>
      </p:sp>
      <p:sp>
        <p:nvSpPr>
          <p:cNvPr id="759844" name="Text Box 41"/>
          <p:cNvSpPr txBox="1">
            <a:spLocks noChangeArrowheads="1"/>
          </p:cNvSpPr>
          <p:nvPr/>
        </p:nvSpPr>
        <p:spPr bwMode="auto">
          <a:xfrm>
            <a:off x="5911850" y="1982789"/>
            <a:ext cx="778863" cy="3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1700">
                <a:latin typeface="Times" pitchFamily="18" charset="0"/>
                <a:ea typeface="Osaka"/>
              </a:rPr>
              <a:t>割込み</a:t>
            </a:r>
          </a:p>
        </p:txBody>
      </p:sp>
      <p:sp>
        <p:nvSpPr>
          <p:cNvPr id="147498" name="AutoShape 42"/>
          <p:cNvSpPr>
            <a:spLocks noChangeArrowheads="1"/>
          </p:cNvSpPr>
          <p:nvPr/>
        </p:nvSpPr>
        <p:spPr bwMode="auto">
          <a:xfrm>
            <a:off x="1625601" y="5518150"/>
            <a:ext cx="5249863" cy="374650"/>
          </a:xfrm>
          <a:prstGeom prst="rightArrow">
            <a:avLst>
              <a:gd name="adj1" fmla="val 45833"/>
              <a:gd name="adj2" fmla="val 83492"/>
            </a:avLst>
          </a:prstGeom>
          <a:gradFill rotWithShape="1">
            <a:gsLst>
              <a:gs pos="0">
                <a:srgbClr val="FFFFFF"/>
              </a:gs>
              <a:gs pos="100000">
                <a:schemeClr val="tx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nchor="ctr"/>
          <a:lstStyle/>
          <a:p>
            <a:pPr defTabSz="642903"/>
            <a:endParaRPr lang="ja-JP" altLang="ja-JP" sz="6700">
              <a:latin typeface="Times" pitchFamily="18" charset="0"/>
            </a:endParaRPr>
          </a:p>
        </p:txBody>
      </p:sp>
      <p:sp>
        <p:nvSpPr>
          <p:cNvPr id="759846" name="Text Box 43"/>
          <p:cNvSpPr txBox="1">
            <a:spLocks noChangeArrowheads="1"/>
          </p:cNvSpPr>
          <p:nvPr/>
        </p:nvSpPr>
        <p:spPr bwMode="auto">
          <a:xfrm>
            <a:off x="2805114" y="5249864"/>
            <a:ext cx="3720522" cy="326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spAutoFit/>
          </a:bodyPr>
          <a:lstStyle>
            <a:lvl1pPr algn="l" defTabSz="642938" fontAlgn="base">
              <a:defRPr kumimoji="1">
                <a:solidFill>
                  <a:schemeClr val="tx1"/>
                </a:solidFill>
                <a:latin typeface="Arial" pitchFamily="34" charset="0"/>
                <a:ea typeface="ＭＳ Ｐゴシック" pitchFamily="50" charset="-128"/>
              </a:defRPr>
            </a:lvl1pPr>
            <a:lvl2pPr marL="522288" indent="-201613" algn="l" defTabSz="642938" fontAlgn="base">
              <a:defRPr kumimoji="1">
                <a:solidFill>
                  <a:schemeClr val="tx1"/>
                </a:solidFill>
                <a:latin typeface="Arial" pitchFamily="34" charset="0"/>
                <a:ea typeface="ＭＳ Ｐゴシック" pitchFamily="50" charset="-128"/>
              </a:defRPr>
            </a:lvl2pPr>
            <a:lvl3pPr marL="803275" indent="-160338" algn="l" defTabSz="642938" fontAlgn="base">
              <a:defRPr kumimoji="1">
                <a:solidFill>
                  <a:schemeClr val="tx1"/>
                </a:solidFill>
                <a:latin typeface="Arial" pitchFamily="34" charset="0"/>
                <a:ea typeface="ＭＳ Ｐゴシック" pitchFamily="50" charset="-128"/>
              </a:defRPr>
            </a:lvl3pPr>
            <a:lvl4pPr marL="1125538" indent="-161925" algn="l" defTabSz="642938" fontAlgn="base">
              <a:defRPr kumimoji="1">
                <a:solidFill>
                  <a:schemeClr val="tx1"/>
                </a:solidFill>
                <a:latin typeface="Arial" pitchFamily="34" charset="0"/>
                <a:ea typeface="ＭＳ Ｐゴシック" pitchFamily="50" charset="-128"/>
              </a:defRPr>
            </a:lvl4pPr>
            <a:lvl5pPr marL="1446213" indent="-160338" algn="l" defTabSz="642938" fontAlgn="base">
              <a:defRPr kumimoji="1">
                <a:solidFill>
                  <a:schemeClr val="tx1"/>
                </a:solidFill>
                <a:latin typeface="Arial" pitchFamily="34" charset="0"/>
                <a:ea typeface="ＭＳ Ｐゴシック" pitchFamily="50" charset="-128"/>
              </a:defRPr>
            </a:lvl5pPr>
            <a:lvl6pPr marL="1903413" indent="-160338" defTabSz="6429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defTabSz="6429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defTabSz="6429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defTabSz="642938" fontAlgn="base">
              <a:spcBef>
                <a:spcPct val="0"/>
              </a:spcBef>
              <a:spcAft>
                <a:spcPct val="0"/>
              </a:spcAft>
              <a:defRPr kumimoji="1">
                <a:solidFill>
                  <a:schemeClr val="tx1"/>
                </a:solidFill>
                <a:latin typeface="Arial" pitchFamily="34" charset="0"/>
                <a:ea typeface="ＭＳ Ｐゴシック" pitchFamily="50" charset="-128"/>
              </a:defRPr>
            </a:lvl9pPr>
          </a:lstStyle>
          <a:p>
            <a:r>
              <a:rPr lang="ja-JP" altLang="en-US" sz="1700">
                <a:latin typeface="Times" pitchFamily="18" charset="0"/>
                <a:ea typeface="Osaka"/>
              </a:rPr>
              <a:t>割込みのたびにシステムの時計が進む</a:t>
            </a: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５．</a:t>
            </a:r>
            <a:r>
              <a:rPr lang="ja-JP" altLang="en-US" sz="3400">
                <a:latin typeface="HGP創英角ｺﾞｼｯｸUB" pitchFamily="50" charset="-128"/>
                <a:ea typeface="HGP創英角ｺﾞｼｯｸUB" pitchFamily="50" charset="-128"/>
                <a:cs typeface="ＤＦＧ平成ゴシック体W7"/>
              </a:rPr>
              <a:t>時間管理機能 「システム時刻管理」</a:t>
            </a:r>
            <a:endParaRPr lang="ja-JP" altLang="en-US" sz="3400" u="sng">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endParaRPr>
          </a:p>
        </p:txBody>
      </p:sp>
      <p:sp>
        <p:nvSpPr>
          <p:cNvPr id="45"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3103205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５．</a:t>
            </a:r>
            <a:r>
              <a:rPr lang="ja-JP" altLang="en-US" sz="3400" dirty="0">
                <a:latin typeface="HGP創英角ｺﾞｼｯｸUB" pitchFamily="50" charset="-128"/>
                <a:ea typeface="HGP創英角ｺﾞｼｯｸUB" pitchFamily="50" charset="-128"/>
                <a:cs typeface="ＤＦＧ平成ゴシック体W7"/>
              </a:rPr>
              <a:t>時間管理機能 「システム時刻管理」：補足</a:t>
            </a:r>
            <a:endPar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endParaRPr>
          </a:p>
        </p:txBody>
      </p:sp>
      <p:sp>
        <p:nvSpPr>
          <p:cNvPr id="2" name="テキスト ボックス 1"/>
          <p:cNvSpPr txBox="1"/>
          <p:nvPr/>
        </p:nvSpPr>
        <p:spPr>
          <a:xfrm>
            <a:off x="286796" y="1072329"/>
            <a:ext cx="2701018" cy="341901"/>
          </a:xfrm>
          <a:prstGeom prst="rect">
            <a:avLst/>
          </a:prstGeom>
          <a:noFill/>
        </p:spPr>
        <p:txBody>
          <a:bodyPr wrap="none" lIns="64273" tIns="32137" rIns="64273" bIns="32137" rtlCol="0">
            <a:spAutoFit/>
          </a:bodyPr>
          <a:lstStyle/>
          <a:p>
            <a:r>
              <a:rPr kumimoji="1" lang="ja-JP" altLang="en-US" dirty="0" smtClean="0">
                <a:latin typeface="Meiryo UI" pitchFamily="50" charset="-128"/>
                <a:ea typeface="Meiryo UI" pitchFamily="50" charset="-128"/>
                <a:cs typeface="Meiryo UI" pitchFamily="50" charset="-128"/>
              </a:rPr>
              <a:t>◆ 相対時間とシステム時刻</a:t>
            </a:r>
          </a:p>
        </p:txBody>
      </p:sp>
      <p:sp>
        <p:nvSpPr>
          <p:cNvPr id="3" name="テキスト ボックス 2"/>
          <p:cNvSpPr txBox="1"/>
          <p:nvPr/>
        </p:nvSpPr>
        <p:spPr>
          <a:xfrm>
            <a:off x="493318" y="1661497"/>
            <a:ext cx="8465417" cy="2250115"/>
          </a:xfrm>
          <a:prstGeom prst="rect">
            <a:avLst/>
          </a:prstGeom>
          <a:noFill/>
        </p:spPr>
        <p:txBody>
          <a:bodyPr wrap="none" lIns="64273" tIns="32137" rIns="64273" bIns="32137" rtlCol="0">
            <a:spAutoFit/>
          </a:bodyPr>
          <a:lstStyle/>
          <a:p>
            <a:pPr marL="241024" indent="-241024">
              <a:buFont typeface="Wingdings" pitchFamily="2" charset="2"/>
              <a:buChar char="l"/>
            </a:pPr>
            <a:r>
              <a:rPr lang="ja-JP" altLang="en-US" sz="2000" dirty="0">
                <a:latin typeface="Meiryo UI" pitchFamily="50" charset="-128"/>
                <a:ea typeface="Meiryo UI" pitchFamily="50" charset="-128"/>
                <a:cs typeface="Meiryo UI" pitchFamily="50" charset="-128"/>
              </a:rPr>
              <a:t>相対時間（</a:t>
            </a:r>
            <a:r>
              <a:rPr lang="en-US" altLang="ja-JP" sz="2000" dirty="0">
                <a:latin typeface="Meiryo UI" pitchFamily="50" charset="-128"/>
                <a:ea typeface="Meiryo UI" pitchFamily="50" charset="-128"/>
                <a:cs typeface="Meiryo UI" pitchFamily="50" charset="-128"/>
              </a:rPr>
              <a:t>RELTIM</a:t>
            </a:r>
            <a:r>
              <a:rPr lang="ja-JP" altLang="en-US" sz="2000" dirty="0">
                <a:latin typeface="Meiryo UI" pitchFamily="50" charset="-128"/>
                <a:ea typeface="Meiryo UI" pitchFamily="50" charset="-128"/>
                <a:cs typeface="Meiryo UI" pitchFamily="50" charset="-128"/>
              </a:rPr>
              <a:t>型）</a:t>
            </a:r>
            <a:endParaRPr lang="en-US" altLang="ja-JP" sz="2000" dirty="0">
              <a:latin typeface="Meiryo UI" pitchFamily="50" charset="-128"/>
              <a:ea typeface="Meiryo UI" pitchFamily="50" charset="-128"/>
              <a:cs typeface="Meiryo UI" pitchFamily="50" charset="-128"/>
            </a:endParaRPr>
          </a:p>
          <a:p>
            <a:pPr marL="241024" indent="-241024">
              <a:buFont typeface="Wingdings" pitchFamily="2" charset="2"/>
              <a:buChar char="Ø"/>
            </a:pPr>
            <a:r>
              <a:rPr lang="ja-JP" altLang="en-US" sz="1700" dirty="0">
                <a:latin typeface="Meiryo UI" pitchFamily="50" charset="-128"/>
                <a:ea typeface="Meiryo UI" pitchFamily="50" charset="-128"/>
                <a:cs typeface="Meiryo UI" pitchFamily="50" charset="-128"/>
              </a:rPr>
              <a:t>イベントの発生する時刻を，システムコールを呼び出した時刻などからの相対値で</a:t>
            </a:r>
            <a:r>
              <a:rPr lang="en-US" altLang="ja-JP" sz="1700" dirty="0">
                <a:latin typeface="Meiryo UI" pitchFamily="50" charset="-128"/>
                <a:ea typeface="Meiryo UI" pitchFamily="50" charset="-128"/>
                <a:cs typeface="Meiryo UI" pitchFamily="50" charset="-128"/>
              </a:rPr>
              <a:t/>
            </a:r>
            <a:br>
              <a:rPr lang="en-US" altLang="ja-JP" sz="1700" dirty="0">
                <a:latin typeface="Meiryo UI" pitchFamily="50" charset="-128"/>
                <a:ea typeface="Meiryo UI" pitchFamily="50" charset="-128"/>
                <a:cs typeface="Meiryo UI" pitchFamily="50" charset="-128"/>
              </a:rPr>
            </a:br>
            <a:r>
              <a:rPr lang="ja-JP" altLang="en-US" sz="1700" dirty="0">
                <a:latin typeface="Meiryo UI" pitchFamily="50" charset="-128"/>
                <a:ea typeface="Meiryo UI" pitchFamily="50" charset="-128"/>
                <a:cs typeface="Meiryo UI" pitchFamily="50" charset="-128"/>
              </a:rPr>
              <a:t>指定する場合には，相対時間（</a:t>
            </a:r>
            <a:r>
              <a:rPr lang="en-US" altLang="ja-JP" sz="1700" dirty="0">
                <a:latin typeface="Meiryo UI" pitchFamily="50" charset="-128"/>
                <a:ea typeface="Meiryo UI" pitchFamily="50" charset="-128"/>
                <a:cs typeface="Meiryo UI" pitchFamily="50" charset="-128"/>
              </a:rPr>
              <a:t>RELTIM</a:t>
            </a:r>
            <a:r>
              <a:rPr lang="ja-JP" altLang="en-US" sz="1700" dirty="0">
                <a:latin typeface="Meiryo UI" pitchFamily="50" charset="-128"/>
                <a:ea typeface="Meiryo UI" pitchFamily="50" charset="-128"/>
                <a:cs typeface="Meiryo UI" pitchFamily="50" charset="-128"/>
              </a:rPr>
              <a:t>型）を用いる．</a:t>
            </a:r>
            <a:r>
              <a:rPr lang="en-US" altLang="ja-JP" sz="1700" dirty="0">
                <a:latin typeface="Meiryo UI" pitchFamily="50" charset="-128"/>
                <a:ea typeface="Meiryo UI" pitchFamily="50" charset="-128"/>
                <a:cs typeface="Meiryo UI" pitchFamily="50" charset="-128"/>
              </a:rPr>
              <a:t/>
            </a:r>
            <a:br>
              <a:rPr lang="en-US" altLang="ja-JP" sz="1700" dirty="0">
                <a:latin typeface="Meiryo UI" pitchFamily="50" charset="-128"/>
                <a:ea typeface="Meiryo UI" pitchFamily="50" charset="-128"/>
                <a:cs typeface="Meiryo UI" pitchFamily="50" charset="-128"/>
              </a:rPr>
            </a:br>
            <a:r>
              <a:rPr lang="ja-JP" altLang="en-US" sz="1700" dirty="0">
                <a:latin typeface="Meiryo UI" pitchFamily="50" charset="-128"/>
                <a:ea typeface="Meiryo UI" pitchFamily="50" charset="-128"/>
                <a:cs typeface="Meiryo UI" pitchFamily="50" charset="-128"/>
              </a:rPr>
              <a:t>相対時間を用いてイベントの発生時刻が指定された場合，イベントの処理は，</a:t>
            </a:r>
            <a:r>
              <a:rPr lang="en-US" altLang="ja-JP" sz="1700" dirty="0">
                <a:latin typeface="Meiryo UI" pitchFamily="50" charset="-128"/>
                <a:ea typeface="Meiryo UI" pitchFamily="50" charset="-128"/>
                <a:cs typeface="Meiryo UI" pitchFamily="50" charset="-128"/>
              </a:rPr>
              <a:t/>
            </a:r>
            <a:br>
              <a:rPr lang="en-US" altLang="ja-JP" sz="1700" dirty="0">
                <a:latin typeface="Meiryo UI" pitchFamily="50" charset="-128"/>
                <a:ea typeface="Meiryo UI" pitchFamily="50" charset="-128"/>
                <a:cs typeface="Meiryo UI" pitchFamily="50" charset="-128"/>
              </a:rPr>
            </a:br>
            <a:r>
              <a:rPr lang="ja-JP" altLang="en-US" sz="1700" dirty="0">
                <a:latin typeface="Meiryo UI" pitchFamily="50" charset="-128"/>
                <a:ea typeface="Meiryo UI" pitchFamily="50" charset="-128"/>
                <a:cs typeface="Meiryo UI" pitchFamily="50" charset="-128"/>
              </a:rPr>
              <a:t>基準となる時刻から指定された以上の時間が経過した後に行うことを保証しなければならない．</a:t>
            </a:r>
            <a:endParaRPr lang="en-US" altLang="ja-JP" sz="1700" dirty="0">
              <a:latin typeface="Meiryo UI" pitchFamily="50" charset="-128"/>
              <a:ea typeface="Meiryo UI" pitchFamily="50" charset="-128"/>
              <a:cs typeface="Meiryo UI" pitchFamily="50" charset="-128"/>
            </a:endParaRPr>
          </a:p>
          <a:p>
            <a:pPr marL="241024" indent="-241024">
              <a:buFont typeface="Wingdings" pitchFamily="2" charset="2"/>
              <a:buChar char="Ø"/>
            </a:pPr>
            <a:endParaRPr lang="en-US" altLang="ja-JP" sz="1700" dirty="0">
              <a:latin typeface="Meiryo UI" pitchFamily="50" charset="-128"/>
              <a:ea typeface="Meiryo UI" pitchFamily="50" charset="-128"/>
              <a:cs typeface="Meiryo UI" pitchFamily="50" charset="-128"/>
            </a:endParaRPr>
          </a:p>
          <a:p>
            <a:pPr marL="241024" indent="-241024">
              <a:buFont typeface="Wingdings" pitchFamily="2" charset="2"/>
              <a:buChar char="l"/>
            </a:pPr>
            <a:r>
              <a:rPr lang="ja-JP" altLang="en-US" sz="2000" dirty="0">
                <a:latin typeface="Meiryo UI" pitchFamily="50" charset="-128"/>
                <a:ea typeface="Meiryo UI" pitchFamily="50" charset="-128"/>
                <a:cs typeface="Meiryo UI" pitchFamily="50" charset="-128"/>
              </a:rPr>
              <a:t>システム時刻（</a:t>
            </a:r>
            <a:r>
              <a:rPr lang="en-US" altLang="ja-JP" sz="2000" dirty="0">
                <a:latin typeface="Meiryo UI" pitchFamily="50" charset="-128"/>
                <a:ea typeface="Meiryo UI" pitchFamily="50" charset="-128"/>
                <a:cs typeface="Meiryo UI" pitchFamily="50" charset="-128"/>
              </a:rPr>
              <a:t>SYSTIM</a:t>
            </a:r>
            <a:r>
              <a:rPr lang="ja-JP" altLang="en-US" sz="2000" dirty="0">
                <a:latin typeface="Meiryo UI" pitchFamily="50" charset="-128"/>
                <a:ea typeface="Meiryo UI" pitchFamily="50" charset="-128"/>
                <a:cs typeface="Meiryo UI" pitchFamily="50" charset="-128"/>
              </a:rPr>
              <a:t>型）</a:t>
            </a:r>
            <a:endParaRPr lang="en-US" altLang="ja-JP" sz="2000" dirty="0">
              <a:latin typeface="Meiryo UI" pitchFamily="50" charset="-128"/>
              <a:ea typeface="Meiryo UI" pitchFamily="50" charset="-128"/>
              <a:cs typeface="Meiryo UI" pitchFamily="50" charset="-128"/>
            </a:endParaRPr>
          </a:p>
          <a:p>
            <a:pPr marL="241024" indent="-241024">
              <a:buFont typeface="Wingdings" pitchFamily="2" charset="2"/>
              <a:buChar char="Ø"/>
            </a:pPr>
            <a:r>
              <a:rPr lang="ja-JP" altLang="en-US" sz="1700" dirty="0">
                <a:latin typeface="Meiryo UI" pitchFamily="50" charset="-128"/>
                <a:ea typeface="Meiryo UI" pitchFamily="50" charset="-128"/>
                <a:cs typeface="Meiryo UI" pitchFamily="50" charset="-128"/>
              </a:rPr>
              <a:t>時刻を絶対値で指定する場合</a:t>
            </a:r>
          </a:p>
        </p:txBody>
      </p:sp>
      <p:sp>
        <p:nvSpPr>
          <p:cNvPr id="4" name="テキスト ボックス 3"/>
          <p:cNvSpPr txBox="1"/>
          <p:nvPr/>
        </p:nvSpPr>
        <p:spPr>
          <a:xfrm>
            <a:off x="1164515" y="4773080"/>
            <a:ext cx="6814971" cy="584105"/>
          </a:xfrm>
          <a:prstGeom prst="rect">
            <a:avLst/>
          </a:prstGeom>
          <a:noFill/>
        </p:spPr>
        <p:txBody>
          <a:bodyPr wrap="none" lIns="64273" tIns="32137" rIns="64273" bIns="32137" rtlCol="0">
            <a:spAutoFit/>
          </a:bodyPr>
          <a:lstStyle/>
          <a:p>
            <a:r>
              <a:rPr lang="en-US" altLang="ja-JP" sz="1700" dirty="0">
                <a:latin typeface="Meiryo UI" pitchFamily="50" charset="-128"/>
                <a:ea typeface="Meiryo UI" pitchFamily="50" charset="-128"/>
                <a:cs typeface="Meiryo UI" pitchFamily="50" charset="-128"/>
              </a:rPr>
              <a:t>※</a:t>
            </a:r>
            <a:r>
              <a:rPr lang="ja-JP" altLang="en-US" sz="1700" dirty="0">
                <a:latin typeface="Meiryo UI" pitchFamily="50" charset="-128"/>
                <a:ea typeface="Meiryo UI" pitchFamily="50" charset="-128"/>
                <a:cs typeface="Meiryo UI" pitchFamily="50" charset="-128"/>
              </a:rPr>
              <a:t> </a:t>
            </a:r>
            <a:r>
              <a:rPr lang="en-US" altLang="ja-JP" sz="1700" dirty="0">
                <a:latin typeface="Meiryo UI" pitchFamily="50" charset="-128"/>
                <a:ea typeface="Meiryo UI" pitchFamily="50" charset="-128"/>
                <a:cs typeface="Meiryo UI" pitchFamily="50" charset="-128"/>
              </a:rPr>
              <a:t>RELTIM</a:t>
            </a:r>
            <a:r>
              <a:rPr lang="ja-JP" altLang="en-US" sz="1700" dirty="0" err="1">
                <a:latin typeface="Meiryo UI" pitchFamily="50" charset="-128"/>
                <a:ea typeface="Meiryo UI" pitchFamily="50" charset="-128"/>
                <a:cs typeface="Meiryo UI" pitchFamily="50" charset="-128"/>
              </a:rPr>
              <a:t>，</a:t>
            </a:r>
            <a:r>
              <a:rPr lang="en-US" altLang="ja-JP" sz="1700" dirty="0">
                <a:latin typeface="Meiryo UI" pitchFamily="50" charset="-128"/>
                <a:ea typeface="Meiryo UI" pitchFamily="50" charset="-128"/>
                <a:cs typeface="Meiryo UI" pitchFamily="50" charset="-128"/>
              </a:rPr>
              <a:t>TMO</a:t>
            </a:r>
            <a:r>
              <a:rPr lang="ja-JP" altLang="en-US" sz="1700" dirty="0">
                <a:latin typeface="Meiryo UI" pitchFamily="50" charset="-128"/>
                <a:ea typeface="Meiryo UI" pitchFamily="50" charset="-128"/>
                <a:cs typeface="Meiryo UI" pitchFamily="50" charset="-128"/>
              </a:rPr>
              <a:t>で指定された時間は，指定された時間以上経過した後に</a:t>
            </a:r>
            <a:endParaRPr lang="en-US" altLang="ja-JP" sz="1700" dirty="0">
              <a:latin typeface="Meiryo UI" pitchFamily="50" charset="-128"/>
              <a:ea typeface="Meiryo UI" pitchFamily="50" charset="-128"/>
              <a:cs typeface="Meiryo UI" pitchFamily="50" charset="-128"/>
            </a:endParaRPr>
          </a:p>
          <a:p>
            <a:r>
              <a:rPr lang="ja-JP" altLang="en-US" sz="1700" dirty="0">
                <a:latin typeface="Meiryo UI" pitchFamily="50" charset="-128"/>
                <a:ea typeface="Meiryo UI" pitchFamily="50" charset="-128"/>
                <a:cs typeface="Meiryo UI" pitchFamily="50" charset="-128"/>
              </a:rPr>
              <a:t>    タイムアウト等が起こることを保証しなければならない．</a:t>
            </a: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61677280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1858" name="Text Box 5"/>
          <p:cNvSpPr txBox="1">
            <a:spLocks noChangeArrowheads="1"/>
          </p:cNvSpPr>
          <p:nvPr/>
        </p:nvSpPr>
        <p:spPr bwMode="gray">
          <a:xfrm>
            <a:off x="233364" y="911225"/>
            <a:ext cx="8910637" cy="539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周期ハンドラ</a:t>
            </a:r>
          </a:p>
          <a:p>
            <a:pPr fontAlgn="ctr">
              <a:lnSpc>
                <a:spcPct val="120000"/>
              </a:lnSpc>
              <a:buClr>
                <a:srgbClr val="808080"/>
              </a:buClr>
              <a:buFont typeface="ＭＳ Ｐゴシック" pitchFamily="50" charset="-128"/>
              <a:buNone/>
            </a:pPr>
            <a:r>
              <a:rPr lang="ja-JP" altLang="en-US" sz="2500" dirty="0">
                <a:latin typeface="Meiryo UI" pitchFamily="50" charset="-128"/>
                <a:ea typeface="Meiryo UI" pitchFamily="50" charset="-128"/>
                <a:cs typeface="Meiryo UI" pitchFamily="50" charset="-128"/>
              </a:rPr>
              <a:t> </a:t>
            </a:r>
            <a:r>
              <a:rPr lang="ja-JP" altLang="en-US" sz="2200" dirty="0">
                <a:latin typeface="Meiryo UI" pitchFamily="50" charset="-128"/>
                <a:ea typeface="Meiryo UI" pitchFamily="50" charset="-128"/>
                <a:cs typeface="Meiryo UI" pitchFamily="50" charset="-128"/>
              </a:rPr>
              <a:t>周期ハンドラは，一定周期で起動される タイムイベントハンドラ．</a:t>
            </a:r>
          </a:p>
          <a:p>
            <a:pPr fontAlgn="ctr">
              <a:lnSpc>
                <a:spcPct val="120000"/>
              </a:lnSpc>
              <a:buClr>
                <a:srgbClr val="808080"/>
              </a:buClr>
              <a:buFont typeface="ＭＳ Ｐゴシック" pitchFamily="50" charset="-128"/>
              <a:buNone/>
            </a:pPr>
            <a:endParaRPr lang="ja-JP" altLang="en-US" sz="700"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500" b="1" u="sng" dirty="0">
                <a:latin typeface="Meiryo UI" pitchFamily="50" charset="-128"/>
                <a:ea typeface="Meiryo UI" pitchFamily="50" charset="-128"/>
                <a:cs typeface="Meiryo UI" pitchFamily="50" charset="-128"/>
              </a:rPr>
              <a:t>システムコール</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周期ハンドラの生成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Create Cyclic Handler</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cycid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tk_cre_cyc</a:t>
            </a:r>
            <a:r>
              <a:rPr lang="en-US" altLang="ja-JP" sz="2000" dirty="0">
                <a:latin typeface="Meiryo UI" pitchFamily="50" charset="-128"/>
                <a:ea typeface="Meiryo UI" pitchFamily="50" charset="-128"/>
                <a:cs typeface="Meiryo UI" pitchFamily="50" charset="-128"/>
              </a:rPr>
              <a:t> (T_CCYC *</a:t>
            </a:r>
            <a:r>
              <a:rPr lang="en-US" altLang="ja-JP" sz="2000" dirty="0" err="1">
                <a:latin typeface="Meiryo UI" pitchFamily="50" charset="-128"/>
                <a:ea typeface="Meiryo UI" pitchFamily="50" charset="-128"/>
                <a:cs typeface="Meiryo UI" pitchFamily="50" charset="-128"/>
              </a:rPr>
              <a:t>pk_ccyc</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周期ハンドラの削除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Delete Cyclic Handler</a:t>
            </a:r>
          </a:p>
          <a:p>
            <a:pPr fontAlgn="ctr">
              <a:lnSpc>
                <a:spcPct val="120000"/>
              </a:lnSpc>
              <a:buClr>
                <a:srgbClr val="808080"/>
              </a:buClr>
              <a:buFont typeface="ＭＳ Ｐゴシック" pitchFamily="50" charset="-128"/>
              <a:buNone/>
            </a:pPr>
            <a:r>
              <a:rPr lang="en-US" altLang="ja-JP" sz="2000" i="1"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tk_del_cyc</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cycid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周期ハンドラの動作開始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Start Cyclic Handler</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tk_sta_cyc</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cycid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周期ハンドラの動作停止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Stop Cyclic Handler</a:t>
            </a:r>
          </a:p>
          <a:p>
            <a:pPr fontAlgn="ctr">
              <a:lnSpc>
                <a:spcPct val="120000"/>
              </a:lnSpc>
              <a:buClr>
                <a:srgbClr val="808080"/>
              </a:buClr>
              <a:buFont typeface="ＭＳ Ｐゴシック" pitchFamily="50" charset="-128"/>
              <a:buNone/>
            </a:pPr>
            <a:r>
              <a:rPr lang="en-US" altLang="ja-JP" sz="2000" i="1"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tk_stp_cyc</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cycid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en-US" altLang="ja-JP" sz="22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周期ハンドラ状態参照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Refer Cyclic Handler Status</a:t>
            </a:r>
          </a:p>
          <a:p>
            <a:pPr fontAlgn="ctr">
              <a:lnSpc>
                <a:spcPct val="120000"/>
              </a:lnSpc>
              <a:buClr>
                <a:srgbClr val="808080"/>
              </a:buClr>
              <a:buFont typeface="ＭＳ Ｐゴシック" pitchFamily="50" charset="-128"/>
              <a:buNone/>
            </a:pPr>
            <a:r>
              <a:rPr lang="en-US" altLang="ja-JP" sz="2000" i="1"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tk_ref_cyc</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cycid</a:t>
            </a:r>
            <a:r>
              <a:rPr lang="en-US" altLang="ja-JP" sz="2000" dirty="0">
                <a:latin typeface="Meiryo UI" pitchFamily="50" charset="-128"/>
                <a:ea typeface="Meiryo UI" pitchFamily="50" charset="-128"/>
                <a:cs typeface="Meiryo UI" pitchFamily="50" charset="-128"/>
              </a:rPr>
              <a:t>, T_RCYC *</a:t>
            </a:r>
            <a:r>
              <a:rPr lang="en-US" altLang="ja-JP" sz="2000" dirty="0" err="1">
                <a:latin typeface="Meiryo UI" pitchFamily="50" charset="-128"/>
                <a:ea typeface="Meiryo UI" pitchFamily="50" charset="-128"/>
                <a:cs typeface="Meiryo UI" pitchFamily="50" charset="-128"/>
              </a:rPr>
              <a:t>pk_rcyc</a:t>
            </a:r>
            <a:r>
              <a:rPr lang="en-US" altLang="ja-JP" sz="2000" dirty="0">
                <a:latin typeface="Meiryo UI" pitchFamily="50" charset="-128"/>
                <a:ea typeface="Meiryo UI" pitchFamily="50" charset="-128"/>
                <a:cs typeface="Meiryo UI" pitchFamily="50" charset="-128"/>
              </a:rPr>
              <a:t>);</a:t>
            </a:r>
            <a:endParaRPr lang="en-US" altLang="ja-JP" sz="2000" i="1" dirty="0">
              <a:latin typeface="Meiryo UI" pitchFamily="50" charset="-128"/>
              <a:ea typeface="Meiryo UI" pitchFamily="50" charset="-128"/>
              <a:cs typeface="Meiryo UI" pitchFamily="50" charset="-128"/>
            </a:endParaRPr>
          </a:p>
        </p:txBody>
      </p:sp>
      <p:pic>
        <p:nvPicPr>
          <p:cNvPr id="761859" name="Picture 8" descr="MC90030813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358063" y="5089525"/>
            <a:ext cx="141128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1860" name="Picture 10" descr="MC900229497[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72189" y="2571751"/>
            <a:ext cx="1533525"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1861" name="AutoShape 12"/>
          <p:cNvSpPr>
            <a:spLocks noChangeArrowheads="1"/>
          </p:cNvSpPr>
          <p:nvPr/>
        </p:nvSpPr>
        <p:spPr bwMode="auto">
          <a:xfrm rot="-1800000">
            <a:off x="6126164" y="3857626"/>
            <a:ext cx="720725" cy="2384425"/>
          </a:xfrm>
          <a:prstGeom prst="curvedRightArrow">
            <a:avLst>
              <a:gd name="adj1" fmla="val 35979"/>
              <a:gd name="adj2" fmla="val 120771"/>
              <a:gd name="adj3" fmla="val 54630"/>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64270" tIns="32135" rIns="64270" bIns="32135" anchor="ctr"/>
          <a:lstStyle/>
          <a:p>
            <a:pPr defTabSz="642903"/>
            <a:endParaRPr lang="ja-JP" altLang="ja-JP" sz="6700">
              <a:latin typeface="Times" pitchFamily="18" charset="0"/>
            </a:endParaRPr>
          </a:p>
        </p:txBody>
      </p:sp>
      <p:pic>
        <p:nvPicPr>
          <p:cNvPr id="761862" name="Picture 19" descr="MC900311108[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75463" y="3857626"/>
            <a:ext cx="985837"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1863" name="AutoShape 12"/>
          <p:cNvSpPr>
            <a:spLocks noChangeArrowheads="1"/>
          </p:cNvSpPr>
          <p:nvPr/>
        </p:nvSpPr>
        <p:spPr bwMode="auto">
          <a:xfrm rot="9000000">
            <a:off x="7947026" y="2571750"/>
            <a:ext cx="720725" cy="2384425"/>
          </a:xfrm>
          <a:prstGeom prst="curvedRightArrow">
            <a:avLst>
              <a:gd name="adj1" fmla="val 35979"/>
              <a:gd name="adj2" fmla="val 120771"/>
              <a:gd name="adj3" fmla="val 54630"/>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lIns="64270" tIns="32135" rIns="64270" bIns="32135" anchor="ctr"/>
          <a:lstStyle/>
          <a:p>
            <a:pPr defTabSz="642903"/>
            <a:endParaRPr lang="ja-JP" altLang="ja-JP" sz="6700">
              <a:latin typeface="Times" pitchFamily="18" charset="0"/>
            </a:endParaRPr>
          </a:p>
        </p:txBody>
      </p:sp>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５．</a:t>
            </a:r>
            <a:r>
              <a:rPr lang="ja-JP" altLang="en-US" sz="3400">
                <a:latin typeface="HGP創英角ｺﾞｼｯｸUB" pitchFamily="50" charset="-128"/>
                <a:ea typeface="HGP創英角ｺﾞｼｯｸUB" pitchFamily="50" charset="-128"/>
                <a:cs typeface="ＤＦＧ平成ゴシック体W7"/>
              </a:rPr>
              <a:t>時間管理機能 「周期ハンドラ」</a:t>
            </a:r>
            <a:endParaRPr lang="ja-JP" altLang="en-US" sz="3400" u="sng">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endParaRPr>
          </a:p>
        </p:txBody>
      </p:sp>
      <p:sp>
        <p:nvSpPr>
          <p:cNvPr id="14"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1957152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1"/>
          <p:cNvSpPr>
            <a:spLocks/>
          </p:cNvSpPr>
          <p:nvPr/>
        </p:nvSpPr>
        <p:spPr bwMode="auto">
          <a:xfrm>
            <a:off x="1" y="304800"/>
            <a:ext cx="9144000" cy="687387"/>
          </a:xfrm>
          <a:prstGeom prst="rect">
            <a:avLst/>
          </a:prstGeom>
          <a:noFill/>
          <a:ln w="9525">
            <a:noFill/>
            <a:miter lim="800000"/>
            <a:headEnd/>
            <a:tailEnd/>
          </a:ln>
        </p:spPr>
        <p:txBody>
          <a:bodyPr lIns="130082" tIns="65041" rIns="130082" bIns="65041" anchor="ctr"/>
          <a:lstStyle/>
          <a:p>
            <a:pPr algn="ctr" defTabSz="1138238" eaLnBrk="0" hangingPunct="0"/>
            <a:r>
              <a:rPr lang="en-US" altLang="ja-JP" sz="4800" u="sng" dirty="0" smtClean="0">
                <a:latin typeface="Impact" pitchFamily="34" charset="0"/>
                <a:cs typeface="ＤＦＧ平成ゴシック体W7"/>
              </a:rPr>
              <a:t>T-Kernel</a:t>
            </a:r>
            <a:r>
              <a:rPr lang="ja-JP" altLang="en-US" sz="4800" u="sng" dirty="0">
                <a:latin typeface="+mn-ea"/>
                <a:cs typeface="ＤＦＧ平成ゴシック体W7"/>
              </a:rPr>
              <a:t> </a:t>
            </a:r>
            <a:r>
              <a:rPr lang="ja-JP" altLang="en-US" sz="4800" u="sng" dirty="0" smtClean="0">
                <a:latin typeface="+mn-ea"/>
                <a:cs typeface="ＤＦＧ平成ゴシック体W7"/>
              </a:rPr>
              <a:t>仕様の誕生 </a:t>
            </a:r>
            <a:r>
              <a:rPr lang="en-US" altLang="ja-JP" sz="4800" u="sng" dirty="0" smtClean="0">
                <a:latin typeface="+mn-ea"/>
                <a:cs typeface="ＤＦＧ平成ゴシック体W7"/>
              </a:rPr>
              <a:t>(1)</a:t>
            </a:r>
            <a:endParaRPr lang="ja-JP" altLang="en-US" sz="4800" u="sng" dirty="0">
              <a:latin typeface="+mn-ea"/>
              <a:cs typeface="ＤＦＧ平成ゴシック体W7"/>
            </a:endParaRPr>
          </a:p>
        </p:txBody>
      </p:sp>
      <p:pic>
        <p:nvPicPr>
          <p:cNvPr id="4" name="Picture 2" descr="C:\Users\moro\Desktop\作業バッファ\PPT-Roadmap.png"/>
          <p:cNvPicPr>
            <a:picLocks noChangeAspect="1" noChangeArrowheads="1"/>
          </p:cNvPicPr>
          <p:nvPr/>
        </p:nvPicPr>
        <p:blipFill>
          <a:blip r:embed="rId3"/>
          <a:srcRect t="-8202" b="-8202"/>
          <a:stretch>
            <a:fillRect/>
          </a:stretch>
        </p:blipFill>
        <p:spPr>
          <a:xfrm>
            <a:off x="89107" y="1340768"/>
            <a:ext cx="8947389" cy="5184576"/>
          </a:xfrm>
          <a:prstGeom prst="rect">
            <a:avLst/>
          </a:prstGeom>
        </p:spPr>
      </p:pic>
      <p:sp>
        <p:nvSpPr>
          <p:cNvPr id="5" name="山形 4"/>
          <p:cNvSpPr/>
          <p:nvPr/>
        </p:nvSpPr>
        <p:spPr>
          <a:xfrm>
            <a:off x="2267744" y="1628800"/>
            <a:ext cx="1040689" cy="288032"/>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dirty="0">
              <a:solidFill>
                <a:schemeClr val="bg1"/>
              </a:solidFill>
              <a:latin typeface="Arial Black" pitchFamily="34" charset="0"/>
            </a:endParaRPr>
          </a:p>
        </p:txBody>
      </p:sp>
      <p:sp>
        <p:nvSpPr>
          <p:cNvPr id="6" name="テキスト ボックス 5"/>
          <p:cNvSpPr txBox="1"/>
          <p:nvPr/>
        </p:nvSpPr>
        <p:spPr>
          <a:xfrm>
            <a:off x="2469731" y="1598242"/>
            <a:ext cx="662361" cy="369332"/>
          </a:xfrm>
          <a:prstGeom prst="rect">
            <a:avLst/>
          </a:prstGeom>
          <a:noFill/>
        </p:spPr>
        <p:txBody>
          <a:bodyPr wrap="none" rtlCol="0">
            <a:spAutoFit/>
          </a:bodyPr>
          <a:lstStyle/>
          <a:p>
            <a:r>
              <a:rPr kumimoji="1" lang="en-US" altLang="ja-JP" dirty="0" smtClean="0">
                <a:solidFill>
                  <a:schemeClr val="bg1"/>
                </a:solidFill>
                <a:latin typeface="Impact" pitchFamily="34" charset="0"/>
              </a:rPr>
              <a:t>2004</a:t>
            </a:r>
            <a:endParaRPr kumimoji="1" lang="ja-JP" altLang="en-US" dirty="0">
              <a:solidFill>
                <a:schemeClr val="bg1"/>
              </a:solidFill>
              <a:latin typeface="Impact" pitchFamily="34" charset="0"/>
            </a:endParaRPr>
          </a:p>
        </p:txBody>
      </p:sp>
      <p:cxnSp>
        <p:nvCxnSpPr>
          <p:cNvPr id="8" name="直線コネクタ 7"/>
          <p:cNvCxnSpPr/>
          <p:nvPr/>
        </p:nvCxnSpPr>
        <p:spPr>
          <a:xfrm flipV="1">
            <a:off x="1331640" y="4797152"/>
            <a:ext cx="648072" cy="792088"/>
          </a:xfrm>
          <a:prstGeom prst="line">
            <a:avLst/>
          </a:prstGeom>
          <a:ln w="44450">
            <a:solidFill>
              <a:srgbClr val="FF3300"/>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p:nvPr/>
        </p:nvCxnSpPr>
        <p:spPr>
          <a:xfrm>
            <a:off x="1979712" y="4797152"/>
            <a:ext cx="490019" cy="0"/>
          </a:xfrm>
          <a:prstGeom prst="straightConnector1">
            <a:avLst/>
          </a:prstGeom>
          <a:ln w="44450">
            <a:solidFill>
              <a:srgbClr val="FF3300"/>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flipV="1">
            <a:off x="2195736" y="5186668"/>
            <a:ext cx="144016" cy="432048"/>
          </a:xfrm>
          <a:prstGeom prst="line">
            <a:avLst/>
          </a:prstGeom>
          <a:ln w="44450">
            <a:solidFill>
              <a:srgbClr val="FF3300"/>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p:nvPr/>
        </p:nvCxnSpPr>
        <p:spPr>
          <a:xfrm>
            <a:off x="2339752" y="5193196"/>
            <a:ext cx="288032" cy="0"/>
          </a:xfrm>
          <a:prstGeom prst="straightConnector1">
            <a:avLst/>
          </a:prstGeom>
          <a:ln w="44450">
            <a:solidFill>
              <a:srgbClr val="FF3300"/>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5" name="フッター プレースホルダー 2"/>
          <p:cNvSpPr>
            <a:spLocks noGrp="1"/>
          </p:cNvSpPr>
          <p:nvPr>
            <p:ph type="ftr" sz="quarter" idx="11"/>
          </p:nvPr>
        </p:nvSpPr>
        <p:spPr>
          <a:xfrm>
            <a:off x="0" y="6592888"/>
            <a:ext cx="9144000" cy="365125"/>
          </a:xfrm>
        </p:spPr>
        <p:txBody>
          <a:bodyPr/>
          <a:lstStyle>
            <a:lvl1pPr algn="ctr">
              <a:defRPr sz="800"/>
            </a:lvl1pPr>
          </a:lstStyle>
          <a:p>
            <a:r>
              <a:rPr lang="en-US" altLang="ja-JP" smtClean="0"/>
              <a:t>© 2016 TRON Forum, All Rights Reserved, © 2016 Cypress</a:t>
            </a:r>
            <a:r>
              <a:rPr lang="ja-JP" altLang="en-US" smtClean="0"/>
              <a:t> </a:t>
            </a:r>
            <a:r>
              <a:rPr lang="en-US" altLang="ja-JP" smtClean="0"/>
              <a:t>Inc., © 2016 FUJITSU ELECTRONICS INC., @2016 FUJITSU COMPUTER TECHNOLOGIES LIMITED</a:t>
            </a:r>
          </a:p>
          <a:p>
            <a:endParaRPr lang="ja-JP" altLang="en-US" dirty="0"/>
          </a:p>
        </p:txBody>
      </p:sp>
    </p:spTree>
    <p:extLst>
      <p:ext uri="{BB962C8B-B14F-4D97-AF65-F5344CB8AC3E}">
        <p14:creationId xmlns:p14="http://schemas.microsoft.com/office/powerpoint/2010/main" val="153222832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4"/>
          <p:cNvSpPr>
            <a:spLocks noChangeShapeType="1"/>
          </p:cNvSpPr>
          <p:nvPr/>
        </p:nvSpPr>
        <p:spPr bwMode="auto">
          <a:xfrm>
            <a:off x="1179744" y="4561691"/>
            <a:ext cx="6858048" cy="0"/>
          </a:xfrm>
          <a:prstGeom prst="line">
            <a:avLst/>
          </a:prstGeom>
          <a:noFill/>
          <a:ln w="9525">
            <a:solidFill>
              <a:schemeClr val="tx1"/>
            </a:solidFill>
            <a:miter lim="800000"/>
            <a:headEnd/>
            <a:tailEnd type="triangle" w="med" len="med"/>
          </a:ln>
        </p:spPr>
        <p:txBody>
          <a:bodyPr lIns="91435" tIns="45717" rIns="91435" bIns="45717"/>
          <a:lstStyle/>
          <a:p>
            <a:endParaRPr lang="ja-JP" altLang="en-US"/>
          </a:p>
        </p:txBody>
      </p:sp>
      <p:sp>
        <p:nvSpPr>
          <p:cNvPr id="12" name="Line 29"/>
          <p:cNvSpPr>
            <a:spLocks noChangeShapeType="1"/>
          </p:cNvSpPr>
          <p:nvPr/>
        </p:nvSpPr>
        <p:spPr bwMode="auto">
          <a:xfrm>
            <a:off x="1224244" y="4219546"/>
            <a:ext cx="7099300" cy="0"/>
          </a:xfrm>
          <a:prstGeom prst="line">
            <a:avLst/>
          </a:prstGeom>
          <a:noFill/>
          <a:ln w="9525" cap="rnd">
            <a:solidFill>
              <a:schemeClr val="tx1"/>
            </a:solidFill>
            <a:prstDash val="sysDot"/>
            <a:miter lim="800000"/>
            <a:headEnd/>
            <a:tailEnd/>
          </a:ln>
        </p:spPr>
        <p:txBody>
          <a:bodyPr lIns="91435" tIns="45717" rIns="91435" bIns="45717"/>
          <a:lstStyle/>
          <a:p>
            <a:endParaRPr lang="ja-JP" altLang="en-US"/>
          </a:p>
        </p:txBody>
      </p:sp>
      <p:sp>
        <p:nvSpPr>
          <p:cNvPr id="27" name="正方形/長方形 26"/>
          <p:cNvSpPr/>
          <p:nvPr/>
        </p:nvSpPr>
        <p:spPr>
          <a:xfrm>
            <a:off x="146549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28" name="正方形/長方形 27"/>
          <p:cNvSpPr/>
          <p:nvPr/>
        </p:nvSpPr>
        <p:spPr>
          <a:xfrm>
            <a:off x="214812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29" name="正方形/長方形 28"/>
          <p:cNvSpPr/>
          <p:nvPr/>
        </p:nvSpPr>
        <p:spPr>
          <a:xfrm>
            <a:off x="2830755"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0" name="正方形/長方形 29"/>
          <p:cNvSpPr/>
          <p:nvPr/>
        </p:nvSpPr>
        <p:spPr>
          <a:xfrm>
            <a:off x="351338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1" name="正方形/長方形 30"/>
          <p:cNvSpPr/>
          <p:nvPr/>
        </p:nvSpPr>
        <p:spPr>
          <a:xfrm>
            <a:off x="4196015"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2" name="正方形/長方形 31"/>
          <p:cNvSpPr/>
          <p:nvPr/>
        </p:nvSpPr>
        <p:spPr>
          <a:xfrm>
            <a:off x="487864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8" name="正方形/長方形 37"/>
          <p:cNvSpPr/>
          <p:nvPr/>
        </p:nvSpPr>
        <p:spPr>
          <a:xfrm>
            <a:off x="556127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9" name="正方形/長方形 38"/>
          <p:cNvSpPr/>
          <p:nvPr/>
        </p:nvSpPr>
        <p:spPr>
          <a:xfrm>
            <a:off x="624390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40" name="正方形/長方形 39"/>
          <p:cNvSpPr/>
          <p:nvPr/>
        </p:nvSpPr>
        <p:spPr>
          <a:xfrm>
            <a:off x="692653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41" name="正方形/長方形 40"/>
          <p:cNvSpPr/>
          <p:nvPr/>
        </p:nvSpPr>
        <p:spPr>
          <a:xfrm>
            <a:off x="7609163"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cxnSp>
        <p:nvCxnSpPr>
          <p:cNvPr id="81" name="直線矢印コネクタ 80"/>
          <p:cNvCxnSpPr>
            <a:stCxn id="7" idx="0"/>
          </p:cNvCxnSpPr>
          <p:nvPr/>
        </p:nvCxnSpPr>
        <p:spPr>
          <a:xfrm rot="5400000" flipH="1">
            <a:off x="644356" y="4026304"/>
            <a:ext cx="107077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3" name="直線矢印コネクタ 82"/>
          <p:cNvCxnSpPr/>
          <p:nvPr/>
        </p:nvCxnSpPr>
        <p:spPr>
          <a:xfrm rot="5400000">
            <a:off x="1183711" y="3424239"/>
            <a:ext cx="562776" cy="79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5" name="テキスト ボックス 84"/>
          <p:cNvSpPr txBox="1"/>
          <p:nvPr/>
        </p:nvSpPr>
        <p:spPr>
          <a:xfrm>
            <a:off x="393926" y="2500306"/>
            <a:ext cx="2143140" cy="611531"/>
          </a:xfrm>
          <a:prstGeom prst="rect">
            <a:avLst/>
          </a:prstGeom>
          <a:noFill/>
        </p:spPr>
        <p:txBody>
          <a:bodyPr wrap="square" lIns="91435" tIns="45717" rIns="91435" bIns="45717" rtlCol="0">
            <a:spAutoFit/>
          </a:bodyPr>
          <a:lstStyle/>
          <a:p>
            <a:pPr algn="r"/>
            <a:r>
              <a:rPr lang="ja-JP" altLang="en-US" sz="1700" dirty="0">
                <a:latin typeface="ＭＳ Ｐゴシック" pitchFamily="50" charset="-128"/>
              </a:rPr>
              <a:t>周期ハンドラの生成</a:t>
            </a:r>
            <a:endParaRPr lang="en-US" altLang="ja-JP" sz="1700" dirty="0">
              <a:latin typeface="ＭＳ Ｐゴシック" pitchFamily="50" charset="-128"/>
            </a:endParaRPr>
          </a:p>
          <a:p>
            <a:pPr algn="ctr"/>
            <a:r>
              <a:rPr lang="en-US" altLang="ja-JP" sz="1700" dirty="0" err="1">
                <a:latin typeface="ＭＳ Ｐゴシック" pitchFamily="50" charset="-128"/>
              </a:rPr>
              <a:t>tk_cre_cyc</a:t>
            </a:r>
            <a:endParaRPr lang="ja-JP" altLang="en-US" sz="1700" dirty="0">
              <a:latin typeface="ＭＳ Ｐゴシック" pitchFamily="50" charset="-128"/>
            </a:endParaRPr>
          </a:p>
        </p:txBody>
      </p:sp>
      <p:sp>
        <p:nvSpPr>
          <p:cNvPr id="87" name="テキスト ボックス 86"/>
          <p:cNvSpPr txBox="1"/>
          <p:nvPr/>
        </p:nvSpPr>
        <p:spPr>
          <a:xfrm>
            <a:off x="1894123" y="1785926"/>
            <a:ext cx="2643206" cy="611531"/>
          </a:xfrm>
          <a:prstGeom prst="rect">
            <a:avLst/>
          </a:prstGeom>
          <a:noFill/>
        </p:spPr>
        <p:txBody>
          <a:bodyPr wrap="square" lIns="91435" tIns="45717" rIns="91435" bIns="45717" rtlCol="0">
            <a:spAutoFit/>
          </a:bodyPr>
          <a:lstStyle/>
          <a:p>
            <a:pPr algn="ctr"/>
            <a:r>
              <a:rPr lang="ja-JP" altLang="en-US" sz="1700" dirty="0">
                <a:latin typeface="ＭＳ Ｐゴシック" pitchFamily="50" charset="-128"/>
              </a:rPr>
              <a:t>周期ハンドラの動作開始</a:t>
            </a:r>
            <a:endParaRPr lang="en-US" altLang="ja-JP" sz="1700" dirty="0">
              <a:latin typeface="ＭＳ Ｐゴシック" pitchFamily="50" charset="-128"/>
            </a:endParaRPr>
          </a:p>
          <a:p>
            <a:pPr algn="ctr"/>
            <a:r>
              <a:rPr lang="en-US" altLang="ja-JP" sz="1700" dirty="0" err="1">
                <a:latin typeface="ＭＳ Ｐゴシック" pitchFamily="50" charset="-128"/>
              </a:rPr>
              <a:t>tk_sta_cyc</a:t>
            </a:r>
            <a:endParaRPr lang="en-US" altLang="ja-JP" sz="1700" dirty="0">
              <a:latin typeface="ＭＳ Ｐゴシック" pitchFamily="50" charset="-128"/>
            </a:endParaRPr>
          </a:p>
        </p:txBody>
      </p:sp>
      <p:cxnSp>
        <p:nvCxnSpPr>
          <p:cNvPr id="89" name="直線矢印コネクタ 88"/>
          <p:cNvCxnSpPr/>
          <p:nvPr/>
        </p:nvCxnSpPr>
        <p:spPr>
          <a:xfrm rot="5400000">
            <a:off x="2292016" y="3316071"/>
            <a:ext cx="1777221" cy="282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1" name="直線矢印コネクタ 90"/>
          <p:cNvCxnSpPr/>
          <p:nvPr/>
        </p:nvCxnSpPr>
        <p:spPr>
          <a:xfrm rot="5400000" flipH="1">
            <a:off x="2954186" y="3716740"/>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2" name="直線矢印コネクタ 91"/>
          <p:cNvCxnSpPr/>
          <p:nvPr/>
        </p:nvCxnSpPr>
        <p:spPr>
          <a:xfrm rot="5400000" flipH="1">
            <a:off x="3668565" y="3716739"/>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3" name="直線矢印コネクタ 92"/>
          <p:cNvCxnSpPr/>
          <p:nvPr/>
        </p:nvCxnSpPr>
        <p:spPr>
          <a:xfrm rot="5400000" flipH="1">
            <a:off x="4371038" y="3716739"/>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直線矢印コネクタ 93"/>
          <p:cNvCxnSpPr/>
          <p:nvPr/>
        </p:nvCxnSpPr>
        <p:spPr>
          <a:xfrm rot="5400000" flipH="1">
            <a:off x="5025887" y="3716739"/>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5" name="直線矢印コネクタ 94"/>
          <p:cNvCxnSpPr/>
          <p:nvPr/>
        </p:nvCxnSpPr>
        <p:spPr>
          <a:xfrm rot="5400000" flipH="1">
            <a:off x="5728360" y="3716739"/>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6" name="直線矢印コネクタ 95"/>
          <p:cNvCxnSpPr/>
          <p:nvPr/>
        </p:nvCxnSpPr>
        <p:spPr>
          <a:xfrm rot="5400000" flipH="1">
            <a:off x="6454647" y="3716739"/>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7" name="直線矢印コネクタ 96"/>
          <p:cNvCxnSpPr/>
          <p:nvPr/>
        </p:nvCxnSpPr>
        <p:spPr>
          <a:xfrm rot="5400000" flipH="1">
            <a:off x="7097589" y="3716739"/>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 name="円/楕円 97"/>
          <p:cNvSpPr/>
          <p:nvPr/>
        </p:nvSpPr>
        <p:spPr>
          <a:xfrm>
            <a:off x="3251446" y="3071810"/>
            <a:ext cx="4786346" cy="6429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99" name="テキスト ボックス 98"/>
          <p:cNvSpPr txBox="1"/>
          <p:nvPr/>
        </p:nvSpPr>
        <p:spPr>
          <a:xfrm>
            <a:off x="4465892" y="2643182"/>
            <a:ext cx="2643206" cy="351929"/>
          </a:xfrm>
          <a:prstGeom prst="rect">
            <a:avLst/>
          </a:prstGeom>
          <a:noFill/>
        </p:spPr>
        <p:txBody>
          <a:bodyPr wrap="square" lIns="91435" tIns="45717" rIns="91435" bIns="45717" rtlCol="0">
            <a:spAutoFit/>
          </a:bodyPr>
          <a:lstStyle/>
          <a:p>
            <a:pPr algn="ctr"/>
            <a:r>
              <a:rPr lang="ja-JP" altLang="en-US" sz="1700" dirty="0">
                <a:latin typeface="ＭＳ Ｐゴシック" pitchFamily="50" charset="-128"/>
              </a:rPr>
              <a:t>周期ハンドラの起動</a:t>
            </a:r>
            <a:endParaRPr lang="en-US" altLang="ja-JP" sz="1700" dirty="0">
              <a:latin typeface="ＭＳ Ｐゴシック" pitchFamily="50" charset="-128"/>
            </a:endParaRPr>
          </a:p>
        </p:txBody>
      </p:sp>
      <p:sp>
        <p:nvSpPr>
          <p:cNvPr id="101" name="右中かっこ 100"/>
          <p:cNvSpPr/>
          <p:nvPr/>
        </p:nvSpPr>
        <p:spPr>
          <a:xfrm rot="5400000">
            <a:off x="1572653" y="4179099"/>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3" name="右中かっこ 102"/>
          <p:cNvSpPr/>
          <p:nvPr/>
        </p:nvSpPr>
        <p:spPr>
          <a:xfrm rot="5400000">
            <a:off x="2287033" y="4179099"/>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4" name="右中かっこ 103"/>
          <p:cNvSpPr/>
          <p:nvPr/>
        </p:nvSpPr>
        <p:spPr>
          <a:xfrm rot="5400000">
            <a:off x="2929975" y="4179099"/>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5" name="右中かっこ 104"/>
          <p:cNvSpPr/>
          <p:nvPr/>
        </p:nvSpPr>
        <p:spPr>
          <a:xfrm rot="5400000">
            <a:off x="3715793" y="4179099"/>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6" name="右中かっこ 105"/>
          <p:cNvSpPr/>
          <p:nvPr/>
        </p:nvSpPr>
        <p:spPr>
          <a:xfrm rot="5400000">
            <a:off x="4430173" y="4179099"/>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7" name="右中かっこ 106"/>
          <p:cNvSpPr/>
          <p:nvPr/>
        </p:nvSpPr>
        <p:spPr>
          <a:xfrm rot="5400000">
            <a:off x="5073115" y="4179099"/>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8" name="Text Box 11"/>
          <p:cNvSpPr txBox="1">
            <a:spLocks noChangeArrowheads="1"/>
          </p:cNvSpPr>
          <p:nvPr/>
        </p:nvSpPr>
        <p:spPr bwMode="auto">
          <a:xfrm>
            <a:off x="8059487" y="4562486"/>
            <a:ext cx="619630" cy="351929"/>
          </a:xfrm>
          <a:prstGeom prst="rect">
            <a:avLst/>
          </a:prstGeom>
          <a:noFill/>
          <a:ln w="9525">
            <a:noFill/>
            <a:miter lim="800000"/>
            <a:headEnd/>
            <a:tailEnd/>
          </a:ln>
          <a:effectLst/>
        </p:spPr>
        <p:txBody>
          <a:bodyPr wrap="none" lIns="91435" tIns="45717" rIns="91435" bIns="45717">
            <a:spAutoFit/>
          </a:bodyPr>
          <a:lstStyle/>
          <a:p>
            <a:pPr algn="l" eaLnBrk="0" hangingPunct="0">
              <a:spcBef>
                <a:spcPct val="20000"/>
              </a:spcBef>
              <a:defRPr/>
            </a:pPr>
            <a:r>
              <a:rPr lang="ja-JP" altLang="en-US" sz="1700" b="1" dirty="0">
                <a:latin typeface="ＭＳ Ｐゴシック" pitchFamily="50" charset="-128"/>
              </a:rPr>
              <a:t>時間</a:t>
            </a:r>
          </a:p>
        </p:txBody>
      </p:sp>
      <p:sp>
        <p:nvSpPr>
          <p:cNvPr id="109" name="右中かっこ 108"/>
          <p:cNvSpPr/>
          <p:nvPr/>
        </p:nvSpPr>
        <p:spPr>
          <a:xfrm rot="5400000">
            <a:off x="5716057" y="4179099"/>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10" name="右中かっこ 109"/>
          <p:cNvSpPr/>
          <p:nvPr/>
        </p:nvSpPr>
        <p:spPr>
          <a:xfrm rot="5400000">
            <a:off x="6430437" y="4179099"/>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11" name="右中かっこ 110"/>
          <p:cNvSpPr/>
          <p:nvPr/>
        </p:nvSpPr>
        <p:spPr>
          <a:xfrm rot="5400000">
            <a:off x="7073379" y="4179099"/>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12" name="角丸四角形吹き出し 111"/>
          <p:cNvSpPr/>
          <p:nvPr/>
        </p:nvSpPr>
        <p:spPr>
          <a:xfrm>
            <a:off x="751116" y="5000636"/>
            <a:ext cx="1285884" cy="571504"/>
          </a:xfrm>
          <a:prstGeom prst="wedgeRoundRectCallout">
            <a:avLst>
              <a:gd name="adj1" fmla="val 28277"/>
              <a:gd name="adj2" fmla="val -97500"/>
              <a:gd name="adj3" fmla="val 16667"/>
            </a:avLst>
          </a:prstGeom>
        </p:spPr>
        <p:style>
          <a:lnRef idx="1">
            <a:schemeClr val="accent1"/>
          </a:lnRef>
          <a:fillRef idx="2">
            <a:schemeClr val="accent1"/>
          </a:fillRef>
          <a:effectRef idx="1">
            <a:schemeClr val="accent1"/>
          </a:effectRef>
          <a:fontRef idx="minor">
            <a:schemeClr val="dk1"/>
          </a:fontRef>
        </p:style>
        <p:txBody>
          <a:bodyPr lIns="91435" tIns="45717" rIns="91435" bIns="45717" rtlCol="0" anchor="ctr"/>
          <a:lstStyle/>
          <a:p>
            <a:pPr algn="ctr"/>
            <a:r>
              <a:rPr lang="ja-JP" altLang="en-US" sz="2000" dirty="0"/>
              <a:t>起動位相</a:t>
            </a:r>
          </a:p>
        </p:txBody>
      </p:sp>
      <p:sp>
        <p:nvSpPr>
          <p:cNvPr id="114" name="右中かっこ 113"/>
          <p:cNvSpPr/>
          <p:nvPr/>
        </p:nvSpPr>
        <p:spPr>
          <a:xfrm rot="5400000">
            <a:off x="4858801" y="2536025"/>
            <a:ext cx="428628" cy="5357850"/>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15" name="角丸四角形吹き出し 114"/>
          <p:cNvSpPr/>
          <p:nvPr/>
        </p:nvSpPr>
        <p:spPr>
          <a:xfrm>
            <a:off x="5394586" y="5786454"/>
            <a:ext cx="1714512" cy="571504"/>
          </a:xfrm>
          <a:prstGeom prst="wedgeRoundRectCallout">
            <a:avLst>
              <a:gd name="adj1" fmla="val -66167"/>
              <a:gd name="adj2" fmla="val -115278"/>
              <a:gd name="adj3" fmla="val 16667"/>
            </a:avLst>
          </a:prstGeom>
        </p:spPr>
        <p:style>
          <a:lnRef idx="1">
            <a:schemeClr val="accent1"/>
          </a:lnRef>
          <a:fillRef idx="2">
            <a:schemeClr val="accent1"/>
          </a:fillRef>
          <a:effectRef idx="1">
            <a:schemeClr val="accent1"/>
          </a:effectRef>
          <a:fontRef idx="minor">
            <a:schemeClr val="dk1"/>
          </a:fontRef>
        </p:style>
        <p:txBody>
          <a:bodyPr lIns="91435" tIns="45717" rIns="91435" bIns="45717" rtlCol="0" anchor="ctr"/>
          <a:lstStyle/>
          <a:p>
            <a:pPr algn="ctr"/>
            <a:r>
              <a:rPr lang="ja-JP" altLang="en-US" sz="2000" dirty="0"/>
              <a:t>起動周期</a:t>
            </a:r>
          </a:p>
        </p:txBody>
      </p:sp>
      <p:sp>
        <p:nvSpPr>
          <p:cNvPr id="48" name="Text Box 5"/>
          <p:cNvSpPr txBox="1">
            <a:spLocks noChangeArrowheads="1"/>
          </p:cNvSpPr>
          <p:nvPr/>
        </p:nvSpPr>
        <p:spPr bwMode="gray">
          <a:xfrm>
            <a:off x="179389" y="965208"/>
            <a:ext cx="867727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起動位相を保存する場合</a:t>
            </a:r>
          </a:p>
        </p:txBody>
      </p:sp>
      <p:sp>
        <p:nvSpPr>
          <p:cNvPr id="49"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５．</a:t>
            </a:r>
            <a:r>
              <a:rPr lang="ja-JP" altLang="en-US" sz="3400" dirty="0">
                <a:latin typeface="HGP創英角ｺﾞｼｯｸUB" pitchFamily="50" charset="-128"/>
                <a:ea typeface="HGP創英角ｺﾞｼｯｸUB" pitchFamily="50" charset="-128"/>
                <a:cs typeface="ＤＦＧ平成ゴシック体W7"/>
              </a:rPr>
              <a:t>時間管理機能 「周期ハンドラ」：注意点</a:t>
            </a:r>
            <a:endPar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endParaRPr>
          </a:p>
        </p:txBody>
      </p:sp>
      <p:sp>
        <p:nvSpPr>
          <p:cNvPr id="6" name="テキスト ボックス 5"/>
          <p:cNvSpPr txBox="1"/>
          <p:nvPr/>
        </p:nvSpPr>
        <p:spPr>
          <a:xfrm>
            <a:off x="4143479" y="1179451"/>
            <a:ext cx="4273550"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err="1">
                <a:solidFill>
                  <a:schemeClr val="tx1">
                    <a:lumMod val="85000"/>
                    <a:lumOff val="15000"/>
                  </a:schemeClr>
                </a:solidFill>
                <a:latin typeface="Meiryo UI" pitchFamily="50" charset="-128"/>
                <a:ea typeface="Meiryo UI" pitchFamily="50" charset="-128"/>
                <a:cs typeface="Meiryo UI" pitchFamily="50" charset="-128"/>
              </a:rPr>
              <a:t>tk_cre_cyc</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の属性として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TA_PHS</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を指定</a:t>
            </a:r>
          </a:p>
        </p:txBody>
      </p:sp>
      <p:sp>
        <p:nvSpPr>
          <p:cNvPr id="10" name="タイトル 9"/>
          <p:cNvSpPr>
            <a:spLocks noGrp="1"/>
          </p:cNvSpPr>
          <p:nvPr>
            <p:ph type="title"/>
          </p:nvPr>
        </p:nvSpPr>
        <p:spPr/>
        <p:txBody>
          <a:bodyPr/>
          <a:lstStyle/>
          <a:p>
            <a:endParaRPr kumimoji="1" lang="ja-JP" altLang="en-US"/>
          </a:p>
        </p:txBody>
      </p:sp>
      <p:sp>
        <p:nvSpPr>
          <p:cNvPr id="11" name="コンテンツ プレースホルダー 10"/>
          <p:cNvSpPr>
            <a:spLocks noGrp="1"/>
          </p:cNvSpPr>
          <p:nvPr>
            <p:ph idx="1"/>
          </p:nvPr>
        </p:nvSpPr>
        <p:spPr/>
        <p:txBody>
          <a:bodyPr/>
          <a:lstStyle/>
          <a:p>
            <a:endParaRPr kumimoji="1" lang="ja-JP" altLang="en-US"/>
          </a:p>
        </p:txBody>
      </p:sp>
      <p:sp>
        <p:nvSpPr>
          <p:cNvPr id="5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28865114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4"/>
          <p:cNvSpPr>
            <a:spLocks noChangeShapeType="1"/>
          </p:cNvSpPr>
          <p:nvPr/>
        </p:nvSpPr>
        <p:spPr bwMode="auto">
          <a:xfrm>
            <a:off x="1142976" y="4418815"/>
            <a:ext cx="6858048" cy="0"/>
          </a:xfrm>
          <a:prstGeom prst="line">
            <a:avLst/>
          </a:prstGeom>
          <a:noFill/>
          <a:ln w="9525">
            <a:solidFill>
              <a:schemeClr val="tx1"/>
            </a:solidFill>
            <a:miter lim="800000"/>
            <a:headEnd/>
            <a:tailEnd type="triangle" w="med" len="med"/>
          </a:ln>
        </p:spPr>
        <p:txBody>
          <a:bodyPr lIns="91435" tIns="45717" rIns="91435" bIns="45717"/>
          <a:lstStyle/>
          <a:p>
            <a:endParaRPr lang="ja-JP" altLang="en-US"/>
          </a:p>
        </p:txBody>
      </p:sp>
      <p:sp>
        <p:nvSpPr>
          <p:cNvPr id="12" name="Line 29"/>
          <p:cNvSpPr>
            <a:spLocks noChangeShapeType="1"/>
          </p:cNvSpPr>
          <p:nvPr/>
        </p:nvSpPr>
        <p:spPr bwMode="auto">
          <a:xfrm>
            <a:off x="1187476" y="4076670"/>
            <a:ext cx="7099300" cy="0"/>
          </a:xfrm>
          <a:prstGeom prst="line">
            <a:avLst/>
          </a:prstGeom>
          <a:noFill/>
          <a:ln w="9525" cap="rnd">
            <a:solidFill>
              <a:schemeClr val="tx1"/>
            </a:solidFill>
            <a:prstDash val="sysDot"/>
            <a:miter lim="800000"/>
            <a:headEnd/>
            <a:tailEnd/>
          </a:ln>
        </p:spPr>
        <p:txBody>
          <a:bodyPr lIns="91435" tIns="45717" rIns="91435" bIns="45717"/>
          <a:lstStyle/>
          <a:p>
            <a:endParaRPr lang="ja-JP" altLang="en-US"/>
          </a:p>
        </p:txBody>
      </p:sp>
      <p:sp>
        <p:nvSpPr>
          <p:cNvPr id="27" name="正方形/長方形 26"/>
          <p:cNvSpPr/>
          <p:nvPr/>
        </p:nvSpPr>
        <p:spPr>
          <a:xfrm>
            <a:off x="1428728"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28" name="正方形/長方形 27"/>
          <p:cNvSpPr/>
          <p:nvPr/>
        </p:nvSpPr>
        <p:spPr>
          <a:xfrm>
            <a:off x="2111358"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29" name="正方形/長方形 28"/>
          <p:cNvSpPr/>
          <p:nvPr/>
        </p:nvSpPr>
        <p:spPr>
          <a:xfrm>
            <a:off x="2793988"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0" name="正方形/長方形 29"/>
          <p:cNvSpPr/>
          <p:nvPr/>
        </p:nvSpPr>
        <p:spPr>
          <a:xfrm>
            <a:off x="3976684"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1" name="正方形/長方形 30"/>
          <p:cNvSpPr/>
          <p:nvPr/>
        </p:nvSpPr>
        <p:spPr>
          <a:xfrm>
            <a:off x="4659314"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2" name="正方形/長方形 31"/>
          <p:cNvSpPr/>
          <p:nvPr/>
        </p:nvSpPr>
        <p:spPr>
          <a:xfrm>
            <a:off x="5341944"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8" name="正方形/長方形 37"/>
          <p:cNvSpPr/>
          <p:nvPr/>
        </p:nvSpPr>
        <p:spPr>
          <a:xfrm>
            <a:off x="6024574"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9" name="正方形/長方形 38"/>
          <p:cNvSpPr/>
          <p:nvPr/>
        </p:nvSpPr>
        <p:spPr>
          <a:xfrm>
            <a:off x="6707204"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40" name="正方形/長方形 39"/>
          <p:cNvSpPr/>
          <p:nvPr/>
        </p:nvSpPr>
        <p:spPr>
          <a:xfrm>
            <a:off x="7389834"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41" name="正方形/長方形 40"/>
          <p:cNvSpPr/>
          <p:nvPr/>
        </p:nvSpPr>
        <p:spPr>
          <a:xfrm>
            <a:off x="8072462" y="3525840"/>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cxnSp>
        <p:nvCxnSpPr>
          <p:cNvPr id="81" name="直線矢印コネクタ 80"/>
          <p:cNvCxnSpPr>
            <a:stCxn id="7" idx="0"/>
          </p:cNvCxnSpPr>
          <p:nvPr/>
        </p:nvCxnSpPr>
        <p:spPr>
          <a:xfrm rot="5400000" flipH="1">
            <a:off x="607589" y="3883429"/>
            <a:ext cx="107077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3" name="直線矢印コネクタ 82"/>
          <p:cNvCxnSpPr/>
          <p:nvPr/>
        </p:nvCxnSpPr>
        <p:spPr>
          <a:xfrm rot="5400000">
            <a:off x="1250464" y="3383428"/>
            <a:ext cx="357190" cy="66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5" name="テキスト ボックス 84"/>
          <p:cNvSpPr txBox="1"/>
          <p:nvPr/>
        </p:nvSpPr>
        <p:spPr>
          <a:xfrm>
            <a:off x="357158" y="2500306"/>
            <a:ext cx="2143140" cy="611531"/>
          </a:xfrm>
          <a:prstGeom prst="rect">
            <a:avLst/>
          </a:prstGeom>
          <a:noFill/>
        </p:spPr>
        <p:txBody>
          <a:bodyPr wrap="square" lIns="91435" tIns="45717" rIns="91435" bIns="45717" rtlCol="0">
            <a:spAutoFit/>
          </a:bodyPr>
          <a:lstStyle/>
          <a:p>
            <a:pPr algn="r"/>
            <a:r>
              <a:rPr lang="ja-JP" altLang="en-US" sz="1700" dirty="0">
                <a:latin typeface="ＭＳ Ｐゴシック" pitchFamily="50" charset="-128"/>
              </a:rPr>
              <a:t>周期ハンドラの生成</a:t>
            </a:r>
            <a:endParaRPr lang="en-US" altLang="ja-JP" sz="1700" dirty="0">
              <a:latin typeface="ＭＳ Ｐゴシック" pitchFamily="50" charset="-128"/>
            </a:endParaRPr>
          </a:p>
          <a:p>
            <a:pPr algn="ctr"/>
            <a:r>
              <a:rPr lang="en-US" altLang="ja-JP" sz="1700" dirty="0" err="1">
                <a:latin typeface="ＭＳ Ｐゴシック" pitchFamily="50" charset="-128"/>
              </a:rPr>
              <a:t>tk_cre_cyc</a:t>
            </a:r>
            <a:endParaRPr lang="ja-JP" altLang="en-US" sz="1700" dirty="0">
              <a:latin typeface="ＭＳ Ｐゴシック" pitchFamily="50" charset="-128"/>
            </a:endParaRPr>
          </a:p>
        </p:txBody>
      </p:sp>
      <p:sp>
        <p:nvSpPr>
          <p:cNvPr id="87" name="テキスト ボックス 86"/>
          <p:cNvSpPr txBox="1"/>
          <p:nvPr/>
        </p:nvSpPr>
        <p:spPr>
          <a:xfrm>
            <a:off x="1857356" y="1785926"/>
            <a:ext cx="2643206" cy="611531"/>
          </a:xfrm>
          <a:prstGeom prst="rect">
            <a:avLst/>
          </a:prstGeom>
          <a:noFill/>
        </p:spPr>
        <p:txBody>
          <a:bodyPr wrap="square" lIns="91435" tIns="45717" rIns="91435" bIns="45717" rtlCol="0">
            <a:spAutoFit/>
          </a:bodyPr>
          <a:lstStyle/>
          <a:p>
            <a:pPr algn="ctr"/>
            <a:r>
              <a:rPr lang="ja-JP" altLang="en-US" sz="1700" dirty="0">
                <a:latin typeface="ＭＳ Ｐゴシック" pitchFamily="50" charset="-128"/>
              </a:rPr>
              <a:t>周期ハンドラの動作開始</a:t>
            </a:r>
            <a:endParaRPr lang="en-US" altLang="ja-JP" sz="1700" dirty="0">
              <a:latin typeface="ＭＳ Ｐゴシック" pitchFamily="50" charset="-128"/>
            </a:endParaRPr>
          </a:p>
          <a:p>
            <a:pPr algn="ctr"/>
            <a:r>
              <a:rPr lang="en-US" altLang="ja-JP" sz="1700" dirty="0" err="1">
                <a:latin typeface="ＭＳ Ｐゴシック" pitchFamily="50" charset="-128"/>
              </a:rPr>
              <a:t>tk_sta_cyc</a:t>
            </a:r>
            <a:endParaRPr lang="en-US" altLang="ja-JP" sz="1700" dirty="0">
              <a:latin typeface="ＭＳ Ｐゴシック" pitchFamily="50" charset="-128"/>
            </a:endParaRPr>
          </a:p>
        </p:txBody>
      </p:sp>
      <p:cxnSp>
        <p:nvCxnSpPr>
          <p:cNvPr id="89" name="直線矢印コネクタ 88"/>
          <p:cNvCxnSpPr/>
          <p:nvPr/>
        </p:nvCxnSpPr>
        <p:spPr>
          <a:xfrm rot="5400000">
            <a:off x="2432827" y="3281363"/>
            <a:ext cx="1562908" cy="79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1" name="直線矢印コネクタ 90"/>
          <p:cNvCxnSpPr/>
          <p:nvPr/>
        </p:nvCxnSpPr>
        <p:spPr>
          <a:xfrm rot="5400000" flipH="1">
            <a:off x="3417484" y="3573864"/>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2" name="直線矢印コネクタ 91"/>
          <p:cNvCxnSpPr/>
          <p:nvPr/>
        </p:nvCxnSpPr>
        <p:spPr>
          <a:xfrm rot="5400000" flipH="1">
            <a:off x="4131863" y="3573863"/>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3" name="直線矢印コネクタ 92"/>
          <p:cNvCxnSpPr/>
          <p:nvPr/>
        </p:nvCxnSpPr>
        <p:spPr>
          <a:xfrm rot="5400000" flipH="1">
            <a:off x="4834337" y="3573863"/>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直線矢印コネクタ 93"/>
          <p:cNvCxnSpPr/>
          <p:nvPr/>
        </p:nvCxnSpPr>
        <p:spPr>
          <a:xfrm rot="5400000" flipH="1">
            <a:off x="5489185" y="3573863"/>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5" name="直線矢印コネクタ 94"/>
          <p:cNvCxnSpPr/>
          <p:nvPr/>
        </p:nvCxnSpPr>
        <p:spPr>
          <a:xfrm rot="5400000" flipH="1">
            <a:off x="6191659" y="3573863"/>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6" name="直線矢印コネクタ 95"/>
          <p:cNvCxnSpPr/>
          <p:nvPr/>
        </p:nvCxnSpPr>
        <p:spPr>
          <a:xfrm rot="5400000" flipH="1">
            <a:off x="6917945" y="3573863"/>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7" name="直線矢印コネクタ 96"/>
          <p:cNvCxnSpPr/>
          <p:nvPr/>
        </p:nvCxnSpPr>
        <p:spPr>
          <a:xfrm rot="5400000" flipH="1">
            <a:off x="7560887" y="3573863"/>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8" name="円/楕円 97"/>
          <p:cNvSpPr/>
          <p:nvPr/>
        </p:nvSpPr>
        <p:spPr>
          <a:xfrm>
            <a:off x="3428992" y="2847974"/>
            <a:ext cx="4786346" cy="64294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99" name="テキスト ボックス 98"/>
          <p:cNvSpPr txBox="1"/>
          <p:nvPr/>
        </p:nvSpPr>
        <p:spPr>
          <a:xfrm>
            <a:off x="4429124" y="2500306"/>
            <a:ext cx="2643206" cy="351929"/>
          </a:xfrm>
          <a:prstGeom prst="rect">
            <a:avLst/>
          </a:prstGeom>
          <a:noFill/>
        </p:spPr>
        <p:txBody>
          <a:bodyPr wrap="square" lIns="91435" tIns="45717" rIns="91435" bIns="45717" rtlCol="0">
            <a:spAutoFit/>
          </a:bodyPr>
          <a:lstStyle/>
          <a:p>
            <a:pPr algn="ctr"/>
            <a:r>
              <a:rPr lang="ja-JP" altLang="en-US" sz="1700" dirty="0">
                <a:latin typeface="ＭＳ Ｐゴシック" pitchFamily="50" charset="-128"/>
              </a:rPr>
              <a:t>周期ハンドラの起動</a:t>
            </a:r>
            <a:endParaRPr lang="en-US" altLang="ja-JP" sz="1700" dirty="0">
              <a:latin typeface="ＭＳ Ｐゴシック" pitchFamily="50" charset="-128"/>
            </a:endParaRPr>
          </a:p>
        </p:txBody>
      </p:sp>
      <p:sp>
        <p:nvSpPr>
          <p:cNvPr id="101" name="右中かっこ 100"/>
          <p:cNvSpPr/>
          <p:nvPr/>
        </p:nvSpPr>
        <p:spPr>
          <a:xfrm rot="5400000">
            <a:off x="1535885" y="4036223"/>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3" name="右中かっこ 102"/>
          <p:cNvSpPr/>
          <p:nvPr/>
        </p:nvSpPr>
        <p:spPr>
          <a:xfrm rot="5400000">
            <a:off x="2250265" y="4036223"/>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4" name="右中かっこ 103"/>
          <p:cNvSpPr/>
          <p:nvPr/>
        </p:nvSpPr>
        <p:spPr>
          <a:xfrm rot="5400000">
            <a:off x="3393274" y="4036223"/>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5" name="右中かっこ 104"/>
          <p:cNvSpPr/>
          <p:nvPr/>
        </p:nvSpPr>
        <p:spPr>
          <a:xfrm rot="5400000">
            <a:off x="4179091" y="4036223"/>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6" name="右中かっこ 105"/>
          <p:cNvSpPr/>
          <p:nvPr/>
        </p:nvSpPr>
        <p:spPr>
          <a:xfrm rot="5400000">
            <a:off x="4893471" y="4036223"/>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7" name="右中かっこ 106"/>
          <p:cNvSpPr/>
          <p:nvPr/>
        </p:nvSpPr>
        <p:spPr>
          <a:xfrm rot="5400000">
            <a:off x="5536413" y="4036223"/>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08" name="Text Box 11"/>
          <p:cNvSpPr txBox="1">
            <a:spLocks noChangeArrowheads="1"/>
          </p:cNvSpPr>
          <p:nvPr/>
        </p:nvSpPr>
        <p:spPr bwMode="auto">
          <a:xfrm>
            <a:off x="8032767" y="4422288"/>
            <a:ext cx="619630" cy="351929"/>
          </a:xfrm>
          <a:prstGeom prst="rect">
            <a:avLst/>
          </a:prstGeom>
          <a:noFill/>
          <a:ln w="9525">
            <a:noFill/>
            <a:miter lim="800000"/>
            <a:headEnd/>
            <a:tailEnd/>
          </a:ln>
          <a:effectLst/>
        </p:spPr>
        <p:txBody>
          <a:bodyPr wrap="none" lIns="91435" tIns="45717" rIns="91435" bIns="45717">
            <a:spAutoFit/>
          </a:bodyPr>
          <a:lstStyle/>
          <a:p>
            <a:pPr algn="l" eaLnBrk="0" hangingPunct="0">
              <a:spcBef>
                <a:spcPct val="20000"/>
              </a:spcBef>
              <a:defRPr/>
            </a:pPr>
            <a:r>
              <a:rPr lang="ja-JP" altLang="en-US" sz="1700" b="1" dirty="0">
                <a:latin typeface="ＭＳ Ｐゴシック" pitchFamily="50" charset="-128"/>
              </a:rPr>
              <a:t>時間</a:t>
            </a:r>
          </a:p>
        </p:txBody>
      </p:sp>
      <p:sp>
        <p:nvSpPr>
          <p:cNvPr id="109" name="右中かっこ 108"/>
          <p:cNvSpPr/>
          <p:nvPr/>
        </p:nvSpPr>
        <p:spPr>
          <a:xfrm rot="5400000">
            <a:off x="6179356" y="4036223"/>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10" name="右中かっこ 109"/>
          <p:cNvSpPr/>
          <p:nvPr/>
        </p:nvSpPr>
        <p:spPr>
          <a:xfrm rot="5400000">
            <a:off x="6893735" y="4036223"/>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11" name="右中かっこ 110"/>
          <p:cNvSpPr/>
          <p:nvPr/>
        </p:nvSpPr>
        <p:spPr>
          <a:xfrm rot="5400000">
            <a:off x="7536677" y="4036223"/>
            <a:ext cx="428628" cy="642942"/>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12" name="角丸四角形吹き出し 111"/>
          <p:cNvSpPr/>
          <p:nvPr/>
        </p:nvSpPr>
        <p:spPr>
          <a:xfrm>
            <a:off x="714349" y="4857760"/>
            <a:ext cx="1285884" cy="571504"/>
          </a:xfrm>
          <a:prstGeom prst="wedgeRoundRectCallout">
            <a:avLst>
              <a:gd name="adj1" fmla="val 29265"/>
              <a:gd name="adj2" fmla="val -93055"/>
              <a:gd name="adj3" fmla="val 16667"/>
            </a:avLst>
          </a:prstGeom>
        </p:spPr>
        <p:style>
          <a:lnRef idx="1">
            <a:schemeClr val="accent1"/>
          </a:lnRef>
          <a:fillRef idx="2">
            <a:schemeClr val="accent1"/>
          </a:fillRef>
          <a:effectRef idx="1">
            <a:schemeClr val="accent1"/>
          </a:effectRef>
          <a:fontRef idx="minor">
            <a:schemeClr val="dk1"/>
          </a:fontRef>
        </p:style>
        <p:txBody>
          <a:bodyPr lIns="91435" tIns="45717" rIns="91435" bIns="45717" rtlCol="0" anchor="ctr"/>
          <a:lstStyle/>
          <a:p>
            <a:pPr algn="ctr"/>
            <a:r>
              <a:rPr lang="ja-JP" altLang="en-US" sz="2000" dirty="0"/>
              <a:t>起動位相</a:t>
            </a:r>
          </a:p>
        </p:txBody>
      </p:sp>
      <p:sp>
        <p:nvSpPr>
          <p:cNvPr id="114" name="右中かっこ 113"/>
          <p:cNvSpPr/>
          <p:nvPr/>
        </p:nvSpPr>
        <p:spPr>
          <a:xfrm rot="5400000">
            <a:off x="5250661" y="2821777"/>
            <a:ext cx="428628" cy="4500594"/>
          </a:xfrm>
          <a:prstGeom prst="rightBrace">
            <a:avLst/>
          </a:prstGeom>
        </p:spPr>
        <p:style>
          <a:lnRef idx="1">
            <a:schemeClr val="accent1"/>
          </a:lnRef>
          <a:fillRef idx="0">
            <a:schemeClr val="accent1"/>
          </a:fillRef>
          <a:effectRef idx="0">
            <a:schemeClr val="accent1"/>
          </a:effectRef>
          <a:fontRef idx="minor">
            <a:schemeClr val="tx1"/>
          </a:fontRef>
        </p:style>
        <p:txBody>
          <a:bodyPr lIns="91435" tIns="45717" rIns="91435" bIns="45717" rtlCol="0" anchor="ctr"/>
          <a:lstStyle/>
          <a:p>
            <a:pPr algn="ctr"/>
            <a:endParaRPr kumimoji="1" lang="ja-JP" altLang="en-US"/>
          </a:p>
        </p:txBody>
      </p:sp>
      <p:sp>
        <p:nvSpPr>
          <p:cNvPr id="115" name="角丸四角形吹き出し 114"/>
          <p:cNvSpPr/>
          <p:nvPr/>
        </p:nvSpPr>
        <p:spPr>
          <a:xfrm>
            <a:off x="5357818" y="5643578"/>
            <a:ext cx="1714512" cy="571504"/>
          </a:xfrm>
          <a:prstGeom prst="wedgeRoundRectCallout">
            <a:avLst>
              <a:gd name="adj1" fmla="val -41723"/>
              <a:gd name="adj2" fmla="val -108611"/>
              <a:gd name="adj3" fmla="val 16667"/>
            </a:avLst>
          </a:prstGeom>
        </p:spPr>
        <p:style>
          <a:lnRef idx="1">
            <a:schemeClr val="accent1"/>
          </a:lnRef>
          <a:fillRef idx="2">
            <a:schemeClr val="accent1"/>
          </a:fillRef>
          <a:effectRef idx="1">
            <a:schemeClr val="accent1"/>
          </a:effectRef>
          <a:fontRef idx="minor">
            <a:schemeClr val="dk1"/>
          </a:fontRef>
        </p:style>
        <p:txBody>
          <a:bodyPr lIns="91435" tIns="45717" rIns="91435" bIns="45717" rtlCol="0" anchor="ctr"/>
          <a:lstStyle/>
          <a:p>
            <a:pPr algn="ctr"/>
            <a:r>
              <a:rPr lang="ja-JP" altLang="en-US" sz="2000" dirty="0"/>
              <a:t>起動周期</a:t>
            </a:r>
          </a:p>
        </p:txBody>
      </p:sp>
      <p:sp>
        <p:nvSpPr>
          <p:cNvPr id="46" name="Text Box 5"/>
          <p:cNvSpPr txBox="1">
            <a:spLocks noChangeArrowheads="1"/>
          </p:cNvSpPr>
          <p:nvPr/>
        </p:nvSpPr>
        <p:spPr bwMode="gray">
          <a:xfrm>
            <a:off x="179389" y="965208"/>
            <a:ext cx="867727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起動位相を保存しない場合</a:t>
            </a:r>
          </a:p>
        </p:txBody>
      </p:sp>
      <p:sp>
        <p:nvSpPr>
          <p:cNvPr id="47"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５．</a:t>
            </a:r>
            <a:r>
              <a:rPr lang="ja-JP" altLang="en-US" sz="3400" dirty="0">
                <a:latin typeface="HGP創英角ｺﾞｼｯｸUB" pitchFamily="50" charset="-128"/>
                <a:ea typeface="HGP創英角ｺﾞｼｯｸUB" pitchFamily="50" charset="-128"/>
                <a:cs typeface="ＤＦＧ平成ゴシック体W7"/>
              </a:rPr>
              <a:t>時間管理機能 「周期ハンドラ」：注意点</a:t>
            </a:r>
            <a:endPar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endParaRPr>
          </a:p>
        </p:txBody>
      </p:sp>
      <p:sp>
        <p:nvSpPr>
          <p:cNvPr id="49" name="テキスト ボックス 48"/>
          <p:cNvSpPr txBox="1"/>
          <p:nvPr/>
        </p:nvSpPr>
        <p:spPr>
          <a:xfrm>
            <a:off x="4422959" y="1179451"/>
            <a:ext cx="4791895" cy="324503"/>
          </a:xfrm>
          <a:prstGeom prst="rect">
            <a:avLst/>
          </a:prstGeom>
          <a:noFill/>
        </p:spPr>
        <p:txBody>
          <a:bodyPr wrap="none" lIns="64273" tIns="32137" rIns="64273" bIns="32137" rtlCol="0">
            <a:spAutoFit/>
          </a:bodyPr>
          <a:lstStyle/>
          <a:p>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err="1">
                <a:solidFill>
                  <a:schemeClr val="tx1">
                    <a:lumMod val="85000"/>
                    <a:lumOff val="15000"/>
                  </a:schemeClr>
                </a:solidFill>
                <a:latin typeface="Meiryo UI" pitchFamily="50" charset="-128"/>
                <a:ea typeface="Meiryo UI" pitchFamily="50" charset="-128"/>
                <a:cs typeface="Meiryo UI" pitchFamily="50" charset="-128"/>
              </a:rPr>
              <a:t>tk_cre_cyc</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の属性として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TA_PHS</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を指定しない</a:t>
            </a:r>
          </a:p>
        </p:txBody>
      </p:sp>
      <p:sp>
        <p:nvSpPr>
          <p:cNvPr id="9" name="タイトル 8"/>
          <p:cNvSpPr>
            <a:spLocks noGrp="1"/>
          </p:cNvSpPr>
          <p:nvPr>
            <p:ph type="title"/>
          </p:nvPr>
        </p:nvSpPr>
        <p:spPr/>
        <p:txBody>
          <a:bodyPr/>
          <a:lstStyle/>
          <a:p>
            <a:endParaRPr kumimoji="1" lang="ja-JP" altLang="en-US"/>
          </a:p>
        </p:txBody>
      </p:sp>
      <p:sp>
        <p:nvSpPr>
          <p:cNvPr id="10" name="コンテンツ プレースホルダー 9"/>
          <p:cNvSpPr>
            <a:spLocks noGrp="1"/>
          </p:cNvSpPr>
          <p:nvPr>
            <p:ph idx="1"/>
          </p:nvPr>
        </p:nvSpPr>
        <p:spPr/>
        <p:txBody>
          <a:bodyPr/>
          <a:lstStyle/>
          <a:p>
            <a:endParaRPr kumimoji="1" lang="ja-JP" altLang="en-US"/>
          </a:p>
        </p:txBody>
      </p:sp>
      <p:sp>
        <p:nvSpPr>
          <p:cNvPr id="5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49405926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68002" name="Text Box 5"/>
          <p:cNvSpPr txBox="1">
            <a:spLocks noChangeArrowheads="1"/>
          </p:cNvSpPr>
          <p:nvPr/>
        </p:nvSpPr>
        <p:spPr bwMode="gray">
          <a:xfrm>
            <a:off x="233364" y="911225"/>
            <a:ext cx="8910637" cy="536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1430" tIns="45715" rIns="91430" bIns="45715">
            <a:spAutoFit/>
          </a:bodyPr>
          <a:lstStyle>
            <a:lvl1pPr algn="l" fontAlgn="base">
              <a:defRPr kumimoji="1">
                <a:solidFill>
                  <a:schemeClr val="tx1"/>
                </a:solidFill>
                <a:latin typeface="Arial" pitchFamily="34" charset="0"/>
                <a:ea typeface="ＭＳ Ｐゴシック" pitchFamily="50" charset="-128"/>
              </a:defRPr>
            </a:lvl1pPr>
            <a:lvl2pPr marL="522288" indent="-201613" algn="l" fontAlgn="base">
              <a:defRPr kumimoji="1">
                <a:solidFill>
                  <a:schemeClr val="tx1"/>
                </a:solidFill>
                <a:latin typeface="Arial" pitchFamily="34" charset="0"/>
                <a:ea typeface="ＭＳ Ｐゴシック" pitchFamily="50" charset="-128"/>
              </a:defRPr>
            </a:lvl2pPr>
            <a:lvl3pPr marL="803275" indent="-160338" algn="l" fontAlgn="base">
              <a:defRPr kumimoji="1">
                <a:solidFill>
                  <a:schemeClr val="tx1"/>
                </a:solidFill>
                <a:latin typeface="Arial" pitchFamily="34" charset="0"/>
                <a:ea typeface="ＭＳ Ｐゴシック" pitchFamily="50" charset="-128"/>
              </a:defRPr>
            </a:lvl3pPr>
            <a:lvl4pPr marL="1125538" indent="-161925" algn="l" fontAlgn="base">
              <a:defRPr kumimoji="1">
                <a:solidFill>
                  <a:schemeClr val="tx1"/>
                </a:solidFill>
                <a:latin typeface="Arial" pitchFamily="34" charset="0"/>
                <a:ea typeface="ＭＳ Ｐゴシック" pitchFamily="50" charset="-128"/>
              </a:defRPr>
            </a:lvl4pPr>
            <a:lvl5pPr marL="1446213" indent="-160338" algn="l" fontAlgn="base">
              <a:defRPr kumimoji="1">
                <a:solidFill>
                  <a:schemeClr val="tx1"/>
                </a:solidFill>
                <a:latin typeface="Arial" pitchFamily="34" charset="0"/>
                <a:ea typeface="ＭＳ Ｐゴシック" pitchFamily="50" charset="-128"/>
              </a:defRPr>
            </a:lvl5pPr>
            <a:lvl6pPr marL="1903413" indent="-160338" fontAlgn="base">
              <a:spcBef>
                <a:spcPct val="0"/>
              </a:spcBef>
              <a:spcAft>
                <a:spcPct val="0"/>
              </a:spcAft>
              <a:defRPr kumimoji="1">
                <a:solidFill>
                  <a:schemeClr val="tx1"/>
                </a:solidFill>
                <a:latin typeface="Arial" pitchFamily="34" charset="0"/>
                <a:ea typeface="ＭＳ Ｐゴシック" pitchFamily="50" charset="-128"/>
              </a:defRPr>
            </a:lvl6pPr>
            <a:lvl7pPr marL="2360613" indent="-160338" fontAlgn="base">
              <a:spcBef>
                <a:spcPct val="0"/>
              </a:spcBef>
              <a:spcAft>
                <a:spcPct val="0"/>
              </a:spcAft>
              <a:defRPr kumimoji="1">
                <a:solidFill>
                  <a:schemeClr val="tx1"/>
                </a:solidFill>
                <a:latin typeface="Arial" pitchFamily="34" charset="0"/>
                <a:ea typeface="ＭＳ Ｐゴシック" pitchFamily="50" charset="-128"/>
              </a:defRPr>
            </a:lvl7pPr>
            <a:lvl8pPr marL="2817813" indent="-160338" fontAlgn="base">
              <a:spcBef>
                <a:spcPct val="0"/>
              </a:spcBef>
              <a:spcAft>
                <a:spcPct val="0"/>
              </a:spcAft>
              <a:defRPr kumimoji="1">
                <a:solidFill>
                  <a:schemeClr val="tx1"/>
                </a:solidFill>
                <a:latin typeface="Arial" pitchFamily="34" charset="0"/>
                <a:ea typeface="ＭＳ Ｐゴシック" pitchFamily="50" charset="-128"/>
              </a:defRPr>
            </a:lvl8pPr>
            <a:lvl9pPr marL="3275013" indent="-160338" fontAlgn="base">
              <a:spcBef>
                <a:spcPct val="0"/>
              </a:spcBef>
              <a:spcAft>
                <a:spcPct val="0"/>
              </a:spcAft>
              <a:defRPr kumimoji="1">
                <a:solidFill>
                  <a:schemeClr val="tx1"/>
                </a:solidFill>
                <a:latin typeface="Arial" pitchFamily="34" charset="0"/>
                <a:ea typeface="ＭＳ Ｐゴシック" pitchFamily="50" charset="-128"/>
              </a:defRPr>
            </a:lvl9pPr>
          </a:lstStyle>
          <a:p>
            <a:pPr fontAlgn="ctr">
              <a:lnSpc>
                <a:spcPct val="120000"/>
              </a:lnSpc>
              <a:buClr>
                <a:srgbClr val="808080"/>
              </a:buClr>
              <a:buFont typeface="ＭＳ Ｐゴシック" pitchFamily="50" charset="-128"/>
              <a:buNone/>
            </a:pPr>
            <a:r>
              <a:rPr lang="ja-JP" altLang="en-US" sz="2800" b="1" u="sng" dirty="0">
                <a:latin typeface="Meiryo UI" pitchFamily="50" charset="-128"/>
                <a:ea typeface="Meiryo UI" pitchFamily="50" charset="-128"/>
                <a:cs typeface="Meiryo UI" pitchFamily="50" charset="-128"/>
              </a:rPr>
              <a:t>アラームハンドラ</a:t>
            </a:r>
          </a:p>
          <a:p>
            <a:pPr fontAlgn="ctr">
              <a:lnSpc>
                <a:spcPct val="120000"/>
              </a:lnSpc>
              <a:buClr>
                <a:srgbClr val="808080"/>
              </a:buClr>
              <a:buFont typeface="ＭＳ Ｐゴシック" pitchFamily="50" charset="-128"/>
              <a:buNone/>
            </a:pPr>
            <a:r>
              <a:rPr lang="ja-JP" altLang="en-US" sz="2200" dirty="0">
                <a:latin typeface="Meiryo UI" pitchFamily="50" charset="-128"/>
                <a:ea typeface="Meiryo UI" pitchFamily="50" charset="-128"/>
                <a:cs typeface="Meiryo UI" pitchFamily="50" charset="-128"/>
              </a:rPr>
              <a:t> 指定した時刻に起動されるタイムイベントハンドラ．</a:t>
            </a:r>
          </a:p>
          <a:p>
            <a:pPr fontAlgn="ctr">
              <a:lnSpc>
                <a:spcPct val="120000"/>
              </a:lnSpc>
              <a:buClr>
                <a:srgbClr val="808080"/>
              </a:buClr>
              <a:buFont typeface="ＭＳ Ｐゴシック" pitchFamily="50" charset="-128"/>
              <a:buNone/>
            </a:pPr>
            <a:endParaRPr lang="ja-JP" altLang="en-US" sz="700" dirty="0">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ja-JP" altLang="en-US" sz="2500" b="1" u="sng" dirty="0">
                <a:latin typeface="Meiryo UI" pitchFamily="50" charset="-128"/>
                <a:ea typeface="Meiryo UI" pitchFamily="50" charset="-128"/>
                <a:cs typeface="Meiryo UI" pitchFamily="50" charset="-128"/>
              </a:rPr>
              <a:t>代表的なシステムコール</a:t>
            </a:r>
          </a:p>
          <a:p>
            <a:pPr fontAlgn="ctr">
              <a:lnSpc>
                <a:spcPct val="120000"/>
              </a:lnSpc>
              <a:buClr>
                <a:srgbClr val="808080"/>
              </a:buClr>
              <a:buFont typeface="ＭＳ Ｐゴシック" pitchFamily="50" charset="-128"/>
              <a:buNone/>
            </a:pPr>
            <a:r>
              <a:rPr lang="ja-JP" altLang="en-US" sz="20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アラームハンドラの生成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Create Alarm Handler</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almid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tk_cre_alm</a:t>
            </a:r>
            <a:r>
              <a:rPr lang="en-US" altLang="ja-JP" sz="2000" dirty="0">
                <a:latin typeface="Meiryo UI" pitchFamily="50" charset="-128"/>
                <a:ea typeface="Meiryo UI" pitchFamily="50" charset="-128"/>
                <a:cs typeface="Meiryo UI" pitchFamily="50" charset="-128"/>
              </a:rPr>
              <a:t> (T_CALM *</a:t>
            </a:r>
            <a:r>
              <a:rPr lang="en-US" altLang="ja-JP" sz="2000" dirty="0" err="1">
                <a:latin typeface="Meiryo UI" pitchFamily="50" charset="-128"/>
                <a:ea typeface="Meiryo UI" pitchFamily="50" charset="-128"/>
                <a:cs typeface="Meiryo UI" pitchFamily="50" charset="-128"/>
              </a:rPr>
              <a:t>pk_calm</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アラームハンドラの削除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Delete Alarm Handler</a:t>
            </a:r>
          </a:p>
          <a:p>
            <a:pPr fontAlgn="ctr">
              <a:lnSpc>
                <a:spcPct val="120000"/>
              </a:lnSpc>
              <a:buClr>
                <a:srgbClr val="808080"/>
              </a:buClr>
              <a:buFont typeface="ＭＳ Ｐゴシック" pitchFamily="50" charset="-128"/>
              <a:buNone/>
            </a:pPr>
            <a:r>
              <a:rPr lang="en-US" altLang="ja-JP" sz="2000" i="1"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tk_del_alm</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almid</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アラームハンドラの動作開始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Start Alarm Handler</a:t>
            </a:r>
            <a:endParaRPr lang="en-US" altLang="ja-JP" sz="2000" dirty="0">
              <a:solidFill>
                <a:schemeClr val="tx1">
                  <a:lumMod val="50000"/>
                  <a:lumOff val="50000"/>
                </a:schemeClr>
              </a:solidFill>
              <a:latin typeface="Meiryo UI" pitchFamily="50" charset="-128"/>
              <a:ea typeface="Meiryo UI" pitchFamily="50" charset="-128"/>
              <a:cs typeface="Meiryo UI" pitchFamily="50" charset="-128"/>
            </a:endParaRP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tk_sta_alm</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almid</a:t>
            </a:r>
            <a:r>
              <a:rPr lang="en-US" altLang="ja-JP" sz="2000" dirty="0">
                <a:latin typeface="Meiryo UI" pitchFamily="50" charset="-128"/>
                <a:ea typeface="Meiryo UI" pitchFamily="50" charset="-128"/>
                <a:cs typeface="Meiryo UI" pitchFamily="50" charset="-128"/>
              </a:rPr>
              <a:t>, RELTIM </a:t>
            </a:r>
            <a:r>
              <a:rPr lang="en-US" altLang="ja-JP" sz="2000" dirty="0" err="1">
                <a:latin typeface="Meiryo UI" pitchFamily="50" charset="-128"/>
                <a:ea typeface="Meiryo UI" pitchFamily="50" charset="-128"/>
                <a:cs typeface="Meiryo UI" pitchFamily="50" charset="-128"/>
              </a:rPr>
              <a:t>almtim</a:t>
            </a:r>
            <a:r>
              <a:rPr lang="en-US" altLang="ja-JP" sz="2000" dirty="0">
                <a:latin typeface="Meiryo UI" pitchFamily="50" charset="-128"/>
                <a:ea typeface="Meiryo UI" pitchFamily="50" charset="-128"/>
                <a:cs typeface="Meiryo UI" pitchFamily="50" charset="-128"/>
              </a:rPr>
              <a:t>);</a:t>
            </a:r>
          </a:p>
          <a:p>
            <a:pPr fontAlgn="ctr">
              <a:lnSpc>
                <a:spcPct val="120000"/>
              </a:lnSpc>
              <a:buClr>
                <a:srgbClr val="808080"/>
              </a:buClr>
              <a:buFont typeface="ＭＳ Ｐゴシック" pitchFamily="50" charset="-128"/>
              <a:buNone/>
            </a:pPr>
            <a:r>
              <a:rPr lang="en-US" altLang="ja-JP" sz="20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アラームハンドラの動作停止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Stop Alarm Handler</a:t>
            </a:r>
          </a:p>
          <a:p>
            <a:pPr fontAlgn="ctr">
              <a:lnSpc>
                <a:spcPct val="120000"/>
              </a:lnSpc>
              <a:buClr>
                <a:srgbClr val="808080"/>
              </a:buClr>
              <a:buFont typeface="ＭＳ Ｐゴシック" pitchFamily="50" charset="-128"/>
              <a:buNone/>
            </a:pPr>
            <a:r>
              <a:rPr lang="en-US" altLang="ja-JP" sz="2000" i="1"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tk_stp_alm</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almid</a:t>
            </a:r>
            <a:r>
              <a:rPr lang="en-US" altLang="ja-JP" sz="2000" dirty="0">
                <a:latin typeface="Meiryo UI" pitchFamily="50" charset="-128"/>
                <a:ea typeface="Meiryo UI" pitchFamily="50" charset="-128"/>
                <a:cs typeface="Meiryo UI" pitchFamily="50" charset="-128"/>
              </a:rPr>
              <a:t>);</a:t>
            </a:r>
            <a:r>
              <a:rPr lang="en-US" altLang="ja-JP" sz="2200" dirty="0">
                <a:latin typeface="Meiryo UI" pitchFamily="50" charset="-128"/>
                <a:ea typeface="Meiryo UI" pitchFamily="50" charset="-128"/>
                <a:cs typeface="Meiryo UI" pitchFamily="50" charset="-128"/>
              </a:rPr>
              <a:t>  </a:t>
            </a:r>
          </a:p>
          <a:p>
            <a:pPr fontAlgn="ctr">
              <a:lnSpc>
                <a:spcPct val="120000"/>
              </a:lnSpc>
              <a:buClr>
                <a:srgbClr val="808080"/>
              </a:buClr>
              <a:buFont typeface="ＭＳ Ｐゴシック" pitchFamily="50" charset="-128"/>
              <a:buNone/>
            </a:pPr>
            <a:r>
              <a:rPr lang="en-US" altLang="ja-JP" sz="2200" dirty="0">
                <a:latin typeface="Meiryo UI" pitchFamily="50" charset="-128"/>
                <a:ea typeface="Meiryo UI" pitchFamily="50" charset="-128"/>
                <a:cs typeface="Meiryo UI" pitchFamily="50" charset="-128"/>
              </a:rPr>
              <a:t> </a:t>
            </a:r>
            <a:r>
              <a:rPr lang="ja-JP" altLang="en-US" sz="2000" dirty="0">
                <a:solidFill>
                  <a:schemeClr val="tx1">
                    <a:lumMod val="50000"/>
                    <a:lumOff val="50000"/>
                  </a:schemeClr>
                </a:solidFill>
                <a:latin typeface="Meiryo UI" pitchFamily="50" charset="-128"/>
                <a:ea typeface="Meiryo UI" pitchFamily="50" charset="-128"/>
                <a:cs typeface="Meiryo UI" pitchFamily="50" charset="-128"/>
              </a:rPr>
              <a:t>アラームハンドラ状態参照 </a:t>
            </a:r>
            <a:r>
              <a:rPr lang="en-US" altLang="ja-JP" sz="2000" i="1" dirty="0">
                <a:solidFill>
                  <a:schemeClr val="tx1">
                    <a:lumMod val="50000"/>
                    <a:lumOff val="50000"/>
                  </a:schemeClr>
                </a:solidFill>
                <a:latin typeface="Meiryo UI" pitchFamily="50" charset="-128"/>
                <a:ea typeface="Meiryo UI" pitchFamily="50" charset="-128"/>
                <a:cs typeface="Meiryo UI" pitchFamily="50" charset="-128"/>
              </a:rPr>
              <a:t>Refer Alarm Handler Status</a:t>
            </a:r>
          </a:p>
          <a:p>
            <a:pPr fontAlgn="ctr">
              <a:lnSpc>
                <a:spcPct val="120000"/>
              </a:lnSpc>
              <a:buClr>
                <a:srgbClr val="808080"/>
              </a:buClr>
              <a:buFont typeface="ＭＳ Ｐゴシック" pitchFamily="50" charset="-128"/>
              <a:buNone/>
            </a:pPr>
            <a:r>
              <a:rPr lang="en-US" altLang="ja-JP" sz="2000" i="1" dirty="0">
                <a:latin typeface="Meiryo UI" pitchFamily="50" charset="-128"/>
                <a:ea typeface="Meiryo UI" pitchFamily="50" charset="-128"/>
                <a:cs typeface="Meiryo UI" pitchFamily="50" charset="-128"/>
              </a:rPr>
              <a:t>   </a:t>
            </a:r>
            <a:r>
              <a:rPr lang="en-US" altLang="ja-JP" sz="2000" dirty="0">
                <a:latin typeface="Meiryo UI" pitchFamily="50" charset="-128"/>
                <a:ea typeface="Meiryo UI" pitchFamily="50" charset="-128"/>
                <a:cs typeface="Meiryo UI" pitchFamily="50" charset="-128"/>
              </a:rPr>
              <a:t>ER </a:t>
            </a:r>
            <a:r>
              <a:rPr lang="en-US" altLang="ja-JP" sz="2000" dirty="0" err="1">
                <a:latin typeface="Meiryo UI" pitchFamily="50" charset="-128"/>
                <a:ea typeface="Meiryo UI" pitchFamily="50" charset="-128"/>
                <a:cs typeface="Meiryo UI" pitchFamily="50" charset="-128"/>
              </a:rPr>
              <a:t>ercd</a:t>
            </a:r>
            <a:r>
              <a:rPr lang="en-US" altLang="ja-JP" sz="2000" dirty="0">
                <a:latin typeface="Meiryo UI" pitchFamily="50" charset="-128"/>
                <a:ea typeface="Meiryo UI" pitchFamily="50" charset="-128"/>
                <a:cs typeface="Meiryo UI" pitchFamily="50" charset="-128"/>
              </a:rPr>
              <a:t> = </a:t>
            </a:r>
            <a:r>
              <a:rPr lang="en-US" altLang="ja-JP" sz="2000" dirty="0" err="1">
                <a:latin typeface="Meiryo UI" pitchFamily="50" charset="-128"/>
                <a:ea typeface="Meiryo UI" pitchFamily="50" charset="-128"/>
                <a:cs typeface="Meiryo UI" pitchFamily="50" charset="-128"/>
              </a:rPr>
              <a:t>tk_ref_alm</a:t>
            </a:r>
            <a:r>
              <a:rPr lang="en-US" altLang="ja-JP" sz="2000" dirty="0">
                <a:latin typeface="Meiryo UI" pitchFamily="50" charset="-128"/>
                <a:ea typeface="Meiryo UI" pitchFamily="50" charset="-128"/>
                <a:cs typeface="Meiryo UI" pitchFamily="50" charset="-128"/>
              </a:rPr>
              <a:t> (ID </a:t>
            </a:r>
            <a:r>
              <a:rPr lang="en-US" altLang="ja-JP" sz="2000" dirty="0" err="1">
                <a:latin typeface="Meiryo UI" pitchFamily="50" charset="-128"/>
                <a:ea typeface="Meiryo UI" pitchFamily="50" charset="-128"/>
                <a:cs typeface="Meiryo UI" pitchFamily="50" charset="-128"/>
              </a:rPr>
              <a:t>almid</a:t>
            </a:r>
            <a:r>
              <a:rPr lang="en-US" altLang="ja-JP" sz="2000" dirty="0">
                <a:latin typeface="Meiryo UI" pitchFamily="50" charset="-128"/>
                <a:ea typeface="Meiryo UI" pitchFamily="50" charset="-128"/>
                <a:cs typeface="Meiryo UI" pitchFamily="50" charset="-128"/>
              </a:rPr>
              <a:t>, T_RALM *</a:t>
            </a:r>
            <a:r>
              <a:rPr lang="en-US" altLang="ja-JP" sz="2000" dirty="0" err="1">
                <a:latin typeface="Meiryo UI" pitchFamily="50" charset="-128"/>
                <a:ea typeface="Meiryo UI" pitchFamily="50" charset="-128"/>
                <a:cs typeface="Meiryo UI" pitchFamily="50" charset="-128"/>
              </a:rPr>
              <a:t>pk_ralm</a:t>
            </a:r>
            <a:r>
              <a:rPr lang="en-US" altLang="ja-JP" sz="2000" dirty="0">
                <a:latin typeface="Meiryo UI" pitchFamily="50" charset="-128"/>
                <a:ea typeface="Meiryo UI" pitchFamily="50" charset="-128"/>
                <a:cs typeface="Meiryo UI" pitchFamily="50" charset="-128"/>
              </a:rPr>
              <a:t>);</a:t>
            </a:r>
            <a:r>
              <a:rPr lang="en-US" altLang="ja-JP" sz="2200" dirty="0">
                <a:latin typeface="Meiryo UI" pitchFamily="50" charset="-128"/>
                <a:ea typeface="Meiryo UI" pitchFamily="50" charset="-128"/>
                <a:cs typeface="Meiryo UI" pitchFamily="50" charset="-128"/>
              </a:rPr>
              <a:t>  </a:t>
            </a:r>
          </a:p>
        </p:txBody>
      </p:sp>
      <p:pic>
        <p:nvPicPr>
          <p:cNvPr id="768003" name="Picture 12" descr="MC900196544[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89775" y="3054351"/>
            <a:ext cx="15494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8004" name="Picture 20" descr="MC900311538[1]"/>
          <p:cNvPicPr>
            <a:picLocks noChangeAspect="1" noChangeArrowheads="1"/>
          </p:cNvPicPr>
          <p:nvPr/>
        </p:nvPicPr>
        <p:blipFill>
          <a:blip r:embed="rId4" cstate="print">
            <a:lum bright="26000" contrast="100000"/>
            <a:grayscl/>
            <a:extLst>
              <a:ext uri="{28A0092B-C50C-407E-A947-70E740481C1C}">
                <a14:useLocalDpi xmlns:a14="http://schemas.microsoft.com/office/drawing/2010/main" val="0"/>
              </a:ext>
            </a:extLst>
          </a:blip>
          <a:srcRect/>
          <a:stretch>
            <a:fillRect/>
          </a:stretch>
        </p:blipFill>
        <p:spPr bwMode="auto">
          <a:xfrm>
            <a:off x="6981826" y="4981576"/>
            <a:ext cx="1241425"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2"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５．</a:t>
            </a:r>
            <a:r>
              <a:rPr lang="ja-JP" altLang="en-US" sz="3400">
                <a:latin typeface="HGP創英角ｺﾞｼｯｸUB" pitchFamily="50" charset="-128"/>
                <a:ea typeface="HGP創英角ｺﾞｼｯｸUB" pitchFamily="50" charset="-128"/>
                <a:cs typeface="ＤＦＧ平成ゴシック体W7"/>
              </a:rPr>
              <a:t>時間管理機能 「アラームハンドラ」</a:t>
            </a:r>
            <a:endParaRPr lang="ja-JP" altLang="en-US" sz="3400" u="sng">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endParaRPr>
          </a:p>
        </p:txBody>
      </p:sp>
      <p:sp>
        <p:nvSpPr>
          <p:cNvPr id="11"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52009393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4"/>
          <p:cNvSpPr>
            <a:spLocks noChangeShapeType="1"/>
          </p:cNvSpPr>
          <p:nvPr/>
        </p:nvSpPr>
        <p:spPr bwMode="auto">
          <a:xfrm>
            <a:off x="1179744" y="4561691"/>
            <a:ext cx="6858048" cy="0"/>
          </a:xfrm>
          <a:prstGeom prst="line">
            <a:avLst/>
          </a:prstGeom>
          <a:noFill/>
          <a:ln w="9525">
            <a:solidFill>
              <a:schemeClr val="tx1"/>
            </a:solidFill>
            <a:miter lim="800000"/>
            <a:headEnd/>
            <a:tailEnd type="triangle" w="med" len="med"/>
          </a:ln>
        </p:spPr>
        <p:txBody>
          <a:bodyPr lIns="91435" tIns="45717" rIns="91435" bIns="45717"/>
          <a:lstStyle/>
          <a:p>
            <a:endParaRPr lang="ja-JP" altLang="en-US"/>
          </a:p>
        </p:txBody>
      </p:sp>
      <p:sp>
        <p:nvSpPr>
          <p:cNvPr id="12" name="Line 29"/>
          <p:cNvSpPr>
            <a:spLocks noChangeShapeType="1"/>
          </p:cNvSpPr>
          <p:nvPr/>
        </p:nvSpPr>
        <p:spPr bwMode="auto">
          <a:xfrm>
            <a:off x="1224244" y="4219546"/>
            <a:ext cx="7099300" cy="0"/>
          </a:xfrm>
          <a:prstGeom prst="line">
            <a:avLst/>
          </a:prstGeom>
          <a:noFill/>
          <a:ln w="9525" cap="rnd">
            <a:solidFill>
              <a:schemeClr val="tx1"/>
            </a:solidFill>
            <a:prstDash val="sysDot"/>
            <a:miter lim="800000"/>
            <a:headEnd/>
            <a:tailEnd/>
          </a:ln>
        </p:spPr>
        <p:txBody>
          <a:bodyPr lIns="91435" tIns="45717" rIns="91435" bIns="45717"/>
          <a:lstStyle/>
          <a:p>
            <a:endParaRPr lang="ja-JP" altLang="en-US"/>
          </a:p>
        </p:txBody>
      </p:sp>
      <p:sp>
        <p:nvSpPr>
          <p:cNvPr id="27" name="正方形/長方形 26"/>
          <p:cNvSpPr/>
          <p:nvPr/>
        </p:nvSpPr>
        <p:spPr>
          <a:xfrm>
            <a:off x="146549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28" name="正方形/長方形 27"/>
          <p:cNvSpPr/>
          <p:nvPr/>
        </p:nvSpPr>
        <p:spPr>
          <a:xfrm>
            <a:off x="214812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29" name="正方形/長方形 28"/>
          <p:cNvSpPr/>
          <p:nvPr/>
        </p:nvSpPr>
        <p:spPr>
          <a:xfrm>
            <a:off x="2830755"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0" name="正方形/長方形 29"/>
          <p:cNvSpPr/>
          <p:nvPr/>
        </p:nvSpPr>
        <p:spPr>
          <a:xfrm>
            <a:off x="351338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1" name="正方形/長方形 30"/>
          <p:cNvSpPr/>
          <p:nvPr/>
        </p:nvSpPr>
        <p:spPr>
          <a:xfrm>
            <a:off x="4196015"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2" name="正方形/長方形 31"/>
          <p:cNvSpPr/>
          <p:nvPr/>
        </p:nvSpPr>
        <p:spPr>
          <a:xfrm>
            <a:off x="487864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8" name="正方形/長方形 37"/>
          <p:cNvSpPr/>
          <p:nvPr/>
        </p:nvSpPr>
        <p:spPr>
          <a:xfrm>
            <a:off x="556127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39" name="正方形/長方形 38"/>
          <p:cNvSpPr/>
          <p:nvPr/>
        </p:nvSpPr>
        <p:spPr>
          <a:xfrm>
            <a:off x="624390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40" name="正方形/長方形 39"/>
          <p:cNvSpPr/>
          <p:nvPr/>
        </p:nvSpPr>
        <p:spPr>
          <a:xfrm>
            <a:off x="6926536"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41" name="正方形/長方形 40"/>
          <p:cNvSpPr/>
          <p:nvPr/>
        </p:nvSpPr>
        <p:spPr>
          <a:xfrm>
            <a:off x="7609163" y="3668716"/>
            <a:ext cx="71438"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cxnSp>
        <p:nvCxnSpPr>
          <p:cNvPr id="81" name="直線矢印コネクタ 80"/>
          <p:cNvCxnSpPr>
            <a:stCxn id="7" idx="0"/>
          </p:cNvCxnSpPr>
          <p:nvPr/>
        </p:nvCxnSpPr>
        <p:spPr>
          <a:xfrm rot="5400000" flipH="1">
            <a:off x="644356" y="4026304"/>
            <a:ext cx="107077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3" name="直線矢印コネクタ 82"/>
          <p:cNvCxnSpPr/>
          <p:nvPr/>
        </p:nvCxnSpPr>
        <p:spPr>
          <a:xfrm rot="5400000">
            <a:off x="1183711" y="3424239"/>
            <a:ext cx="562776" cy="794"/>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5" name="テキスト ボックス 84"/>
          <p:cNvSpPr txBox="1"/>
          <p:nvPr/>
        </p:nvSpPr>
        <p:spPr>
          <a:xfrm>
            <a:off x="286258" y="2500306"/>
            <a:ext cx="2357400" cy="611531"/>
          </a:xfrm>
          <a:prstGeom prst="rect">
            <a:avLst/>
          </a:prstGeom>
          <a:noFill/>
        </p:spPr>
        <p:txBody>
          <a:bodyPr wrap="square" lIns="91435" tIns="45717" rIns="91435" bIns="45717" rtlCol="0">
            <a:spAutoFit/>
          </a:bodyPr>
          <a:lstStyle/>
          <a:p>
            <a:pPr algn="r"/>
            <a:r>
              <a:rPr lang="ja-JP" altLang="en-US" sz="1700" dirty="0">
                <a:latin typeface="ＭＳ Ｐゴシック" pitchFamily="50" charset="-128"/>
              </a:rPr>
              <a:t>アラームハンドラの生成</a:t>
            </a:r>
            <a:endParaRPr lang="en-US" altLang="ja-JP" sz="1700" dirty="0">
              <a:latin typeface="ＭＳ Ｐゴシック" pitchFamily="50" charset="-128"/>
            </a:endParaRPr>
          </a:p>
          <a:p>
            <a:pPr algn="ctr"/>
            <a:r>
              <a:rPr lang="en-US" altLang="ja-JP" sz="1700" dirty="0" err="1">
                <a:latin typeface="ＭＳ Ｐゴシック" pitchFamily="50" charset="-128"/>
              </a:rPr>
              <a:t>tk_cre_alm</a:t>
            </a:r>
            <a:endParaRPr lang="ja-JP" altLang="en-US" sz="1700" dirty="0">
              <a:latin typeface="ＭＳ Ｐゴシック" pitchFamily="50" charset="-128"/>
            </a:endParaRPr>
          </a:p>
        </p:txBody>
      </p:sp>
      <p:sp>
        <p:nvSpPr>
          <p:cNvPr id="87" name="テキスト ボックス 86"/>
          <p:cNvSpPr txBox="1"/>
          <p:nvPr/>
        </p:nvSpPr>
        <p:spPr>
          <a:xfrm>
            <a:off x="1894123" y="1554375"/>
            <a:ext cx="2643206" cy="871133"/>
          </a:xfrm>
          <a:prstGeom prst="rect">
            <a:avLst/>
          </a:prstGeom>
          <a:noFill/>
        </p:spPr>
        <p:txBody>
          <a:bodyPr wrap="square" lIns="91435" tIns="45717" rIns="91435" bIns="45717" rtlCol="0">
            <a:spAutoFit/>
          </a:bodyPr>
          <a:lstStyle/>
          <a:p>
            <a:pPr algn="ctr"/>
            <a:r>
              <a:rPr lang="ja-JP" altLang="en-US" sz="1700" dirty="0">
                <a:latin typeface="ＭＳ Ｐゴシック" pitchFamily="50" charset="-128"/>
              </a:rPr>
              <a:t>アラームハンドラ</a:t>
            </a:r>
            <a:endParaRPr lang="en-US" altLang="ja-JP" sz="1700" dirty="0">
              <a:latin typeface="ＭＳ Ｐゴシック" pitchFamily="50" charset="-128"/>
            </a:endParaRPr>
          </a:p>
          <a:p>
            <a:pPr algn="ctr"/>
            <a:r>
              <a:rPr lang="ja-JP" altLang="en-US" sz="1700" dirty="0">
                <a:latin typeface="ＭＳ Ｐゴシック" pitchFamily="50" charset="-128"/>
              </a:rPr>
              <a:t>の動作開始</a:t>
            </a:r>
            <a:endParaRPr lang="en-US" altLang="ja-JP" sz="1700" dirty="0">
              <a:latin typeface="ＭＳ Ｐゴシック" pitchFamily="50" charset="-128"/>
            </a:endParaRPr>
          </a:p>
          <a:p>
            <a:pPr algn="ctr"/>
            <a:r>
              <a:rPr lang="en-US" altLang="ja-JP" sz="1700" dirty="0" err="1">
                <a:latin typeface="ＭＳ Ｐゴシック" pitchFamily="50" charset="-128"/>
              </a:rPr>
              <a:t>tk_sta_alm</a:t>
            </a:r>
            <a:endParaRPr lang="en-US" altLang="ja-JP" sz="1700" dirty="0">
              <a:latin typeface="ＭＳ Ｐゴシック" pitchFamily="50" charset="-128"/>
            </a:endParaRPr>
          </a:p>
        </p:txBody>
      </p:sp>
      <p:cxnSp>
        <p:nvCxnSpPr>
          <p:cNvPr id="89" name="直線矢印コネクタ 88"/>
          <p:cNvCxnSpPr/>
          <p:nvPr/>
        </p:nvCxnSpPr>
        <p:spPr>
          <a:xfrm rot="5400000">
            <a:off x="2292016" y="3316071"/>
            <a:ext cx="1777221" cy="282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4" name="直線矢印コネクタ 93"/>
          <p:cNvCxnSpPr/>
          <p:nvPr/>
        </p:nvCxnSpPr>
        <p:spPr>
          <a:xfrm rot="5400000" flipH="1">
            <a:off x="5025887" y="3716739"/>
            <a:ext cx="1035056" cy="11907"/>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9" name="テキスト ボックス 98"/>
          <p:cNvSpPr txBox="1"/>
          <p:nvPr/>
        </p:nvSpPr>
        <p:spPr>
          <a:xfrm>
            <a:off x="4202497" y="2759908"/>
            <a:ext cx="2643206" cy="351929"/>
          </a:xfrm>
          <a:prstGeom prst="rect">
            <a:avLst/>
          </a:prstGeom>
          <a:noFill/>
        </p:spPr>
        <p:txBody>
          <a:bodyPr wrap="square" lIns="91435" tIns="45717" rIns="91435" bIns="45717" rtlCol="0">
            <a:spAutoFit/>
          </a:bodyPr>
          <a:lstStyle/>
          <a:p>
            <a:pPr algn="ctr"/>
            <a:r>
              <a:rPr lang="ja-JP" altLang="en-US" sz="1700" dirty="0">
                <a:latin typeface="ＭＳ Ｐゴシック" pitchFamily="50" charset="-128"/>
              </a:rPr>
              <a:t>アラームハンドラの起動</a:t>
            </a:r>
            <a:endParaRPr lang="en-US" altLang="ja-JP" sz="1700" dirty="0">
              <a:latin typeface="ＭＳ Ｐゴシック" pitchFamily="50" charset="-128"/>
            </a:endParaRPr>
          </a:p>
        </p:txBody>
      </p:sp>
      <p:sp>
        <p:nvSpPr>
          <p:cNvPr id="108" name="Text Box 11"/>
          <p:cNvSpPr txBox="1">
            <a:spLocks noChangeArrowheads="1"/>
          </p:cNvSpPr>
          <p:nvPr/>
        </p:nvSpPr>
        <p:spPr bwMode="auto">
          <a:xfrm>
            <a:off x="8059487" y="4562486"/>
            <a:ext cx="619630" cy="351929"/>
          </a:xfrm>
          <a:prstGeom prst="rect">
            <a:avLst/>
          </a:prstGeom>
          <a:noFill/>
          <a:ln w="9525">
            <a:noFill/>
            <a:miter lim="800000"/>
            <a:headEnd/>
            <a:tailEnd/>
          </a:ln>
          <a:effectLst/>
        </p:spPr>
        <p:txBody>
          <a:bodyPr wrap="none" lIns="91435" tIns="45717" rIns="91435" bIns="45717">
            <a:spAutoFit/>
          </a:bodyPr>
          <a:lstStyle/>
          <a:p>
            <a:pPr algn="l" eaLnBrk="0" hangingPunct="0">
              <a:spcBef>
                <a:spcPct val="20000"/>
              </a:spcBef>
              <a:defRPr/>
            </a:pPr>
            <a:r>
              <a:rPr lang="ja-JP" altLang="en-US" sz="1700" b="1" dirty="0">
                <a:latin typeface="ＭＳ Ｐゴシック" pitchFamily="50" charset="-128"/>
              </a:rPr>
              <a:t>時間</a:t>
            </a:r>
          </a:p>
        </p:txBody>
      </p:sp>
      <p:sp>
        <p:nvSpPr>
          <p:cNvPr id="49" name="タイトル 1"/>
          <p:cNvSpPr>
            <a:spLocks/>
          </p:cNvSpPr>
          <p:nvPr/>
        </p:nvSpPr>
        <p:spPr bwMode="auto">
          <a:xfrm>
            <a:off x="0" y="0"/>
            <a:ext cx="914400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pPr defTabSz="800056" eaLnBrk="0" hangingPunct="0"/>
            <a:r>
              <a:rPr lang="ja-JP" altLang="en-US" sz="3400"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rPr>
              <a:t>５．</a:t>
            </a:r>
            <a:r>
              <a:rPr lang="ja-JP" altLang="en-US" sz="3400" dirty="0">
                <a:latin typeface="HGP創英角ｺﾞｼｯｸUB" pitchFamily="50" charset="-128"/>
                <a:ea typeface="HGP創英角ｺﾞｼｯｸUB" pitchFamily="50" charset="-128"/>
                <a:cs typeface="ＤＦＧ平成ゴシック体W7"/>
              </a:rPr>
              <a:t>時間管理機能 「アラームハンドラ」</a:t>
            </a:r>
            <a:endParaRPr lang="ja-JP" altLang="en-US" sz="3400" u="sng" dirty="0">
              <a:effectLst>
                <a:outerShdw blurRad="38100" dist="38100" dir="2700000" algn="tl">
                  <a:srgbClr val="C0C0C0"/>
                </a:outerShdw>
              </a:effectLst>
              <a:latin typeface="HGP創英角ｺﾞｼｯｸUB" pitchFamily="50" charset="-128"/>
              <a:ea typeface="HGP創英角ｺﾞｼｯｸUB" pitchFamily="50" charset="-128"/>
              <a:cs typeface="ＤＦＧ平成ゴシック体W7"/>
            </a:endParaRPr>
          </a:p>
        </p:txBody>
      </p:sp>
      <p:sp>
        <p:nvSpPr>
          <p:cNvPr id="9" name="タイトル 8"/>
          <p:cNvSpPr>
            <a:spLocks noGrp="1"/>
          </p:cNvSpPr>
          <p:nvPr>
            <p:ph type="title"/>
          </p:nvPr>
        </p:nvSpPr>
        <p:spPr/>
        <p:txBody>
          <a:bodyPr/>
          <a:lstStyle/>
          <a:p>
            <a:endParaRPr kumimoji="1" lang="ja-JP" altLang="en-US"/>
          </a:p>
        </p:txBody>
      </p:sp>
      <p:sp>
        <p:nvSpPr>
          <p:cNvPr id="10" name="コンテンツ プレースホルダー 9"/>
          <p:cNvSpPr>
            <a:spLocks noGrp="1"/>
          </p:cNvSpPr>
          <p:nvPr>
            <p:ph idx="1"/>
          </p:nvPr>
        </p:nvSpPr>
        <p:spPr/>
        <p:txBody>
          <a:bodyPr/>
          <a:lstStyle/>
          <a:p>
            <a:endParaRPr kumimoji="1" lang="ja-JP" altLang="en-US"/>
          </a:p>
        </p:txBody>
      </p:sp>
      <p:sp>
        <p:nvSpPr>
          <p:cNvPr id="3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15360784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376040"/>
            <a:ext cx="2261786"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7</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周期ハンドラ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804526"/>
            <a:ext cx="8803639" cy="2660920"/>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fr-FR" altLang="ja-JP" sz="1700" dirty="0"/>
              <a:t>C:\ut_realos\utkernel\7-M\uT-Kernel_Samples\cyclic</a:t>
            </a: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プロゴラム概要</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タスクは，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lcd1(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周期ハンドラ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cyc1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から構成される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初期化タスク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uinit_task</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は周期ハンドラとタスクを動的に生成し，タスクを起動させる．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周期ハンドラは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lcd1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タスクにより動作開始される．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lcd1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タスクは時間を表示したら，起床待ち状態に遷移する．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また，周期ハンドラ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cyc1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1s</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毎に起動しており，周期ハンドラの中で時間カウントされている．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時間カウントが終了したら</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lcd1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タスクを起床させる．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起床した</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lcd1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タスクは時間を表示する．以降この処理を繰り返す．</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3677179" y="6243991"/>
            <a:ext cx="1789642"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各タスクのフローチャート</a:t>
            </a:r>
          </a:p>
        </p:txBody>
      </p:sp>
      <p:pic>
        <p:nvPicPr>
          <p:cNvPr id="7" name="図 6"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8008" y="3465469"/>
            <a:ext cx="1569171" cy="2842210"/>
          </a:xfrm>
          <a:prstGeom prst="rect">
            <a:avLst/>
          </a:prstGeom>
        </p:spPr>
      </p:pic>
      <p:pic>
        <p:nvPicPr>
          <p:cNvPr id="10" name="図 9"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9825" y="3465469"/>
            <a:ext cx="1549084" cy="2874079"/>
          </a:xfrm>
          <a:prstGeom prst="rect">
            <a:avLst/>
          </a:prstGeom>
        </p:spPr>
      </p:pic>
      <p:sp>
        <p:nvSpPr>
          <p:cNvPr id="13"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68181910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376040"/>
            <a:ext cx="2683223"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8</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タイムシェアリング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804526"/>
            <a:ext cx="8803639" cy="2660920"/>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a:t>C:\ut_realos\utkernel\7-M\uT-Kernel_Samples\time_share</a:t>
            </a:r>
            <a:endParaRPr lang="ja-JP" altLang="ja-JP" sz="1700" dirty="0"/>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プロゴラム概要</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タスクは，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err="1">
                <a:solidFill>
                  <a:schemeClr val="tx1">
                    <a:lumMod val="85000"/>
                    <a:lumOff val="15000"/>
                  </a:schemeClr>
                </a:solidFill>
                <a:latin typeface="Meiryo UI" pitchFamily="50" charset="-128"/>
                <a:ea typeface="Meiryo UI" pitchFamily="50" charset="-128"/>
                <a:cs typeface="Meiryo UI" pitchFamily="50" charset="-128"/>
              </a:rPr>
              <a:t>，</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led3(</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優先度</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2)</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と</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周期ハンドラ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cyc1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から構成される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初期化タスク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uinit_task</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は周期ハンドラとタスクを動的に生成し，各タスクを起動させる．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 各タスクは実行状態になったら該当する</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LED</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を点灯．</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また，周期ハンドラ </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cyc1</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は</a:t>
            </a:r>
            <a:r>
              <a:rPr lang="en-US" altLang="ja-JP" sz="1700" dirty="0">
                <a:solidFill>
                  <a:schemeClr val="tx1">
                    <a:lumMod val="85000"/>
                    <a:lumOff val="15000"/>
                  </a:schemeClr>
                </a:solidFill>
                <a:latin typeface="Meiryo UI" pitchFamily="50" charset="-128"/>
                <a:ea typeface="Meiryo UI" pitchFamily="50" charset="-128"/>
                <a:cs typeface="Meiryo UI" pitchFamily="50" charset="-128"/>
              </a:rPr>
              <a:t>1s</a:t>
            </a:r>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毎に起動しており，周期ハンドラの中で各タスクの優先順位を</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回転させている．これにより全タスクの優先度が同じにもかかわらず，実行中のタスクが順番に</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切り替わる．</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sp>
        <p:nvSpPr>
          <p:cNvPr id="28" name="テキスト ボックス 27"/>
          <p:cNvSpPr txBox="1"/>
          <p:nvPr/>
        </p:nvSpPr>
        <p:spPr>
          <a:xfrm>
            <a:off x="3677179" y="6160595"/>
            <a:ext cx="1789642" cy="237968"/>
          </a:xfrm>
          <a:prstGeom prst="rect">
            <a:avLst/>
          </a:prstGeom>
          <a:noFill/>
        </p:spPr>
        <p:txBody>
          <a:bodyPr wrap="none" lIns="64273" tIns="32137" rIns="64273" bIns="32137" rtlCol="0">
            <a:spAutoFit/>
          </a:bodyPr>
          <a:lstStyle/>
          <a:p>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図</a:t>
            </a:r>
            <a:r>
              <a:rPr lang="en-US" altLang="ja-JP" sz="1100" dirty="0">
                <a:solidFill>
                  <a:schemeClr val="tx1">
                    <a:lumMod val="85000"/>
                    <a:lumOff val="15000"/>
                  </a:schemeClr>
                </a:solidFill>
                <a:latin typeface="Meiryo UI" pitchFamily="50" charset="-128"/>
                <a:ea typeface="Meiryo UI" pitchFamily="50" charset="-128"/>
                <a:cs typeface="Meiryo UI" pitchFamily="50" charset="-128"/>
              </a:rPr>
              <a:t>1.</a:t>
            </a:r>
            <a:r>
              <a:rPr lang="ja-JP" altLang="en-US" sz="1100" dirty="0">
                <a:solidFill>
                  <a:schemeClr val="tx1">
                    <a:lumMod val="85000"/>
                    <a:lumOff val="15000"/>
                  </a:schemeClr>
                </a:solidFill>
                <a:latin typeface="Meiryo UI" pitchFamily="50" charset="-128"/>
                <a:ea typeface="Meiryo UI" pitchFamily="50" charset="-128"/>
                <a:cs typeface="Meiryo UI" pitchFamily="50" charset="-128"/>
              </a:rPr>
              <a:t> 各タスクのフローチャート</a:t>
            </a:r>
          </a:p>
        </p:txBody>
      </p:sp>
      <p:pic>
        <p:nvPicPr>
          <p:cNvPr id="3" name="図 2"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881" y="3589682"/>
            <a:ext cx="1697329" cy="2356670"/>
          </a:xfrm>
          <a:prstGeom prst="rect">
            <a:avLst/>
          </a:prstGeom>
        </p:spPr>
      </p:pic>
      <p:pic>
        <p:nvPicPr>
          <p:cNvPr id="8" name="図 7" descr="画面の領域"/>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944" y="3589704"/>
            <a:ext cx="1708709" cy="2356648"/>
          </a:xfrm>
          <a:prstGeom prst="rect">
            <a:avLst/>
          </a:prstGeom>
        </p:spPr>
      </p:pic>
      <p:pic>
        <p:nvPicPr>
          <p:cNvPr id="9" name="図 8" descr="画面の領域"/>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30385" y="3572568"/>
            <a:ext cx="1743544" cy="2373784"/>
          </a:xfrm>
          <a:prstGeom prst="rect">
            <a:avLst/>
          </a:prstGeom>
        </p:spPr>
      </p:pic>
      <p:pic>
        <p:nvPicPr>
          <p:cNvPr id="11" name="図 10" descr="画面の領域"/>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51662" y="3572568"/>
            <a:ext cx="1757754" cy="2373784"/>
          </a:xfrm>
          <a:prstGeom prst="rect">
            <a:avLst/>
          </a:prstGeom>
        </p:spPr>
      </p:pic>
      <p:sp>
        <p:nvSpPr>
          <p:cNvPr id="15"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410847147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a:srcRect/>
          <a:stretch>
            <a:fillRect/>
          </a:stretch>
        </p:blipFill>
        <p:spPr bwMode="auto">
          <a:xfrm>
            <a:off x="3888582" y="3869037"/>
            <a:ext cx="1366837" cy="1346422"/>
          </a:xfrm>
          <a:prstGeom prst="rect">
            <a:avLst/>
          </a:prstGeom>
          <a:noFill/>
          <a:ln w="9525">
            <a:noFill/>
            <a:miter lim="800000"/>
            <a:headEnd/>
            <a:tailEnd/>
          </a:ln>
        </p:spPr>
      </p:pic>
      <p:sp>
        <p:nvSpPr>
          <p:cNvPr id="6" name="テキスト ボックス 5"/>
          <p:cNvSpPr txBox="1"/>
          <p:nvPr/>
        </p:nvSpPr>
        <p:spPr>
          <a:xfrm>
            <a:off x="2633008" y="2204864"/>
            <a:ext cx="3877985" cy="1200329"/>
          </a:xfrm>
          <a:prstGeom prst="rect">
            <a:avLst/>
          </a:prstGeom>
          <a:noFill/>
        </p:spPr>
        <p:txBody>
          <a:bodyPr wrap="none" rtlCol="0">
            <a:spAutoFit/>
          </a:bodyPr>
          <a:lstStyle/>
          <a:p>
            <a:r>
              <a:rPr lang="ja-JP" altLang="en-US" sz="7200" u="sng" dirty="0"/>
              <a:t>総合</a:t>
            </a:r>
            <a:r>
              <a:rPr lang="ja-JP" altLang="en-US" sz="7200" u="sng" dirty="0" smtClean="0"/>
              <a:t>演習</a:t>
            </a:r>
            <a:endParaRPr kumimoji="1" lang="ja-JP" altLang="en-US" sz="3200" u="sng" dirty="0"/>
          </a:p>
        </p:txBody>
      </p:sp>
      <p:sp>
        <p:nvSpPr>
          <p:cNvPr id="9"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23671147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340361" y="161798"/>
            <a:ext cx="3286081" cy="324503"/>
          </a:xfrm>
          <a:prstGeom prst="rect">
            <a:avLst/>
          </a:prstGeom>
          <a:noFill/>
        </p:spPr>
        <p:txBody>
          <a:bodyPr wrap="none" lIns="64273" tIns="32137" rIns="64273" bIns="32137" rtlCol="0">
            <a:spAutoFit/>
          </a:bodyPr>
          <a:lstStyle/>
          <a:p>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演習</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9</a:t>
            </a:r>
            <a:r>
              <a:rPr lang="ja-JP" altLang="en-US" sz="1700" b="1" dirty="0">
                <a:solidFill>
                  <a:schemeClr val="tx1">
                    <a:lumMod val="85000"/>
                    <a:lumOff val="15000"/>
                  </a:schemeClr>
                </a:solidFill>
                <a:latin typeface="Meiryo UI" pitchFamily="50" charset="-128"/>
                <a:ea typeface="Meiryo UI" pitchFamily="50" charset="-128"/>
                <a:cs typeface="Meiryo UI" pitchFamily="50" charset="-128"/>
              </a:rPr>
              <a:t> 総合演習 スロットゲーム </a:t>
            </a:r>
            <a:r>
              <a:rPr lang="en-US" altLang="ja-JP" sz="1700" b="1" dirty="0">
                <a:solidFill>
                  <a:schemeClr val="tx1">
                    <a:lumMod val="85000"/>
                    <a:lumOff val="15000"/>
                  </a:schemeClr>
                </a:solidFill>
                <a:latin typeface="Meiryo UI" pitchFamily="50" charset="-128"/>
                <a:ea typeface="Meiryo UI" pitchFamily="50" charset="-128"/>
                <a:cs typeface="Meiryo UI" pitchFamily="50" charset="-128"/>
              </a:rPr>
              <a:t>】</a:t>
            </a:r>
            <a:endParaRPr lang="ja-JP" altLang="en-US" sz="1700" b="1" dirty="0">
              <a:solidFill>
                <a:schemeClr val="tx1">
                  <a:lumMod val="85000"/>
                  <a:lumOff val="15000"/>
                </a:schemeClr>
              </a:solidFill>
              <a:latin typeface="Meiryo UI" pitchFamily="50" charset="-128"/>
              <a:ea typeface="Meiryo UI" pitchFamily="50" charset="-128"/>
              <a:cs typeface="Meiryo UI" pitchFamily="50" charset="-128"/>
            </a:endParaRPr>
          </a:p>
        </p:txBody>
      </p:sp>
      <p:sp>
        <p:nvSpPr>
          <p:cNvPr id="5" name="テキスト ボックス 4"/>
          <p:cNvSpPr txBox="1"/>
          <p:nvPr/>
        </p:nvSpPr>
        <p:spPr>
          <a:xfrm>
            <a:off x="340361" y="590283"/>
            <a:ext cx="8803639" cy="584105"/>
          </a:xfrm>
          <a:prstGeom prst="rect">
            <a:avLst/>
          </a:prstGeom>
          <a:noFill/>
        </p:spPr>
        <p:txBody>
          <a:bodyPr wrap="square" lIns="64273" tIns="32137" rIns="64273" bIns="32137" rtlCol="0">
            <a:spAutoFit/>
          </a:bodyPr>
          <a:lstStyle/>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プロジェクトフォルダ</a:t>
            </a:r>
            <a:endParaRPr lang="en-US" altLang="ja-JP" sz="1700" dirty="0">
              <a:solidFill>
                <a:schemeClr val="tx1">
                  <a:lumMod val="85000"/>
                  <a:lumOff val="15000"/>
                </a:schemeClr>
              </a:solidFill>
              <a:latin typeface="Meiryo UI" pitchFamily="50" charset="-128"/>
              <a:ea typeface="Meiryo UI" pitchFamily="50" charset="-128"/>
              <a:cs typeface="Meiryo UI" pitchFamily="50" charset="-128"/>
            </a:endParaRPr>
          </a:p>
          <a:p>
            <a:r>
              <a:rPr lang="ja-JP" altLang="en-US" sz="1700" dirty="0">
                <a:solidFill>
                  <a:schemeClr val="tx1">
                    <a:lumMod val="85000"/>
                    <a:lumOff val="15000"/>
                  </a:schemeClr>
                </a:solidFill>
                <a:latin typeface="Meiryo UI" pitchFamily="50" charset="-128"/>
                <a:ea typeface="Meiryo UI" pitchFamily="50" charset="-128"/>
                <a:cs typeface="Meiryo UI" pitchFamily="50" charset="-128"/>
              </a:rPr>
              <a:t>    </a:t>
            </a:r>
            <a:r>
              <a:rPr lang="fr-FR" altLang="ja-JP" sz="1700" dirty="0"/>
              <a:t>C:\ut_realos\utkernel\7-M\uT-Kernel_Samples\app_slot</a:t>
            </a:r>
            <a:endParaRPr lang="ja-JP" altLang="ja-JP" sz="1700" dirty="0"/>
          </a:p>
        </p:txBody>
      </p:sp>
      <p:sp>
        <p:nvSpPr>
          <p:cNvPr id="6" name="Rectangle 21"/>
          <p:cNvSpPr>
            <a:spLocks noChangeArrowheads="1"/>
          </p:cNvSpPr>
          <p:nvPr/>
        </p:nvSpPr>
        <p:spPr bwMode="auto">
          <a:xfrm>
            <a:off x="107130" y="-63829"/>
            <a:ext cx="129866" cy="341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4273" tIns="32137" rIns="64273" bIns="32137" numCol="1" anchor="ctr" anchorCtr="0" compatLnSpc="1">
            <a:prstTxWarp prst="textNoShape">
              <a:avLst/>
            </a:prstTxWarp>
            <a:spAutoFit/>
          </a:bodyPr>
          <a:lstStyle/>
          <a:p>
            <a:endParaRPr lang="ja-JP" altLang="en-US"/>
          </a:p>
        </p:txBody>
      </p:sp>
      <p:pic>
        <p:nvPicPr>
          <p:cNvPr id="7" name="図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186" y="3083619"/>
            <a:ext cx="4505026" cy="3379147"/>
          </a:xfrm>
          <a:prstGeom prst="rect">
            <a:avLst/>
          </a:prstGeom>
        </p:spPr>
      </p:pic>
      <p:sp>
        <p:nvSpPr>
          <p:cNvPr id="8" name="正方形/長方形 7"/>
          <p:cNvSpPr/>
          <p:nvPr/>
        </p:nvSpPr>
        <p:spPr>
          <a:xfrm>
            <a:off x="2118164" y="5025378"/>
            <a:ext cx="253091" cy="151842"/>
          </a:xfrm>
          <a:prstGeom prst="rect">
            <a:avLst/>
          </a:pr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lang="ja-JP" altLang="en-US" sz="700" dirty="0" err="1">
              <a:solidFill>
                <a:schemeClr val="tx1">
                  <a:lumMod val="75000"/>
                  <a:lumOff val="25000"/>
                </a:schemeClr>
              </a:solidFill>
            </a:endParaRPr>
          </a:p>
        </p:txBody>
      </p:sp>
      <p:sp>
        <p:nvSpPr>
          <p:cNvPr id="9" name="正方形/長方形 8"/>
          <p:cNvSpPr/>
          <p:nvPr/>
        </p:nvSpPr>
        <p:spPr>
          <a:xfrm>
            <a:off x="1519315" y="6030229"/>
            <a:ext cx="1062984" cy="432537"/>
          </a:xfrm>
          <a:prstGeom prst="rect">
            <a:avLst/>
          </a:pr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lang="ja-JP" altLang="en-US" sz="700" dirty="0" err="1">
              <a:solidFill>
                <a:schemeClr val="tx1">
                  <a:lumMod val="75000"/>
                  <a:lumOff val="25000"/>
                </a:schemeClr>
              </a:solidFill>
            </a:endParaRPr>
          </a:p>
        </p:txBody>
      </p:sp>
      <p:sp>
        <p:nvSpPr>
          <p:cNvPr id="10" name="正方形/長方形 9"/>
          <p:cNvSpPr/>
          <p:nvPr/>
        </p:nvSpPr>
        <p:spPr>
          <a:xfrm>
            <a:off x="1116855" y="3853820"/>
            <a:ext cx="1921008" cy="657984"/>
          </a:xfrm>
          <a:prstGeom prst="rect">
            <a:avLst/>
          </a:prstGeom>
          <a:noFill/>
          <a:ln w="6032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4273" tIns="32137" rIns="64273" bIns="32137" numCol="1" spcCol="0" rtlCol="0" fromWordArt="0" anchor="ctr" anchorCtr="0" forceAA="0" compatLnSpc="1">
            <a:prstTxWarp prst="textNoShape">
              <a:avLst/>
            </a:prstTxWarp>
            <a:noAutofit/>
          </a:bodyPr>
          <a:lstStyle/>
          <a:p>
            <a:pPr algn="ctr"/>
            <a:endParaRPr lang="ja-JP" altLang="en-US" sz="700" dirty="0" err="1">
              <a:solidFill>
                <a:schemeClr val="tx1">
                  <a:lumMod val="75000"/>
                  <a:lumOff val="25000"/>
                </a:schemeClr>
              </a:solidFill>
            </a:endParaRPr>
          </a:p>
        </p:txBody>
      </p:sp>
      <p:sp>
        <p:nvSpPr>
          <p:cNvPr id="11" name="テキスト ボックス 10"/>
          <p:cNvSpPr txBox="1"/>
          <p:nvPr/>
        </p:nvSpPr>
        <p:spPr>
          <a:xfrm>
            <a:off x="1947365" y="4723026"/>
            <a:ext cx="693513" cy="281236"/>
          </a:xfrm>
          <a:prstGeom prst="rect">
            <a:avLst/>
          </a:prstGeom>
          <a:solidFill>
            <a:schemeClr val="tx1">
              <a:lumMod val="75000"/>
              <a:lumOff val="25000"/>
            </a:schemeClr>
          </a:solidFill>
        </p:spPr>
        <p:txBody>
          <a:bodyPr wrap="square" lIns="64273" tIns="32137" rIns="64273" bIns="32137" rtlCol="0">
            <a:spAutoFit/>
          </a:bodyPr>
          <a:lstStyle/>
          <a:p>
            <a:r>
              <a:rPr lang="en-US" altLang="ja-JP" sz="1400" b="1" dirty="0">
                <a:solidFill>
                  <a:srgbClr val="FFFF00"/>
                </a:solidFill>
                <a:latin typeface="Arial Black" pitchFamily="34" charset="0"/>
              </a:rPr>
              <a:t>psw1</a:t>
            </a:r>
            <a:endParaRPr lang="ja-JP" altLang="en-US" sz="1400" b="1" dirty="0">
              <a:solidFill>
                <a:srgbClr val="FFFF00"/>
              </a:solidFill>
              <a:latin typeface="Arial Black" pitchFamily="34" charset="0"/>
            </a:endParaRPr>
          </a:p>
        </p:txBody>
      </p:sp>
      <p:sp>
        <p:nvSpPr>
          <p:cNvPr id="12" name="テキスト ボックス 11"/>
          <p:cNvSpPr txBox="1"/>
          <p:nvPr/>
        </p:nvSpPr>
        <p:spPr>
          <a:xfrm>
            <a:off x="1501319" y="5723540"/>
            <a:ext cx="1526780" cy="281236"/>
          </a:xfrm>
          <a:prstGeom prst="rect">
            <a:avLst/>
          </a:prstGeom>
          <a:solidFill>
            <a:schemeClr val="tx1">
              <a:lumMod val="75000"/>
              <a:lumOff val="25000"/>
            </a:schemeClr>
          </a:solidFill>
        </p:spPr>
        <p:txBody>
          <a:bodyPr wrap="square" lIns="64273" tIns="32137" rIns="64273" bIns="32137" rtlCol="0">
            <a:spAutoFit/>
          </a:bodyPr>
          <a:lstStyle/>
          <a:p>
            <a:r>
              <a:rPr lang="ja-JP" altLang="en-US" sz="1400" b="1" dirty="0">
                <a:solidFill>
                  <a:srgbClr val="FFFF00"/>
                </a:solidFill>
                <a:latin typeface="HGS創英角ｺﾞｼｯｸUB" pitchFamily="50" charset="-128"/>
                <a:ea typeface="HGS創英角ｺﾞｼｯｸUB" pitchFamily="50" charset="-128"/>
              </a:rPr>
              <a:t>スライダー </a:t>
            </a:r>
            <a:r>
              <a:rPr lang="en-US" altLang="ja-JP" sz="1400" b="1" dirty="0">
                <a:solidFill>
                  <a:srgbClr val="FFFF00"/>
                </a:solidFill>
                <a:latin typeface="HGS創英角ｺﾞｼｯｸUB" pitchFamily="50" charset="-128"/>
                <a:ea typeface="HGS創英角ｺﾞｼｯｸUB" pitchFamily="50" charset="-128"/>
              </a:rPr>
              <a:t>AD</a:t>
            </a:r>
            <a:r>
              <a:rPr lang="ja-JP" altLang="en-US" sz="1400" b="1" dirty="0">
                <a:solidFill>
                  <a:srgbClr val="FFFF00"/>
                </a:solidFill>
                <a:latin typeface="HGS創英角ｺﾞｼｯｸUB" pitchFamily="50" charset="-128"/>
                <a:ea typeface="HGS創英角ｺﾞｼｯｸUB" pitchFamily="50" charset="-128"/>
              </a:rPr>
              <a:t>値</a:t>
            </a:r>
          </a:p>
        </p:txBody>
      </p:sp>
      <p:sp>
        <p:nvSpPr>
          <p:cNvPr id="13" name="テキスト ボックス 12"/>
          <p:cNvSpPr txBox="1"/>
          <p:nvPr/>
        </p:nvSpPr>
        <p:spPr>
          <a:xfrm>
            <a:off x="1333103" y="3942505"/>
            <a:ext cx="526774" cy="281236"/>
          </a:xfrm>
          <a:prstGeom prst="rect">
            <a:avLst/>
          </a:prstGeom>
          <a:solidFill>
            <a:schemeClr val="tx1">
              <a:lumMod val="75000"/>
              <a:lumOff val="25000"/>
            </a:schemeClr>
          </a:solidFill>
        </p:spPr>
        <p:txBody>
          <a:bodyPr wrap="none" lIns="64273" tIns="32137" rIns="64273" bIns="32137" rtlCol="0">
            <a:spAutoFit/>
          </a:bodyPr>
          <a:lstStyle/>
          <a:p>
            <a:r>
              <a:rPr lang="en-US" altLang="ja-JP" sz="1400" b="1" dirty="0">
                <a:solidFill>
                  <a:srgbClr val="FFFF00"/>
                </a:solidFill>
                <a:latin typeface="Arial Black" pitchFamily="34" charset="0"/>
              </a:rPr>
              <a:t>LCD</a:t>
            </a:r>
            <a:endParaRPr lang="ja-JP" altLang="en-US" sz="1400" b="1" dirty="0">
              <a:solidFill>
                <a:srgbClr val="FFFF00"/>
              </a:solidFill>
              <a:latin typeface="Arial Black" pitchFamily="34" charset="0"/>
            </a:endParaRPr>
          </a:p>
        </p:txBody>
      </p:sp>
      <p:sp>
        <p:nvSpPr>
          <p:cNvPr id="16" name="テキスト ボックス 15"/>
          <p:cNvSpPr txBox="1"/>
          <p:nvPr/>
        </p:nvSpPr>
        <p:spPr>
          <a:xfrm>
            <a:off x="644611" y="1231380"/>
            <a:ext cx="5180864" cy="1573007"/>
          </a:xfrm>
          <a:prstGeom prst="rect">
            <a:avLst/>
          </a:prstGeom>
          <a:noFill/>
        </p:spPr>
        <p:txBody>
          <a:bodyPr wrap="none" lIns="64273" tIns="32137" rIns="64273" bIns="32137" rtlCol="0">
            <a:spAutoFit/>
          </a:bodyPr>
          <a:lstStyle/>
          <a:p>
            <a:r>
              <a:rPr lang="en-US" altLang="ja-JP" sz="1400" dirty="0"/>
              <a:t>1. LCD</a:t>
            </a:r>
            <a:r>
              <a:rPr lang="ja-JP" altLang="ja-JP" sz="1400" dirty="0"/>
              <a:t>にスロットの画面を表示</a:t>
            </a:r>
            <a:r>
              <a:rPr lang="en-US" altLang="ja-JP" sz="1400" dirty="0"/>
              <a:t> (</a:t>
            </a:r>
            <a:r>
              <a:rPr lang="ja-JP" altLang="ja-JP" sz="1400" dirty="0"/>
              <a:t>初期状態：</a:t>
            </a:r>
            <a:r>
              <a:rPr lang="en-US" altLang="ja-JP" sz="1400" dirty="0"/>
              <a:t>A|A|A</a:t>
            </a:r>
            <a:r>
              <a:rPr lang="ja-JP" altLang="ja-JP" sz="1400" dirty="0"/>
              <a:t>）</a:t>
            </a:r>
          </a:p>
          <a:p>
            <a:r>
              <a:rPr lang="en-US" altLang="ja-JP" sz="1400" dirty="0"/>
              <a:t>2. 10ms</a:t>
            </a:r>
            <a:r>
              <a:rPr lang="ja-JP" altLang="ja-JP" sz="1400" dirty="0"/>
              <a:t>毎に</a:t>
            </a:r>
            <a:r>
              <a:rPr lang="en-US" altLang="ja-JP" sz="1400" dirty="0"/>
              <a:t>ADC</a:t>
            </a:r>
            <a:r>
              <a:rPr lang="ja-JP" altLang="ja-JP" sz="1400" dirty="0"/>
              <a:t>の値を検出し、</a:t>
            </a:r>
          </a:p>
          <a:p>
            <a:r>
              <a:rPr lang="en-US" altLang="ja-JP" sz="1400" dirty="0"/>
              <a:t>   </a:t>
            </a:r>
            <a:r>
              <a:rPr lang="ja-JP" altLang="ja-JP" sz="1400" dirty="0"/>
              <a:t>・回転速度を算出</a:t>
            </a:r>
          </a:p>
          <a:p>
            <a:r>
              <a:rPr lang="en-US" altLang="ja-JP" sz="1400" dirty="0"/>
              <a:t>3. ADC</a:t>
            </a:r>
            <a:r>
              <a:rPr lang="ja-JP" altLang="ja-JP" sz="1400" dirty="0"/>
              <a:t>の値に基づいてスロットの回転スピードを設定 </a:t>
            </a:r>
            <a:r>
              <a:rPr lang="en-US" altLang="ja-JP" sz="1400" dirty="0"/>
              <a:t>(100ms </a:t>
            </a:r>
            <a:r>
              <a:rPr lang="ja-JP" altLang="ja-JP" sz="1400" dirty="0"/>
              <a:t>～ </a:t>
            </a:r>
            <a:r>
              <a:rPr lang="en-US" altLang="ja-JP" sz="1400" dirty="0"/>
              <a:t>1s)</a:t>
            </a:r>
            <a:endParaRPr lang="ja-JP" altLang="ja-JP" sz="1400" dirty="0"/>
          </a:p>
          <a:p>
            <a:r>
              <a:rPr lang="en-US" altLang="ja-JP" sz="1400" dirty="0"/>
              <a:t>4. PSW1</a:t>
            </a:r>
            <a:r>
              <a:rPr lang="ja-JP" altLang="ja-JP" sz="1400" dirty="0"/>
              <a:t>が押されたら、スロットの回転を</a:t>
            </a:r>
            <a:endParaRPr lang="en-US" altLang="ja-JP" sz="1400" dirty="0"/>
          </a:p>
          <a:p>
            <a:r>
              <a:rPr lang="ja-JP" altLang="en-US" sz="1400" dirty="0"/>
              <a:t>     </a:t>
            </a:r>
            <a:r>
              <a:rPr lang="ja-JP" altLang="ja-JP" sz="1400" dirty="0"/>
              <a:t>開始</a:t>
            </a:r>
            <a:r>
              <a:rPr lang="en-US" altLang="ja-JP" sz="1400" dirty="0"/>
              <a:t>/</a:t>
            </a:r>
            <a:r>
              <a:rPr lang="ja-JP" altLang="en-US" sz="1400" dirty="0"/>
              <a:t>左停止</a:t>
            </a:r>
            <a:r>
              <a:rPr lang="en-US" altLang="ja-JP" sz="1400" dirty="0"/>
              <a:t>/</a:t>
            </a:r>
            <a:r>
              <a:rPr lang="ja-JP" altLang="en-US" sz="1400" dirty="0"/>
              <a:t>真中停止</a:t>
            </a:r>
            <a:r>
              <a:rPr lang="en-US" altLang="ja-JP" sz="1400" dirty="0"/>
              <a:t>/</a:t>
            </a:r>
            <a:r>
              <a:rPr lang="ja-JP" altLang="en-US" sz="1400" dirty="0"/>
              <a:t>右停止</a:t>
            </a:r>
            <a:r>
              <a:rPr lang="en-US" altLang="ja-JP" sz="1400" dirty="0"/>
              <a:t>/</a:t>
            </a:r>
            <a:r>
              <a:rPr lang="ja-JP" altLang="ja-JP" sz="1400" dirty="0"/>
              <a:t>停止</a:t>
            </a:r>
            <a:r>
              <a:rPr lang="ja-JP" altLang="en-US" sz="1400" dirty="0"/>
              <a:t>（これを繰り返す）</a:t>
            </a:r>
            <a:endParaRPr lang="ja-JP" altLang="ja-JP" sz="1400" dirty="0"/>
          </a:p>
          <a:p>
            <a:r>
              <a:rPr lang="en-US" altLang="ja-JP" sz="1400" dirty="0"/>
              <a:t>5. </a:t>
            </a:r>
            <a:r>
              <a:rPr lang="ja-JP" altLang="ja-JP" sz="1400" dirty="0"/>
              <a:t>スロットが完全に停止したら、勝敗を判定し、結果を</a:t>
            </a:r>
            <a:r>
              <a:rPr lang="en-US" altLang="ja-JP" sz="1400" dirty="0"/>
              <a:t>LCD</a:t>
            </a:r>
            <a:r>
              <a:rPr lang="ja-JP" altLang="ja-JP" sz="1400" dirty="0"/>
              <a:t>に表示</a:t>
            </a:r>
            <a:endParaRPr lang="ja-JP" altLang="en-US" sz="1400" dirty="0"/>
          </a:p>
        </p:txBody>
      </p:sp>
      <p:pic>
        <p:nvPicPr>
          <p:cNvPr id="17" name="図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6170" y="3563101"/>
            <a:ext cx="3106773" cy="1213485"/>
          </a:xfrm>
          <a:prstGeom prst="rect">
            <a:avLst/>
          </a:prstGeom>
        </p:spPr>
      </p:pic>
      <p:pic>
        <p:nvPicPr>
          <p:cNvPr id="18" name="図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6170" y="5205523"/>
            <a:ext cx="3106773" cy="1242608"/>
          </a:xfrm>
          <a:prstGeom prst="rect">
            <a:avLst/>
          </a:prstGeom>
        </p:spPr>
      </p:pic>
      <p:sp>
        <p:nvSpPr>
          <p:cNvPr id="19" name="テキスト ボックス 18"/>
          <p:cNvSpPr txBox="1"/>
          <p:nvPr/>
        </p:nvSpPr>
        <p:spPr>
          <a:xfrm>
            <a:off x="5536170" y="3214755"/>
            <a:ext cx="1534977" cy="281236"/>
          </a:xfrm>
          <a:prstGeom prst="rect">
            <a:avLst/>
          </a:prstGeom>
          <a:noFill/>
        </p:spPr>
        <p:txBody>
          <a:bodyPr wrap="none" lIns="64273" tIns="32137" rIns="64273" bIns="32137" rtlCol="0">
            <a:spAutoFit/>
          </a:bodyPr>
          <a:lstStyle/>
          <a:p>
            <a:r>
              <a:rPr lang="ja-JP" altLang="en-US" sz="1400" dirty="0">
                <a:solidFill>
                  <a:schemeClr val="tx1">
                    <a:lumMod val="85000"/>
                    <a:lumOff val="15000"/>
                  </a:schemeClr>
                </a:solidFill>
                <a:latin typeface="Meiryo UI" pitchFamily="50" charset="-128"/>
                <a:ea typeface="Meiryo UI" pitchFamily="50" charset="-128"/>
                <a:cs typeface="Meiryo UI" pitchFamily="50" charset="-128"/>
              </a:rPr>
              <a:t>■ ゲーム開始画面</a:t>
            </a:r>
          </a:p>
        </p:txBody>
      </p:sp>
      <p:sp>
        <p:nvSpPr>
          <p:cNvPr id="20" name="テキスト ボックス 19"/>
          <p:cNvSpPr txBox="1"/>
          <p:nvPr/>
        </p:nvSpPr>
        <p:spPr>
          <a:xfrm>
            <a:off x="5536255" y="4849880"/>
            <a:ext cx="1976696" cy="281236"/>
          </a:xfrm>
          <a:prstGeom prst="rect">
            <a:avLst/>
          </a:prstGeom>
          <a:noFill/>
        </p:spPr>
        <p:txBody>
          <a:bodyPr wrap="none" lIns="64273" tIns="32137" rIns="64273" bIns="32137" rtlCol="0">
            <a:spAutoFit/>
          </a:bodyPr>
          <a:lstStyle/>
          <a:p>
            <a:r>
              <a:rPr lang="ja-JP" altLang="en-US" sz="1400" dirty="0">
                <a:solidFill>
                  <a:schemeClr val="tx1">
                    <a:lumMod val="85000"/>
                    <a:lumOff val="15000"/>
                  </a:schemeClr>
                </a:solidFill>
                <a:latin typeface="Meiryo UI" pitchFamily="50" charset="-128"/>
                <a:ea typeface="Meiryo UI" pitchFamily="50" charset="-128"/>
                <a:cs typeface="Meiryo UI" pitchFamily="50" charset="-128"/>
              </a:rPr>
              <a:t>■ ゲーム終了</a:t>
            </a:r>
            <a:r>
              <a:rPr lang="en-US" altLang="ja-JP" sz="1400" dirty="0">
                <a:solidFill>
                  <a:schemeClr val="tx1">
                    <a:lumMod val="85000"/>
                    <a:lumOff val="15000"/>
                  </a:schemeClr>
                </a:solidFill>
                <a:latin typeface="Meiryo UI" pitchFamily="50" charset="-128"/>
                <a:ea typeface="Meiryo UI" pitchFamily="50" charset="-128"/>
                <a:cs typeface="Meiryo UI" pitchFamily="50" charset="-128"/>
              </a:rPr>
              <a:t>/</a:t>
            </a:r>
            <a:r>
              <a:rPr lang="ja-JP" altLang="en-US" sz="1400" dirty="0">
                <a:solidFill>
                  <a:schemeClr val="tx1">
                    <a:lumMod val="85000"/>
                    <a:lumOff val="15000"/>
                  </a:schemeClr>
                </a:solidFill>
                <a:latin typeface="Meiryo UI" pitchFamily="50" charset="-128"/>
                <a:ea typeface="Meiryo UI" pitchFamily="50" charset="-128"/>
                <a:cs typeface="Meiryo UI" pitchFamily="50" charset="-128"/>
              </a:rPr>
              <a:t>判定画面</a:t>
            </a:r>
          </a:p>
        </p:txBody>
      </p:sp>
      <p:sp>
        <p:nvSpPr>
          <p:cNvPr id="22"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93937166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769379" y="2572029"/>
            <a:ext cx="7605243" cy="778806"/>
          </a:xfrm>
          <a:prstGeom prst="rect">
            <a:avLst/>
          </a:prstGeom>
          <a:noFill/>
        </p:spPr>
        <p:txBody>
          <a:bodyPr wrap="none" lIns="64273" tIns="32137" rIns="64273" bIns="32137" rtlCol="0">
            <a:spAutoFit/>
          </a:bodyPr>
          <a:lstStyle/>
          <a:p>
            <a:r>
              <a:rPr lang="ja-JP" altLang="en-US" sz="4600" dirty="0">
                <a:solidFill>
                  <a:schemeClr val="tx1">
                    <a:lumMod val="85000"/>
                    <a:lumOff val="15000"/>
                  </a:schemeClr>
                </a:solidFill>
                <a:latin typeface="Meiryo UI" pitchFamily="50" charset="-128"/>
                <a:ea typeface="Meiryo UI" pitchFamily="50" charset="-128"/>
                <a:cs typeface="Meiryo UI" pitchFamily="50" charset="-128"/>
              </a:rPr>
              <a:t>まずはスライダーの値を固定で．</a:t>
            </a:r>
          </a:p>
        </p:txBody>
      </p:sp>
      <p:sp>
        <p:nvSpPr>
          <p:cNvPr id="8"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335465503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テキスト ボックス 157"/>
          <p:cNvSpPr txBox="1"/>
          <p:nvPr/>
        </p:nvSpPr>
        <p:spPr>
          <a:xfrm>
            <a:off x="2915818" y="5702021"/>
            <a:ext cx="6027508" cy="1015657"/>
          </a:xfrm>
          <a:prstGeom prst="rect">
            <a:avLst/>
          </a:prstGeom>
          <a:noFill/>
          <a:ln w="19050">
            <a:solidFill>
              <a:schemeClr val="accent1">
                <a:shade val="50000"/>
              </a:schemeClr>
            </a:solidFill>
            <a:prstDash val="sysDash"/>
          </a:ln>
        </p:spPr>
        <p:txBody>
          <a:bodyPr wrap="square" lIns="91435" tIns="45717" rIns="91435" bIns="45717" rtlCol="0">
            <a:spAutoFit/>
          </a:bodyPr>
          <a:lstStyle/>
          <a:p>
            <a:endParaRPr lang="en-US" altLang="ja-JP" sz="1000" dirty="0"/>
          </a:p>
          <a:p>
            <a:r>
              <a:rPr lang="ja-JP" altLang="en-US" sz="1000" dirty="0"/>
              <a:t>                                 ・ 割込み</a:t>
            </a:r>
            <a:r>
              <a:rPr lang="en-US" altLang="ja-JP" sz="1000" dirty="0"/>
              <a:t>SW</a:t>
            </a:r>
            <a:r>
              <a:rPr lang="ja-JP" altLang="en-US" sz="1000" dirty="0"/>
              <a:t> が</a:t>
            </a:r>
            <a:r>
              <a:rPr lang="en-US" altLang="ja-JP" sz="1000" dirty="0"/>
              <a:t>1</a:t>
            </a:r>
            <a:r>
              <a:rPr lang="ja-JP" altLang="en-US" sz="1000" dirty="0"/>
              <a:t>回押されるとゲームがスタート</a:t>
            </a:r>
            <a:endParaRPr lang="en-US" altLang="ja-JP" sz="1000" dirty="0"/>
          </a:p>
          <a:p>
            <a:r>
              <a:rPr lang="ja-JP" altLang="en-US" sz="1000" dirty="0"/>
              <a:t>                                    つまり，</a:t>
            </a:r>
            <a:r>
              <a:rPr lang="en-US" altLang="ja-JP" sz="1000" dirty="0"/>
              <a:t>mgr</a:t>
            </a:r>
            <a:r>
              <a:rPr lang="ja-JP" altLang="en-US" sz="1000" dirty="0"/>
              <a:t> タスクの </a:t>
            </a:r>
            <a:r>
              <a:rPr lang="en-US" altLang="ja-JP" sz="1000" dirty="0"/>
              <a:t>state</a:t>
            </a:r>
            <a:r>
              <a:rPr lang="ja-JP" altLang="en-US" sz="1000" dirty="0"/>
              <a:t>を</a:t>
            </a:r>
            <a:r>
              <a:rPr lang="en-US" altLang="ja-JP" sz="1000" dirty="0"/>
              <a:t>START</a:t>
            </a:r>
            <a:r>
              <a:rPr lang="ja-JP" altLang="en-US" sz="1000" dirty="0"/>
              <a:t>に．</a:t>
            </a:r>
            <a:endParaRPr lang="en-US" altLang="ja-JP" sz="1000" dirty="0"/>
          </a:p>
          <a:p>
            <a:r>
              <a:rPr lang="ja-JP" altLang="en-US" sz="1000" dirty="0"/>
              <a:t>                                     実際は</a:t>
            </a:r>
            <a:r>
              <a:rPr lang="en-US" altLang="ja-JP" sz="1000" dirty="0"/>
              <a:t>START</a:t>
            </a:r>
            <a:r>
              <a:rPr lang="ja-JP" altLang="en-US" sz="1000" dirty="0"/>
              <a:t>から</a:t>
            </a:r>
            <a:r>
              <a:rPr lang="en-US" altLang="ja-JP" sz="1000" dirty="0"/>
              <a:t>GAME</a:t>
            </a:r>
            <a:r>
              <a:rPr lang="ja-JP" altLang="en-US" sz="1000" dirty="0"/>
              <a:t>モードまで状態は移行</a:t>
            </a:r>
            <a:endParaRPr lang="en-US" altLang="ja-JP" sz="1000" dirty="0"/>
          </a:p>
          <a:p>
            <a:r>
              <a:rPr lang="ja-JP" altLang="en-US" sz="1000" dirty="0"/>
              <a:t>                                ・ その後押される毎に，左，中，右の文字を順に止めるきっかけを作る．</a:t>
            </a:r>
            <a:endParaRPr lang="en-US" altLang="ja-JP" sz="1000" dirty="0"/>
          </a:p>
          <a:p>
            <a:r>
              <a:rPr lang="ja-JP" altLang="en-US" sz="1000" dirty="0"/>
              <a:t>                                    対応として，</a:t>
            </a:r>
            <a:r>
              <a:rPr lang="en-US" altLang="ja-JP" sz="1000" dirty="0"/>
              <a:t>GAME</a:t>
            </a:r>
            <a:r>
              <a:rPr lang="ja-JP" altLang="en-US" sz="1000" dirty="0"/>
              <a:t>モード内でさらに状態遷移処理で対応</a:t>
            </a:r>
            <a:endParaRPr lang="en-US" altLang="ja-JP" sz="1000" dirty="0"/>
          </a:p>
        </p:txBody>
      </p:sp>
      <p:sp>
        <p:nvSpPr>
          <p:cNvPr id="126" name="正方形/長方形 125"/>
          <p:cNvSpPr/>
          <p:nvPr/>
        </p:nvSpPr>
        <p:spPr>
          <a:xfrm>
            <a:off x="158048" y="190772"/>
            <a:ext cx="2469736" cy="1554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128" name="テキスト ボックス 127"/>
          <p:cNvSpPr txBox="1"/>
          <p:nvPr/>
        </p:nvSpPr>
        <p:spPr>
          <a:xfrm>
            <a:off x="1331643" y="4869160"/>
            <a:ext cx="1200960" cy="307771"/>
          </a:xfrm>
          <a:prstGeom prst="rect">
            <a:avLst/>
          </a:prstGeom>
          <a:noFill/>
        </p:spPr>
        <p:txBody>
          <a:bodyPr wrap="none" lIns="91435" tIns="45717" rIns="91435" bIns="45717" rtlCol="0">
            <a:spAutoFit/>
          </a:bodyPr>
          <a:lstStyle/>
          <a:p>
            <a:r>
              <a:rPr lang="en-US" altLang="ja-JP" sz="1400" dirty="0"/>
              <a:t>wup_tsk(</a:t>
            </a:r>
            <a:r>
              <a:rPr lang="ja-JP" altLang="en-US" sz="1400" dirty="0"/>
              <a:t>  </a:t>
            </a:r>
            <a:r>
              <a:rPr lang="en-US" altLang="ja-JP" sz="1400" dirty="0"/>
              <a:t>)</a:t>
            </a:r>
            <a:endParaRPr lang="ja-JP" altLang="en-US" sz="1400" dirty="0"/>
          </a:p>
        </p:txBody>
      </p:sp>
      <p:grpSp>
        <p:nvGrpSpPr>
          <p:cNvPr id="24" name="グループ化 23"/>
          <p:cNvGrpSpPr/>
          <p:nvPr/>
        </p:nvGrpSpPr>
        <p:grpSpPr>
          <a:xfrm>
            <a:off x="2893791" y="116633"/>
            <a:ext cx="1731388" cy="1379140"/>
            <a:chOff x="2959106" y="19148"/>
            <a:chExt cx="1731388" cy="1379140"/>
          </a:xfrm>
        </p:grpSpPr>
        <p:sp>
          <p:nvSpPr>
            <p:cNvPr id="150" name="正方形/長方形 149"/>
            <p:cNvSpPr/>
            <p:nvPr/>
          </p:nvSpPr>
          <p:spPr>
            <a:xfrm>
              <a:off x="3002212" y="230665"/>
              <a:ext cx="1603146" cy="1167623"/>
            </a:xfrm>
            <a:prstGeom prst="rect">
              <a:avLst/>
            </a:prstGeom>
            <a:solidFill>
              <a:srgbClr val="FFFFCC"/>
            </a:solidFill>
            <a:ln w="19050">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6" name="環状矢印 135"/>
            <p:cNvSpPr/>
            <p:nvPr/>
          </p:nvSpPr>
          <p:spPr>
            <a:xfrm rot="19754913">
              <a:off x="3844723" y="679477"/>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nvGrpSpPr>
            <p:cNvPr id="137" name="グループ化 136"/>
            <p:cNvGrpSpPr/>
            <p:nvPr/>
          </p:nvGrpSpPr>
          <p:grpSpPr>
            <a:xfrm>
              <a:off x="3777799" y="879054"/>
              <a:ext cx="749109" cy="464003"/>
              <a:chOff x="5000628" y="2714620"/>
              <a:chExt cx="2000264" cy="1357322"/>
            </a:xfrm>
          </p:grpSpPr>
          <p:sp>
            <p:nvSpPr>
              <p:cNvPr id="138" name="円/楕円 137"/>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9" name="円/楕円 138"/>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円/楕円 139"/>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円/楕円 140"/>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円/楕円 141"/>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3" name="円/楕円 142"/>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円/楕円 143"/>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円弧 144"/>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6" name="円弧 145"/>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7" name="円/楕円 146"/>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円/楕円 147"/>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9" name="テキスト ボックス 148"/>
            <p:cNvSpPr txBox="1"/>
            <p:nvPr/>
          </p:nvSpPr>
          <p:spPr>
            <a:xfrm>
              <a:off x="3317078" y="870688"/>
              <a:ext cx="505267" cy="276999"/>
            </a:xfrm>
            <a:prstGeom prst="rect">
              <a:avLst/>
            </a:prstGeom>
            <a:noFill/>
          </p:spPr>
          <p:txBody>
            <a:bodyPr wrap="none" rtlCol="0">
              <a:spAutoFit/>
            </a:bodyPr>
            <a:lstStyle/>
            <a:p>
              <a:r>
                <a:rPr lang="en-US" altLang="ja-JP" sz="1200" dirty="0"/>
                <a:t>1ms</a:t>
              </a:r>
              <a:endParaRPr lang="ja-JP" altLang="en-US" sz="1200" dirty="0"/>
            </a:p>
          </p:txBody>
        </p:sp>
        <p:sp>
          <p:nvSpPr>
            <p:cNvPr id="151" name="テキスト ボックス 150"/>
            <p:cNvSpPr txBox="1"/>
            <p:nvPr/>
          </p:nvSpPr>
          <p:spPr>
            <a:xfrm>
              <a:off x="3022625" y="450619"/>
              <a:ext cx="1457450" cy="400110"/>
            </a:xfrm>
            <a:prstGeom prst="rect">
              <a:avLst/>
            </a:prstGeom>
            <a:noFill/>
          </p:spPr>
          <p:txBody>
            <a:bodyPr wrap="none" rtlCol="0">
              <a:spAutoFit/>
            </a:bodyPr>
            <a:lstStyle/>
            <a:p>
              <a:r>
                <a:rPr lang="ja-JP" altLang="en-US" sz="1000" dirty="0"/>
                <a:t>グローバル変数</a:t>
              </a:r>
              <a:r>
                <a:rPr lang="en-US" altLang="ja-JP" sz="1000" dirty="0"/>
                <a:t>timer1</a:t>
              </a:r>
              <a:r>
                <a:rPr lang="ja-JP" altLang="en-US" sz="1000" dirty="0"/>
                <a:t>を</a:t>
              </a:r>
              <a:endParaRPr lang="en-US" altLang="ja-JP" sz="1000" dirty="0"/>
            </a:p>
            <a:p>
              <a:r>
                <a:rPr lang="ja-JP" altLang="en-US" sz="1000" dirty="0"/>
                <a:t>ダウンカウント</a:t>
              </a:r>
              <a:endParaRPr lang="en-US" altLang="ja-JP" sz="1000" dirty="0"/>
            </a:p>
          </p:txBody>
        </p:sp>
        <p:sp>
          <p:nvSpPr>
            <p:cNvPr id="152" name="テキスト ボックス 151"/>
            <p:cNvSpPr txBox="1"/>
            <p:nvPr/>
          </p:nvSpPr>
          <p:spPr>
            <a:xfrm>
              <a:off x="3002211" y="229079"/>
              <a:ext cx="1688283" cy="253916"/>
            </a:xfrm>
            <a:prstGeom prst="rect">
              <a:avLst/>
            </a:prstGeom>
            <a:noFill/>
          </p:spPr>
          <p:txBody>
            <a:bodyPr wrap="none" rtlCol="0">
              <a:spAutoFit/>
            </a:bodyPr>
            <a:lstStyle/>
            <a:p>
              <a:r>
                <a:rPr lang="en-US" altLang="ja-JP" sz="1050" dirty="0"/>
                <a:t>CYC_LCD</a:t>
              </a:r>
              <a:r>
                <a:rPr lang="ja-JP" altLang="en-US" sz="1050" dirty="0"/>
                <a:t> ： </a:t>
              </a:r>
              <a:r>
                <a:rPr lang="en-US" altLang="ja-JP" sz="1050" dirty="0"/>
                <a:t>lcd_wait()</a:t>
              </a:r>
              <a:endParaRPr lang="ja-JP" altLang="en-US" sz="1050" dirty="0"/>
            </a:p>
          </p:txBody>
        </p:sp>
        <p:sp>
          <p:nvSpPr>
            <p:cNvPr id="3" name="テキスト ボックス 2"/>
            <p:cNvSpPr txBox="1"/>
            <p:nvPr/>
          </p:nvSpPr>
          <p:spPr>
            <a:xfrm>
              <a:off x="2959106" y="19148"/>
              <a:ext cx="1675459" cy="246221"/>
            </a:xfrm>
            <a:prstGeom prst="rect">
              <a:avLst/>
            </a:prstGeom>
            <a:noFill/>
          </p:spPr>
          <p:txBody>
            <a:bodyPr wrap="none" rtlCol="0">
              <a:spAutoFit/>
            </a:bodyPr>
            <a:lstStyle/>
            <a:p>
              <a:r>
                <a:rPr lang="en-US" altLang="ja-JP" sz="1000" dirty="0"/>
                <a:t>LCD</a:t>
              </a:r>
              <a:r>
                <a:rPr lang="ja-JP" altLang="en-US" sz="1000" dirty="0"/>
                <a:t>コマンド処理時のウエイト</a:t>
              </a:r>
            </a:p>
          </p:txBody>
        </p:sp>
      </p:grpSp>
      <p:cxnSp>
        <p:nvCxnSpPr>
          <p:cNvPr id="186" name="直線矢印コネクタ 185"/>
          <p:cNvCxnSpPr/>
          <p:nvPr/>
        </p:nvCxnSpPr>
        <p:spPr>
          <a:xfrm flipH="1">
            <a:off x="1303933" y="4869160"/>
            <a:ext cx="3" cy="266382"/>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cxnSp>
        <p:nvCxnSpPr>
          <p:cNvPr id="209" name="直線矢印コネクタ 208"/>
          <p:cNvCxnSpPr/>
          <p:nvPr/>
        </p:nvCxnSpPr>
        <p:spPr>
          <a:xfrm flipH="1">
            <a:off x="6875703" y="2276872"/>
            <a:ext cx="554" cy="216026"/>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grpSp>
        <p:nvGrpSpPr>
          <p:cNvPr id="21" name="グループ化 20"/>
          <p:cNvGrpSpPr/>
          <p:nvPr/>
        </p:nvGrpSpPr>
        <p:grpSpPr>
          <a:xfrm>
            <a:off x="4860033" y="116632"/>
            <a:ext cx="4421851" cy="2232248"/>
            <a:chOff x="4860031" y="260648"/>
            <a:chExt cx="4421851" cy="2232248"/>
          </a:xfrm>
        </p:grpSpPr>
        <p:sp>
          <p:nvSpPr>
            <p:cNvPr id="193" name="テキスト ボックス 192"/>
            <p:cNvSpPr txBox="1"/>
            <p:nvPr/>
          </p:nvSpPr>
          <p:spPr>
            <a:xfrm>
              <a:off x="5041619" y="553904"/>
              <a:ext cx="4240263" cy="1938992"/>
            </a:xfrm>
            <a:prstGeom prst="rect">
              <a:avLst/>
            </a:prstGeom>
            <a:noFill/>
          </p:spPr>
          <p:txBody>
            <a:bodyPr wrap="none" rtlCol="0">
              <a:spAutoFit/>
            </a:bodyPr>
            <a:lstStyle/>
            <a:p>
              <a:r>
                <a:rPr lang="en-US" altLang="ja-JP" sz="1000" dirty="0"/>
                <a:t>INTERRUPT</a:t>
              </a:r>
              <a:r>
                <a:rPr lang="ja-JP" altLang="en-US" sz="1000" dirty="0"/>
                <a:t> </a:t>
              </a:r>
              <a:r>
                <a:rPr lang="en-US" altLang="ja-JP" sz="1000" dirty="0"/>
                <a:t>psw1</a:t>
              </a:r>
              <a:r>
                <a:rPr lang="ja-JP" altLang="en-US" sz="1000" dirty="0"/>
                <a:t>  </a:t>
              </a:r>
              <a:r>
                <a:rPr lang="ja-JP" altLang="en-US" sz="1000" dirty="0">
                  <a:solidFill>
                    <a:srgbClr val="FF0066"/>
                  </a:solidFill>
                </a:rPr>
                <a:t>登録</a:t>
              </a:r>
              <a:endParaRPr lang="en-US" altLang="ja-JP" sz="1000" dirty="0">
                <a:solidFill>
                  <a:srgbClr val="FF0066"/>
                </a:solidFill>
              </a:endParaRPr>
            </a:p>
            <a:p>
              <a:r>
                <a:rPr lang="en-US" altLang="ja-JP" sz="1000" dirty="0"/>
                <a:t>CYC_LCD	</a:t>
              </a:r>
              <a:r>
                <a:rPr lang="ja-JP" altLang="en-US" sz="1000" dirty="0"/>
                <a:t>  </a:t>
              </a:r>
              <a:r>
                <a:rPr lang="en-US" altLang="ja-JP" sz="1000" dirty="0"/>
                <a:t>lcd_wait()</a:t>
              </a:r>
              <a:r>
                <a:rPr lang="ja-JP" altLang="en-US" sz="1000" dirty="0"/>
                <a:t> ： </a:t>
              </a:r>
              <a:r>
                <a:rPr lang="en-US" altLang="ja-JP" sz="1000" dirty="0"/>
                <a:t>LCD</a:t>
              </a:r>
              <a:r>
                <a:rPr lang="ja-JP" altLang="en-US" sz="1000" dirty="0"/>
                <a:t>初期化時コマンド設定時の</a:t>
              </a:r>
              <a:r>
                <a:rPr lang="en-US" altLang="ja-JP" sz="1000" dirty="0"/>
                <a:t>wait</a:t>
              </a:r>
              <a:r>
                <a:rPr lang="ja-JP" altLang="en-US" sz="1000" dirty="0"/>
                <a:t> </a:t>
              </a:r>
              <a:r>
                <a:rPr lang="en-US" altLang="ja-JP" sz="1000" dirty="0"/>
                <a:t>1ms</a:t>
              </a:r>
            </a:p>
            <a:p>
              <a:r>
                <a:rPr lang="en-US" altLang="ja-JP" sz="1000" dirty="0"/>
                <a:t>	</a:t>
              </a:r>
              <a:r>
                <a:rPr lang="ja-JP" altLang="en-US" sz="1000" dirty="0"/>
                <a:t>  </a:t>
              </a:r>
              <a:r>
                <a:rPr lang="ja-JP" altLang="en-US" sz="1000" dirty="0">
                  <a:solidFill>
                    <a:srgbClr val="FF0066"/>
                  </a:solidFill>
                </a:rPr>
                <a:t>登録，起動して</a:t>
              </a:r>
              <a:r>
                <a:rPr lang="en-US" altLang="ja-JP" sz="1000" dirty="0">
                  <a:solidFill>
                    <a:srgbClr val="FF0066"/>
                  </a:solidFill>
                </a:rPr>
                <a:t>LCD</a:t>
              </a:r>
              <a:r>
                <a:rPr lang="ja-JP" altLang="en-US" sz="1000" dirty="0">
                  <a:solidFill>
                    <a:srgbClr val="FF0066"/>
                  </a:solidFill>
                </a:rPr>
                <a:t>の初期化処理</a:t>
              </a:r>
              <a:endParaRPr lang="en-US" altLang="ja-JP" sz="1000" dirty="0">
                <a:solidFill>
                  <a:srgbClr val="FF0066"/>
                </a:solidFill>
              </a:endParaRPr>
            </a:p>
            <a:p>
              <a:r>
                <a:rPr lang="en-US" altLang="ja-JP" sz="1000" dirty="0"/>
                <a:t>CYC_DISP	</a:t>
              </a:r>
              <a:r>
                <a:rPr lang="ja-JP" altLang="en-US" sz="1000" dirty="0"/>
                <a:t>  今回はスロット回転を</a:t>
              </a:r>
              <a:r>
                <a:rPr lang="en-US" altLang="ja-JP" sz="1000" dirty="0"/>
                <a:t>100ms</a:t>
              </a:r>
              <a:r>
                <a:rPr lang="ja-JP" altLang="en-US" sz="1000" dirty="0"/>
                <a:t>で決め打ち</a:t>
              </a:r>
              <a:endParaRPr lang="en-US" altLang="ja-JP" sz="1000" dirty="0"/>
            </a:p>
            <a:p>
              <a:r>
                <a:rPr lang="ja-JP" altLang="en-US" sz="1000" dirty="0"/>
                <a:t>  </a:t>
              </a:r>
              <a:r>
                <a:rPr lang="en-US" altLang="ja-JP" sz="1000" dirty="0"/>
                <a:t>	</a:t>
              </a:r>
              <a:r>
                <a:rPr lang="ja-JP" altLang="en-US" sz="1000" dirty="0"/>
                <a:t>  </a:t>
              </a:r>
              <a:r>
                <a:rPr lang="en-US" altLang="ja-JP" sz="1000" dirty="0"/>
                <a:t>100ms</a:t>
              </a:r>
              <a:r>
                <a:rPr lang="ja-JP" altLang="en-US" sz="1000" dirty="0"/>
                <a:t>周期で</a:t>
              </a:r>
              <a:r>
                <a:rPr lang="en-US" altLang="ja-JP" sz="1000" dirty="0"/>
                <a:t>LCD</a:t>
              </a:r>
              <a:r>
                <a:rPr lang="ja-JP" altLang="en-US" sz="1000" dirty="0"/>
                <a:t>表示を更新することでスロット回転</a:t>
              </a:r>
              <a:endParaRPr lang="en-US" altLang="ja-JP" sz="1000" dirty="0"/>
            </a:p>
            <a:p>
              <a:r>
                <a:rPr lang="en-US" altLang="ja-JP" sz="1000" dirty="0"/>
                <a:t>	</a:t>
              </a:r>
              <a:r>
                <a:rPr lang="ja-JP" altLang="en-US" sz="1000" dirty="0"/>
                <a:t>  </a:t>
              </a:r>
              <a:r>
                <a:rPr lang="en-US" altLang="ja-JP" sz="1000" dirty="0"/>
                <a:t>100ms</a:t>
              </a:r>
              <a:r>
                <a:rPr lang="ja-JP" altLang="en-US" sz="1000" dirty="0"/>
                <a:t>周期を実現．そのための周期ハンドラ </a:t>
              </a:r>
              <a:r>
                <a:rPr lang="en-US" altLang="ja-JP" sz="1000" dirty="0"/>
                <a:t>100ms</a:t>
              </a:r>
            </a:p>
            <a:p>
              <a:r>
                <a:rPr lang="en-US" altLang="ja-JP" sz="1000" dirty="0"/>
                <a:t>	</a:t>
              </a:r>
              <a:r>
                <a:rPr lang="ja-JP" altLang="en-US" sz="1000" dirty="0"/>
                <a:t>  </a:t>
              </a:r>
              <a:r>
                <a:rPr lang="ja-JP" altLang="en-US" sz="1000" dirty="0">
                  <a:solidFill>
                    <a:srgbClr val="FF0066"/>
                  </a:solidFill>
                </a:rPr>
                <a:t>登録</a:t>
              </a:r>
              <a:endParaRPr lang="en-US" altLang="ja-JP" sz="1000" dirty="0">
                <a:solidFill>
                  <a:srgbClr val="FF0066"/>
                </a:solidFill>
              </a:endParaRPr>
            </a:p>
            <a:p>
              <a:r>
                <a:rPr lang="en-US" altLang="ja-JP" sz="1000" dirty="0"/>
                <a:t>TSK_MGR	</a:t>
              </a:r>
              <a:r>
                <a:rPr lang="ja-JP" altLang="en-US" sz="1000" dirty="0"/>
                <a:t>  </a:t>
              </a:r>
              <a:r>
                <a:rPr lang="en-US" altLang="ja-JP" sz="1000" dirty="0"/>
                <a:t>pri</a:t>
              </a:r>
              <a:r>
                <a:rPr lang="ja-JP" altLang="en-US" sz="1000" dirty="0"/>
                <a:t> </a:t>
              </a:r>
              <a:r>
                <a:rPr lang="en-US" altLang="ja-JP" sz="1000" dirty="0"/>
                <a:t>3</a:t>
              </a:r>
              <a:r>
                <a:rPr lang="ja-JP" altLang="en-US" sz="1000" dirty="0"/>
                <a:t>  </a:t>
              </a:r>
              <a:r>
                <a:rPr lang="ja-JP" altLang="en-US" sz="1000" dirty="0">
                  <a:solidFill>
                    <a:srgbClr val="FF0066"/>
                  </a:solidFill>
                </a:rPr>
                <a:t>登録，起動 </a:t>
              </a:r>
              <a:endParaRPr lang="en-US" altLang="ja-JP" sz="1000" dirty="0">
                <a:solidFill>
                  <a:srgbClr val="FF0066"/>
                </a:solidFill>
              </a:endParaRPr>
            </a:p>
            <a:p>
              <a:r>
                <a:rPr lang="en-US" altLang="ja-JP" sz="1000" dirty="0"/>
                <a:t>TSK_JUDGE	</a:t>
              </a:r>
              <a:r>
                <a:rPr lang="ja-JP" altLang="en-US" sz="1000" dirty="0"/>
                <a:t>  </a:t>
              </a:r>
              <a:r>
                <a:rPr lang="en-US" altLang="ja-JP" sz="1000" dirty="0"/>
                <a:t>pri</a:t>
              </a:r>
              <a:r>
                <a:rPr lang="ja-JP" altLang="en-US" sz="1000" dirty="0"/>
                <a:t> </a:t>
              </a:r>
              <a:r>
                <a:rPr lang="en-US" altLang="ja-JP" sz="1000" dirty="0"/>
                <a:t>2</a:t>
              </a:r>
              <a:r>
                <a:rPr lang="ja-JP" altLang="en-US" sz="1000" dirty="0"/>
                <a:t>  </a:t>
              </a:r>
              <a:r>
                <a:rPr lang="ja-JP" altLang="en-US" sz="1000" dirty="0">
                  <a:solidFill>
                    <a:srgbClr val="FF0066"/>
                  </a:solidFill>
                </a:rPr>
                <a:t>登録</a:t>
              </a:r>
              <a:r>
                <a:rPr lang="ja-JP" altLang="en-US" sz="1000" dirty="0"/>
                <a:t> </a:t>
              </a:r>
              <a:endParaRPr lang="en-US" altLang="ja-JP" sz="1000" dirty="0"/>
            </a:p>
            <a:p>
              <a:r>
                <a:rPr lang="en-US" altLang="ja-JP" sz="1000" dirty="0"/>
                <a:t>TSK_LCD_DISP	</a:t>
              </a:r>
              <a:r>
                <a:rPr lang="ja-JP" altLang="en-US" sz="1000" dirty="0"/>
                <a:t>  </a:t>
              </a:r>
              <a:r>
                <a:rPr lang="en-US" altLang="ja-JP" sz="1000" dirty="0"/>
                <a:t>pri</a:t>
              </a:r>
              <a:r>
                <a:rPr lang="ja-JP" altLang="en-US" sz="1000" dirty="0"/>
                <a:t> </a:t>
              </a:r>
              <a:r>
                <a:rPr lang="en-US" altLang="ja-JP" sz="1000" dirty="0"/>
                <a:t>2</a:t>
              </a:r>
              <a:r>
                <a:rPr lang="ja-JP" altLang="en-US" sz="1000" dirty="0"/>
                <a:t>  </a:t>
              </a:r>
              <a:r>
                <a:rPr lang="ja-JP" altLang="en-US" sz="1000" dirty="0">
                  <a:solidFill>
                    <a:srgbClr val="FF0066"/>
                  </a:solidFill>
                </a:rPr>
                <a:t>登録</a:t>
              </a:r>
              <a:endParaRPr lang="en-US" altLang="ja-JP" sz="1000" dirty="0">
                <a:solidFill>
                  <a:srgbClr val="FF0066"/>
                </a:solidFill>
              </a:endParaRPr>
            </a:p>
            <a:p>
              <a:endParaRPr lang="en-US" altLang="ja-JP" sz="1000" dirty="0">
                <a:solidFill>
                  <a:srgbClr val="FF0066"/>
                </a:solidFill>
              </a:endParaRPr>
            </a:p>
            <a:p>
              <a:r>
                <a:rPr lang="en-US" altLang="ja-JP" sz="1000" dirty="0">
                  <a:solidFill>
                    <a:srgbClr val="FF0066"/>
                  </a:solidFill>
                </a:rPr>
                <a:t> </a:t>
              </a:r>
              <a:r>
                <a:rPr lang="en-US" altLang="ja-JP" sz="1000" dirty="0"/>
                <a:t>tk_ext_tsk();</a:t>
              </a:r>
              <a:endParaRPr lang="ja-JP" altLang="en-US" sz="1000" dirty="0"/>
            </a:p>
          </p:txBody>
        </p:sp>
        <p:grpSp>
          <p:nvGrpSpPr>
            <p:cNvPr id="192" name="グループ化 22"/>
            <p:cNvGrpSpPr/>
            <p:nvPr/>
          </p:nvGrpSpPr>
          <p:grpSpPr>
            <a:xfrm>
              <a:off x="7907935" y="1614154"/>
              <a:ext cx="1020095" cy="806734"/>
              <a:chOff x="4786314" y="1643050"/>
              <a:chExt cx="1857388" cy="1571636"/>
            </a:xfrm>
          </p:grpSpPr>
          <p:sp>
            <p:nvSpPr>
              <p:cNvPr id="196" name="円/楕円 19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円/楕円 19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07" name="正方形/長方形 20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正方形/長方形 20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9" name="円/楕円 19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円/楕円 19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円/楕円 20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円/楕円 20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3" name="円弧 20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4" name="円弧 20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05" name="円/楕円 20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円/楕円 20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94" name="正方形/長方形 193"/>
            <p:cNvSpPr/>
            <p:nvPr/>
          </p:nvSpPr>
          <p:spPr>
            <a:xfrm>
              <a:off x="4860031" y="260648"/>
              <a:ext cx="4116031" cy="2201768"/>
            </a:xfrm>
            <a:prstGeom prst="rect">
              <a:avLst/>
            </a:prstGeom>
            <a:noFill/>
            <a:ln>
              <a:solidFill>
                <a:schemeClr val="accent6">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5" name="テキスト ボックス 194"/>
            <p:cNvSpPr txBox="1"/>
            <p:nvPr/>
          </p:nvSpPr>
          <p:spPr>
            <a:xfrm>
              <a:off x="4932040" y="260648"/>
              <a:ext cx="3224794" cy="276999"/>
            </a:xfrm>
            <a:prstGeom prst="rect">
              <a:avLst/>
            </a:prstGeom>
            <a:noFill/>
          </p:spPr>
          <p:txBody>
            <a:bodyPr wrap="none" rtlCol="0">
              <a:spAutoFit/>
            </a:bodyPr>
            <a:lstStyle/>
            <a:p>
              <a:r>
                <a:rPr lang="en-US" altLang="ja-JP" sz="1200" dirty="0"/>
                <a:t>【</a:t>
              </a:r>
              <a:r>
                <a:rPr lang="ja-JP" altLang="en-US" sz="1200" dirty="0"/>
                <a:t> </a:t>
              </a:r>
              <a:r>
                <a:rPr lang="en-US" altLang="ja-JP" sz="1200" dirty="0"/>
                <a:t>uinit_TSK</a:t>
              </a:r>
              <a:r>
                <a:rPr lang="ja-JP" altLang="en-US" sz="1200" dirty="0"/>
                <a:t> ： システム起動時に最初に起動 </a:t>
              </a:r>
              <a:r>
                <a:rPr lang="en-US" altLang="ja-JP" sz="1200" dirty="0"/>
                <a:t>】</a:t>
              </a:r>
              <a:endParaRPr lang="ja-JP" altLang="en-US" sz="1200" dirty="0"/>
            </a:p>
          </p:txBody>
        </p:sp>
        <p:sp>
          <p:nvSpPr>
            <p:cNvPr id="30" name="テキスト ボックス 29"/>
            <p:cNvSpPr txBox="1"/>
            <p:nvPr/>
          </p:nvSpPr>
          <p:spPr>
            <a:xfrm>
              <a:off x="8362778" y="384919"/>
              <a:ext cx="583814" cy="307777"/>
            </a:xfrm>
            <a:prstGeom prst="rect">
              <a:avLst/>
            </a:prstGeom>
            <a:noFill/>
            <a:ln w="31750">
              <a:solidFill>
                <a:srgbClr val="FF0066"/>
              </a:solidFill>
            </a:ln>
          </p:spPr>
          <p:txBody>
            <a:bodyPr wrap="none" rtlCol="0">
              <a:spAutoFit/>
            </a:bodyPr>
            <a:lstStyle/>
            <a:p>
              <a:r>
                <a:rPr lang="en-US" altLang="ja-JP" sz="1400" dirty="0"/>
                <a:t>Pri</a:t>
              </a:r>
              <a:r>
                <a:rPr lang="ja-JP" altLang="en-US" sz="1400" dirty="0"/>
                <a:t> </a:t>
              </a:r>
              <a:r>
                <a:rPr lang="en-US" altLang="ja-JP" sz="1400" dirty="0"/>
                <a:t>1</a:t>
              </a:r>
              <a:endParaRPr lang="ja-JP" altLang="en-US" sz="1400" dirty="0"/>
            </a:p>
          </p:txBody>
        </p:sp>
      </p:grpSp>
      <p:grpSp>
        <p:nvGrpSpPr>
          <p:cNvPr id="4" name="グループ化 22"/>
          <p:cNvGrpSpPr/>
          <p:nvPr/>
        </p:nvGrpSpPr>
        <p:grpSpPr>
          <a:xfrm>
            <a:off x="8104108" y="4202504"/>
            <a:ext cx="822475" cy="685219"/>
            <a:chOff x="4786314" y="1643050"/>
            <a:chExt cx="1857388" cy="1571636"/>
          </a:xfrm>
        </p:grpSpPr>
        <p:sp>
          <p:nvSpPr>
            <p:cNvPr id="5" name="円/楕円 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円/楕円 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16" name="正方形/長方形 1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8" name="円/楕円 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円/楕円 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弧 1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円弧 1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円/楕円 1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7" name="テキスト ボックス 96"/>
          <p:cNvSpPr txBox="1"/>
          <p:nvPr/>
        </p:nvSpPr>
        <p:spPr>
          <a:xfrm>
            <a:off x="5005387" y="2739401"/>
            <a:ext cx="3661570" cy="2246763"/>
          </a:xfrm>
          <a:prstGeom prst="rect">
            <a:avLst/>
          </a:prstGeom>
          <a:noFill/>
        </p:spPr>
        <p:txBody>
          <a:bodyPr wrap="none" lIns="91435" tIns="45717" rIns="91435" bIns="45717" rtlCol="0">
            <a:spAutoFit/>
          </a:bodyPr>
          <a:lstStyle/>
          <a:p>
            <a:r>
              <a:rPr lang="en-US" altLang="ja-JP" sz="1000" dirty="0"/>
              <a:t>case</a:t>
            </a:r>
            <a:r>
              <a:rPr lang="ja-JP" altLang="en-US" sz="1000" dirty="0"/>
              <a:t>  </a:t>
            </a:r>
            <a:r>
              <a:rPr lang="en-US" altLang="ja-JP" sz="1000" dirty="0"/>
              <a:t>STANDBY</a:t>
            </a:r>
          </a:p>
          <a:p>
            <a:r>
              <a:rPr lang="ja-JP" altLang="en-US" sz="1000" dirty="0"/>
              <a:t>    </a:t>
            </a:r>
            <a:r>
              <a:rPr lang="en-US" altLang="ja-JP" sz="1000" dirty="0"/>
              <a:t>/*</a:t>
            </a:r>
            <a:r>
              <a:rPr lang="ja-JP" altLang="en-US" sz="1000" dirty="0"/>
              <a:t> ゲーム開始合図の</a:t>
            </a:r>
            <a:r>
              <a:rPr lang="en-US" altLang="ja-JP" sz="1000" dirty="0"/>
              <a:t>sw</a:t>
            </a:r>
            <a:r>
              <a:rPr lang="ja-JP" altLang="en-US" sz="1000" dirty="0"/>
              <a:t>が押されるまで待機 </a:t>
            </a:r>
            <a:r>
              <a:rPr lang="en-US" altLang="ja-JP" sz="1000" dirty="0"/>
              <a:t>*/</a:t>
            </a:r>
          </a:p>
          <a:p>
            <a:r>
              <a:rPr lang="en-US" altLang="ja-JP" sz="1000" dirty="0"/>
              <a:t>case </a:t>
            </a:r>
            <a:r>
              <a:rPr lang="ja-JP" altLang="en-US" sz="1000" dirty="0"/>
              <a:t> </a:t>
            </a:r>
            <a:r>
              <a:rPr lang="en-US" altLang="ja-JP" sz="1000" dirty="0"/>
              <a:t>START</a:t>
            </a:r>
          </a:p>
          <a:p>
            <a:r>
              <a:rPr lang="ja-JP" altLang="en-US" sz="1000" dirty="0"/>
              <a:t>    </a:t>
            </a:r>
            <a:r>
              <a:rPr lang="en-US" altLang="ja-JP" sz="1000" dirty="0"/>
              <a:t>/*</a:t>
            </a:r>
            <a:r>
              <a:rPr lang="ja-JP" altLang="en-US" sz="1000" dirty="0"/>
              <a:t> </a:t>
            </a:r>
            <a:r>
              <a:rPr lang="en-US" altLang="ja-JP" sz="1000" dirty="0"/>
              <a:t>LCD</a:t>
            </a:r>
            <a:r>
              <a:rPr lang="ja-JP" altLang="en-US" sz="1000" dirty="0"/>
              <a:t>初期化 </a:t>
            </a:r>
            <a:r>
              <a:rPr lang="en-US" altLang="ja-JP" sz="1000" dirty="0"/>
              <a:t>*/</a:t>
            </a:r>
          </a:p>
          <a:p>
            <a:r>
              <a:rPr lang="ja-JP" altLang="en-US" sz="1000" dirty="0"/>
              <a:t>    </a:t>
            </a:r>
            <a:r>
              <a:rPr lang="en-US" altLang="ja-JP" sz="1000" dirty="0"/>
              <a:t>/*</a:t>
            </a:r>
            <a:r>
              <a:rPr lang="ja-JP" altLang="en-US" sz="1000" dirty="0"/>
              <a:t> </a:t>
            </a:r>
            <a:r>
              <a:rPr lang="en-US" altLang="ja-JP" sz="1000" dirty="0"/>
              <a:t>ADC</a:t>
            </a:r>
            <a:r>
              <a:rPr lang="ja-JP" altLang="en-US" sz="1000" dirty="0"/>
              <a:t>  </a:t>
            </a:r>
            <a:r>
              <a:rPr lang="en-US" altLang="ja-JP" sz="1000" dirty="0"/>
              <a:t>Start</a:t>
            </a:r>
            <a:r>
              <a:rPr lang="ja-JP" altLang="en-US" sz="1000" dirty="0"/>
              <a:t> </a:t>
            </a:r>
            <a:r>
              <a:rPr lang="en-US" altLang="ja-JP" sz="1000" dirty="0"/>
              <a:t>*/</a:t>
            </a:r>
          </a:p>
          <a:p>
            <a:r>
              <a:rPr lang="ja-JP" altLang="en-US" sz="1000" dirty="0"/>
              <a:t>    </a:t>
            </a:r>
            <a:r>
              <a:rPr lang="en-US" altLang="ja-JP" sz="1000" dirty="0"/>
              <a:t>/*</a:t>
            </a:r>
            <a:r>
              <a:rPr lang="ja-JP" altLang="en-US" sz="1000" dirty="0"/>
              <a:t> タスク，周期ハンドラの起動 </a:t>
            </a:r>
            <a:r>
              <a:rPr lang="en-US" altLang="ja-JP" sz="1000" dirty="0"/>
              <a:t>*/</a:t>
            </a:r>
          </a:p>
          <a:p>
            <a:r>
              <a:rPr lang="ja-JP" altLang="en-US" sz="1000" dirty="0"/>
              <a:t>    </a:t>
            </a:r>
            <a:r>
              <a:rPr lang="en-US" altLang="ja-JP" sz="1000" dirty="0"/>
              <a:t>/*</a:t>
            </a:r>
            <a:r>
              <a:rPr lang="ja-JP" altLang="en-US" sz="1000" dirty="0"/>
              <a:t> </a:t>
            </a:r>
            <a:r>
              <a:rPr lang="en-US" altLang="ja-JP" sz="1000" dirty="0"/>
              <a:t>GAME</a:t>
            </a:r>
            <a:r>
              <a:rPr lang="ja-JP" altLang="en-US" sz="1000" dirty="0"/>
              <a:t>モードへ </a:t>
            </a:r>
            <a:r>
              <a:rPr lang="en-US" altLang="ja-JP" sz="1000" dirty="0"/>
              <a:t>*/</a:t>
            </a:r>
          </a:p>
          <a:p>
            <a:r>
              <a:rPr lang="en-US" altLang="ja-JP" sz="1000" dirty="0"/>
              <a:t>case </a:t>
            </a:r>
            <a:r>
              <a:rPr lang="ja-JP" altLang="en-US" sz="1000" dirty="0"/>
              <a:t> </a:t>
            </a:r>
            <a:r>
              <a:rPr lang="en-US" altLang="ja-JP" sz="1000" dirty="0"/>
              <a:t>GAME</a:t>
            </a:r>
          </a:p>
          <a:p>
            <a:r>
              <a:rPr lang="ja-JP" altLang="en-US" sz="1000" dirty="0"/>
              <a:t>    </a:t>
            </a:r>
            <a:r>
              <a:rPr lang="en-US" altLang="ja-JP" sz="1000" dirty="0"/>
              <a:t>/*</a:t>
            </a:r>
            <a:r>
              <a:rPr lang="ja-JP" altLang="en-US" sz="1000" dirty="0"/>
              <a:t> 表示文字作成，</a:t>
            </a:r>
            <a:r>
              <a:rPr lang="en-US" altLang="ja-JP" sz="1000" dirty="0"/>
              <a:t>LCD</a:t>
            </a:r>
            <a:r>
              <a:rPr lang="ja-JP" altLang="en-US" sz="1000" dirty="0"/>
              <a:t>表示：</a:t>
            </a:r>
            <a:r>
              <a:rPr lang="en-US" altLang="ja-JP" sz="1000" dirty="0"/>
              <a:t>PSW</a:t>
            </a:r>
            <a:r>
              <a:rPr lang="ja-JP" altLang="en-US" sz="1000" dirty="0"/>
              <a:t>によるモードサブに持つ </a:t>
            </a:r>
            <a:r>
              <a:rPr lang="en-US" altLang="ja-JP" sz="1000" dirty="0"/>
              <a:t>*/</a:t>
            </a:r>
          </a:p>
          <a:p>
            <a:r>
              <a:rPr lang="ja-JP" altLang="en-US" sz="1000" dirty="0"/>
              <a:t>    </a:t>
            </a:r>
            <a:r>
              <a:rPr lang="en-US" altLang="ja-JP" sz="1000" dirty="0"/>
              <a:t>/*</a:t>
            </a:r>
            <a:r>
              <a:rPr lang="ja-JP" altLang="en-US" sz="1000" dirty="0"/>
              <a:t> 右の文字を止め終えたら</a:t>
            </a:r>
            <a:r>
              <a:rPr lang="en-US" altLang="ja-JP" sz="1000" dirty="0"/>
              <a:t>FINISH</a:t>
            </a:r>
            <a:r>
              <a:rPr lang="ja-JP" altLang="en-US" sz="1000" dirty="0"/>
              <a:t>モードへ </a:t>
            </a:r>
            <a:r>
              <a:rPr lang="en-US" altLang="ja-JP" sz="1000" dirty="0"/>
              <a:t>*/</a:t>
            </a:r>
          </a:p>
          <a:p>
            <a:r>
              <a:rPr lang="en-US" altLang="ja-JP" sz="1000" dirty="0"/>
              <a:t>case </a:t>
            </a:r>
            <a:r>
              <a:rPr lang="ja-JP" altLang="en-US" sz="1000" dirty="0"/>
              <a:t> </a:t>
            </a:r>
            <a:r>
              <a:rPr lang="en-US" altLang="ja-JP" sz="1000" dirty="0"/>
              <a:t>FINISH</a:t>
            </a:r>
          </a:p>
          <a:p>
            <a:r>
              <a:rPr lang="ja-JP" altLang="en-US" sz="1000" dirty="0"/>
              <a:t>    </a:t>
            </a:r>
            <a:r>
              <a:rPr lang="en-US" altLang="ja-JP" sz="1000" dirty="0"/>
              <a:t>/*</a:t>
            </a:r>
            <a:r>
              <a:rPr lang="ja-JP" altLang="en-US" sz="1000" dirty="0"/>
              <a:t> </a:t>
            </a:r>
            <a:r>
              <a:rPr lang="en-US" altLang="ja-JP" sz="1000" dirty="0"/>
              <a:t>100ms</a:t>
            </a:r>
            <a:r>
              <a:rPr lang="ja-JP" altLang="en-US" sz="1000" dirty="0"/>
              <a:t>周期ハンドラ止め *</a:t>
            </a:r>
            <a:r>
              <a:rPr lang="en-US" altLang="ja-JP" sz="1000" dirty="0"/>
              <a:t>/</a:t>
            </a:r>
          </a:p>
          <a:p>
            <a:r>
              <a:rPr lang="ja-JP" altLang="en-US" sz="1000" dirty="0"/>
              <a:t>     </a:t>
            </a:r>
            <a:r>
              <a:rPr lang="en-US" altLang="ja-JP" sz="1000" dirty="0"/>
              <a:t>/*</a:t>
            </a:r>
            <a:r>
              <a:rPr lang="ja-JP" altLang="en-US" sz="1000" dirty="0"/>
              <a:t> </a:t>
            </a:r>
            <a:r>
              <a:rPr lang="en-US" altLang="ja-JP" sz="1000" dirty="0"/>
              <a:t>LCD_DISP</a:t>
            </a:r>
            <a:r>
              <a:rPr lang="ja-JP" altLang="en-US" sz="1000" dirty="0"/>
              <a:t>タスクを強制的に終了へ *</a:t>
            </a:r>
            <a:r>
              <a:rPr lang="en-US" altLang="ja-JP" sz="1000" dirty="0"/>
              <a:t>/</a:t>
            </a:r>
          </a:p>
          <a:p>
            <a:r>
              <a:rPr lang="ja-JP" altLang="en-US" sz="1000" dirty="0"/>
              <a:t>     </a:t>
            </a:r>
            <a:r>
              <a:rPr lang="en-US" altLang="ja-JP" sz="1000" dirty="0"/>
              <a:t>/*</a:t>
            </a:r>
            <a:r>
              <a:rPr lang="ja-JP" altLang="en-US" sz="1000" dirty="0"/>
              <a:t> </a:t>
            </a:r>
            <a:r>
              <a:rPr lang="en-US" altLang="ja-JP" sz="1000" dirty="0"/>
              <a:t>JUDGE</a:t>
            </a:r>
            <a:r>
              <a:rPr lang="ja-JP" altLang="en-US" sz="1000" dirty="0"/>
              <a:t>タスク起動 *</a:t>
            </a:r>
            <a:r>
              <a:rPr lang="en-US" altLang="ja-JP" sz="1000" dirty="0"/>
              <a:t>/</a:t>
            </a:r>
            <a:endParaRPr lang="ja-JP" altLang="en-US" sz="1000" dirty="0"/>
          </a:p>
        </p:txBody>
      </p:sp>
      <p:sp>
        <p:nvSpPr>
          <p:cNvPr id="119" name="正方形/長方形 118"/>
          <p:cNvSpPr/>
          <p:nvPr/>
        </p:nvSpPr>
        <p:spPr>
          <a:xfrm>
            <a:off x="4860033" y="2492896"/>
            <a:ext cx="4116031" cy="246116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kumimoji="1" lang="ja-JP" altLang="en-US"/>
          </a:p>
        </p:txBody>
      </p:sp>
      <p:sp>
        <p:nvSpPr>
          <p:cNvPr id="120" name="テキスト ボックス 119"/>
          <p:cNvSpPr txBox="1"/>
          <p:nvPr/>
        </p:nvSpPr>
        <p:spPr>
          <a:xfrm>
            <a:off x="4860032" y="2506042"/>
            <a:ext cx="3659197" cy="276993"/>
          </a:xfrm>
          <a:prstGeom prst="rect">
            <a:avLst/>
          </a:prstGeom>
          <a:noFill/>
        </p:spPr>
        <p:txBody>
          <a:bodyPr wrap="none" lIns="91435" tIns="45717" rIns="91435" bIns="45717" rtlCol="0">
            <a:spAutoFit/>
          </a:bodyPr>
          <a:lstStyle/>
          <a:p>
            <a:r>
              <a:rPr lang="en-US" altLang="ja-JP" sz="1200" dirty="0"/>
              <a:t>【</a:t>
            </a:r>
            <a:r>
              <a:rPr lang="ja-JP" altLang="en-US" sz="1200" dirty="0"/>
              <a:t> </a:t>
            </a:r>
            <a:r>
              <a:rPr lang="en-US" altLang="ja-JP" sz="1200" dirty="0"/>
              <a:t>TSK_MGR</a:t>
            </a:r>
            <a:r>
              <a:rPr lang="ja-JP" altLang="en-US" sz="1200" dirty="0"/>
              <a:t> ： </a:t>
            </a:r>
            <a:r>
              <a:rPr lang="en-US" altLang="ja-JP" sz="1200" dirty="0"/>
              <a:t>mgr()</a:t>
            </a:r>
            <a:r>
              <a:rPr lang="ja-JP" altLang="en-US" sz="1200" dirty="0"/>
              <a:t>  ： ゲーム全体のモード管理 </a:t>
            </a:r>
            <a:r>
              <a:rPr lang="en-US" altLang="ja-JP" sz="1200" dirty="0"/>
              <a:t>】</a:t>
            </a:r>
            <a:endParaRPr lang="ja-JP" altLang="en-US" sz="1200" dirty="0"/>
          </a:p>
        </p:txBody>
      </p:sp>
      <p:sp>
        <p:nvSpPr>
          <p:cNvPr id="185" name="テキスト ボックス 184"/>
          <p:cNvSpPr txBox="1"/>
          <p:nvPr/>
        </p:nvSpPr>
        <p:spPr>
          <a:xfrm>
            <a:off x="8328928" y="2745622"/>
            <a:ext cx="583804" cy="307771"/>
          </a:xfrm>
          <a:prstGeom prst="rect">
            <a:avLst/>
          </a:prstGeom>
          <a:noFill/>
          <a:ln w="31750">
            <a:solidFill>
              <a:srgbClr val="FF0066"/>
            </a:solidFill>
          </a:ln>
        </p:spPr>
        <p:txBody>
          <a:bodyPr wrap="none" lIns="91435" tIns="45717" rIns="91435" bIns="45717" rtlCol="0">
            <a:spAutoFit/>
          </a:bodyPr>
          <a:lstStyle/>
          <a:p>
            <a:r>
              <a:rPr lang="en-US" altLang="ja-JP" sz="1400" dirty="0"/>
              <a:t>Pri</a:t>
            </a:r>
            <a:r>
              <a:rPr lang="ja-JP" altLang="en-US" sz="1400" dirty="0"/>
              <a:t> </a:t>
            </a:r>
            <a:r>
              <a:rPr lang="en-US" altLang="ja-JP" sz="1400" dirty="0"/>
              <a:t>3</a:t>
            </a:r>
            <a:endParaRPr lang="ja-JP" altLang="en-US" sz="1400" dirty="0"/>
          </a:p>
        </p:txBody>
      </p:sp>
      <p:sp>
        <p:nvSpPr>
          <p:cNvPr id="187" name="テキスト ボックス 186"/>
          <p:cNvSpPr txBox="1"/>
          <p:nvPr/>
        </p:nvSpPr>
        <p:spPr>
          <a:xfrm>
            <a:off x="352104" y="282134"/>
            <a:ext cx="1911091" cy="338548"/>
          </a:xfrm>
          <a:prstGeom prst="rect">
            <a:avLst/>
          </a:prstGeom>
          <a:noFill/>
        </p:spPr>
        <p:txBody>
          <a:bodyPr wrap="none" lIns="91435" tIns="45717" rIns="91435" bIns="45717" rtlCol="0">
            <a:spAutoFit/>
          </a:bodyPr>
          <a:lstStyle/>
          <a:p>
            <a:r>
              <a:rPr lang="ja-JP" altLang="en-US" sz="1600" dirty="0"/>
              <a:t>スライダーの値は固定</a:t>
            </a:r>
            <a:endParaRPr lang="en-US" altLang="ja-JP" sz="1600" dirty="0"/>
          </a:p>
        </p:txBody>
      </p:sp>
      <p:grpSp>
        <p:nvGrpSpPr>
          <p:cNvPr id="23" name="グループ化 22"/>
          <p:cNvGrpSpPr/>
          <p:nvPr/>
        </p:nvGrpSpPr>
        <p:grpSpPr>
          <a:xfrm>
            <a:off x="4860033" y="5157192"/>
            <a:ext cx="4072043" cy="493996"/>
            <a:chOff x="8278160" y="5135541"/>
            <a:chExt cx="3926687" cy="493996"/>
          </a:xfrm>
        </p:grpSpPr>
        <p:sp>
          <p:nvSpPr>
            <p:cNvPr id="96" name="テキスト ボックス 95"/>
            <p:cNvSpPr txBox="1"/>
            <p:nvPr/>
          </p:nvSpPr>
          <p:spPr>
            <a:xfrm>
              <a:off x="8278161" y="5135541"/>
              <a:ext cx="3034158" cy="461665"/>
            </a:xfrm>
            <a:prstGeom prst="rect">
              <a:avLst/>
            </a:prstGeom>
            <a:noFill/>
          </p:spPr>
          <p:txBody>
            <a:bodyPr wrap="square" rtlCol="0">
              <a:spAutoFit/>
            </a:bodyPr>
            <a:lstStyle/>
            <a:p>
              <a:r>
                <a:rPr lang="en-US" altLang="ja-JP" sz="1200" dirty="0"/>
                <a:t>【</a:t>
              </a:r>
              <a:r>
                <a:rPr lang="ja-JP" altLang="en-US" sz="1200" dirty="0"/>
                <a:t> </a:t>
              </a:r>
              <a:r>
                <a:rPr lang="en-US" altLang="ja-JP" sz="1200" dirty="0"/>
                <a:t>TSK_JUDGE</a:t>
              </a:r>
              <a:r>
                <a:rPr lang="ja-JP" altLang="en-US" sz="1200" dirty="0"/>
                <a:t> ： </a:t>
              </a:r>
              <a:r>
                <a:rPr lang="en-US" altLang="ja-JP" sz="1200" dirty="0"/>
                <a:t>judge()</a:t>
              </a:r>
              <a:r>
                <a:rPr lang="ja-JP" altLang="en-US" sz="1200" dirty="0"/>
                <a:t> ： 勝敗判定処理 </a:t>
              </a:r>
              <a:r>
                <a:rPr lang="en-US" altLang="ja-JP" sz="1200" dirty="0"/>
                <a:t>】</a:t>
              </a:r>
              <a:endParaRPr lang="ja-JP" altLang="en-US" sz="1200" dirty="0"/>
            </a:p>
          </p:txBody>
        </p:sp>
        <p:sp>
          <p:nvSpPr>
            <p:cNvPr id="122" name="正方形/長方形 121"/>
            <p:cNvSpPr/>
            <p:nvPr/>
          </p:nvSpPr>
          <p:spPr>
            <a:xfrm>
              <a:off x="8278160" y="5135541"/>
              <a:ext cx="3926687" cy="48953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88" name="テキスト ボックス 187"/>
            <p:cNvSpPr txBox="1"/>
            <p:nvPr/>
          </p:nvSpPr>
          <p:spPr>
            <a:xfrm>
              <a:off x="11034411" y="5321760"/>
              <a:ext cx="562974" cy="307777"/>
            </a:xfrm>
            <a:prstGeom prst="rect">
              <a:avLst/>
            </a:prstGeom>
            <a:noFill/>
            <a:ln w="31750">
              <a:solidFill>
                <a:srgbClr val="FF0066"/>
              </a:solidFill>
            </a:ln>
          </p:spPr>
          <p:txBody>
            <a:bodyPr wrap="none" rtlCol="0">
              <a:spAutoFit/>
            </a:bodyPr>
            <a:lstStyle/>
            <a:p>
              <a:r>
                <a:rPr lang="en-US" altLang="ja-JP" sz="1400" dirty="0"/>
                <a:t>Pri</a:t>
              </a:r>
              <a:r>
                <a:rPr lang="ja-JP" altLang="en-US" sz="1400" dirty="0"/>
                <a:t> </a:t>
              </a:r>
              <a:r>
                <a:rPr lang="en-US" altLang="ja-JP" sz="1400" dirty="0"/>
                <a:t>2</a:t>
              </a:r>
              <a:endParaRPr lang="ja-JP" altLang="en-US" sz="1400" dirty="0"/>
            </a:p>
          </p:txBody>
        </p:sp>
        <p:grpSp>
          <p:nvGrpSpPr>
            <p:cNvPr id="225" name="グループ化 22"/>
            <p:cNvGrpSpPr/>
            <p:nvPr/>
          </p:nvGrpSpPr>
          <p:grpSpPr>
            <a:xfrm>
              <a:off x="11634733" y="5160835"/>
              <a:ext cx="470814" cy="403367"/>
              <a:chOff x="4786314" y="1643050"/>
              <a:chExt cx="1857388" cy="1571636"/>
            </a:xfrm>
          </p:grpSpPr>
          <p:sp>
            <p:nvSpPr>
              <p:cNvPr id="226" name="円/楕円 225"/>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円/楕円 226"/>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8"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37" name="正方形/長方形 236"/>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8" name="正方形/長方形 237"/>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29" name="円/楕円 228"/>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0" name="円/楕円 229"/>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1" name="円/楕円 230"/>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2" name="円/楕円 231"/>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3" name="円弧 232"/>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34" name="円弧 233"/>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35" name="円/楕円 234"/>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6" name="円/楕円 235"/>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cxnSp>
        <p:nvCxnSpPr>
          <p:cNvPr id="211" name="直線矢印コネクタ 210"/>
          <p:cNvCxnSpPr/>
          <p:nvPr/>
        </p:nvCxnSpPr>
        <p:spPr>
          <a:xfrm flipH="1">
            <a:off x="6876256" y="4941168"/>
            <a:ext cx="555" cy="240605"/>
          </a:xfrm>
          <a:prstGeom prst="straightConnector1">
            <a:avLst/>
          </a:prstGeom>
          <a:ln w="22225">
            <a:tailEnd type="arrow"/>
          </a:ln>
        </p:spPr>
        <p:style>
          <a:lnRef idx="1">
            <a:schemeClr val="accent1"/>
          </a:lnRef>
          <a:fillRef idx="0">
            <a:schemeClr val="accent1"/>
          </a:fillRef>
          <a:effectRef idx="0">
            <a:schemeClr val="accent1"/>
          </a:effectRef>
          <a:fontRef idx="minor">
            <a:schemeClr val="tx1"/>
          </a:fontRef>
        </p:style>
      </p:cxnSp>
      <p:grpSp>
        <p:nvGrpSpPr>
          <p:cNvPr id="98" name="グループ化 97"/>
          <p:cNvGrpSpPr/>
          <p:nvPr/>
        </p:nvGrpSpPr>
        <p:grpSpPr>
          <a:xfrm>
            <a:off x="3210469" y="6101829"/>
            <a:ext cx="635784" cy="474771"/>
            <a:chOff x="5000628" y="2714620"/>
            <a:chExt cx="2000264" cy="1357322"/>
          </a:xfrm>
        </p:grpSpPr>
        <p:sp>
          <p:nvSpPr>
            <p:cNvPr id="99" name="円/楕円 98"/>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円/楕円 99"/>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円/楕円 100"/>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円/楕円 101"/>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円/楕円 102"/>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円/楕円 103"/>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円/楕円 104"/>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円弧 105"/>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7" name="円弧 106"/>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08" name="円/楕円 107"/>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円/楕円 108"/>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9" name="稲妻 128"/>
          <p:cNvSpPr/>
          <p:nvPr/>
        </p:nvSpPr>
        <p:spPr>
          <a:xfrm>
            <a:off x="3066551" y="5961666"/>
            <a:ext cx="233103" cy="210328"/>
          </a:xfrm>
          <a:prstGeom prst="lightningBolt">
            <a:avLst/>
          </a:prstGeom>
          <a:solidFill>
            <a:srgbClr val="FFFF00"/>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5" tIns="45717" rIns="91435" bIns="45717" numCol="1" spcCol="0" rtlCol="0" fromWordArt="0" anchor="ctr" anchorCtr="0" forceAA="0" compatLnSpc="1">
            <a:prstTxWarp prst="textNoShape">
              <a:avLst/>
            </a:prstTxWarp>
            <a:noAutofit/>
          </a:bodyPr>
          <a:lstStyle/>
          <a:p>
            <a:pPr algn="ctr"/>
            <a:endParaRPr kumimoji="1" lang="ja-JP" altLang="en-US"/>
          </a:p>
        </p:txBody>
      </p:sp>
      <p:sp>
        <p:nvSpPr>
          <p:cNvPr id="239" name="テキスト ボックス 238"/>
          <p:cNvSpPr txBox="1"/>
          <p:nvPr/>
        </p:nvSpPr>
        <p:spPr>
          <a:xfrm>
            <a:off x="2912068" y="5661248"/>
            <a:ext cx="3659634" cy="461659"/>
          </a:xfrm>
          <a:prstGeom prst="rect">
            <a:avLst/>
          </a:prstGeom>
          <a:noFill/>
        </p:spPr>
        <p:txBody>
          <a:bodyPr wrap="square" lIns="91435" tIns="45717" rIns="91435" bIns="45717" rtlCol="0">
            <a:spAutoFit/>
          </a:bodyPr>
          <a:lstStyle/>
          <a:p>
            <a:r>
              <a:rPr lang="en-US" altLang="ja-JP" sz="1200" dirty="0"/>
              <a:t>【</a:t>
            </a:r>
            <a:r>
              <a:rPr lang="ja-JP" altLang="en-US" sz="1200" dirty="0"/>
              <a:t> </a:t>
            </a:r>
            <a:r>
              <a:rPr lang="en-US" altLang="ja-JP" sz="1200" dirty="0"/>
              <a:t>INTERRUPT</a:t>
            </a:r>
            <a:r>
              <a:rPr lang="ja-JP" altLang="en-US" sz="1200" dirty="0"/>
              <a:t>  ： </a:t>
            </a:r>
            <a:r>
              <a:rPr lang="en-US" altLang="ja-JP" sz="1200" dirty="0"/>
              <a:t>psw1()</a:t>
            </a:r>
            <a:r>
              <a:rPr lang="ja-JP" altLang="en-US" sz="1200" dirty="0"/>
              <a:t> ： </a:t>
            </a:r>
            <a:r>
              <a:rPr lang="en-US" altLang="ja-JP" sz="1200" dirty="0"/>
              <a:t>SW</a:t>
            </a:r>
            <a:r>
              <a:rPr lang="ja-JP" altLang="en-US" sz="1200" dirty="0"/>
              <a:t>押下の状態管理 </a:t>
            </a:r>
            <a:r>
              <a:rPr lang="en-US" altLang="ja-JP" sz="1200" dirty="0"/>
              <a:t>】</a:t>
            </a:r>
            <a:endParaRPr lang="ja-JP" altLang="en-US" sz="1200" dirty="0"/>
          </a:p>
        </p:txBody>
      </p:sp>
      <p:grpSp>
        <p:nvGrpSpPr>
          <p:cNvPr id="20" name="グループ化 19"/>
          <p:cNvGrpSpPr/>
          <p:nvPr/>
        </p:nvGrpSpPr>
        <p:grpSpPr>
          <a:xfrm>
            <a:off x="165219" y="3140968"/>
            <a:ext cx="2462566" cy="1728000"/>
            <a:chOff x="165218" y="3140968"/>
            <a:chExt cx="2462566" cy="1728000"/>
          </a:xfrm>
        </p:grpSpPr>
        <p:sp>
          <p:nvSpPr>
            <p:cNvPr id="50" name="テキスト ボックス 49"/>
            <p:cNvSpPr txBox="1"/>
            <p:nvPr/>
          </p:nvSpPr>
          <p:spPr>
            <a:xfrm>
              <a:off x="165218" y="3140968"/>
              <a:ext cx="712054" cy="307777"/>
            </a:xfrm>
            <a:prstGeom prst="rect">
              <a:avLst/>
            </a:prstGeom>
            <a:noFill/>
            <a:ln w="31750">
              <a:noFill/>
            </a:ln>
          </p:spPr>
          <p:txBody>
            <a:bodyPr wrap="none" rtlCol="0">
              <a:spAutoFit/>
            </a:bodyPr>
            <a:lstStyle/>
            <a:p>
              <a:r>
                <a:rPr lang="en-US" altLang="ja-JP" sz="1400" b="1" dirty="0">
                  <a:solidFill>
                    <a:schemeClr val="accent6">
                      <a:lumMod val="75000"/>
                    </a:schemeClr>
                  </a:solidFill>
                </a:rPr>
                <a:t>50ms</a:t>
              </a:r>
              <a:endParaRPr lang="ja-JP" altLang="en-US" sz="1400" b="1" dirty="0">
                <a:solidFill>
                  <a:schemeClr val="accent6">
                    <a:lumMod val="75000"/>
                  </a:schemeClr>
                </a:solidFill>
              </a:endParaRPr>
            </a:p>
          </p:txBody>
        </p:sp>
        <p:sp>
          <p:nvSpPr>
            <p:cNvPr id="124" name="正方形/長方形 123"/>
            <p:cNvSpPr/>
            <p:nvPr/>
          </p:nvSpPr>
          <p:spPr>
            <a:xfrm>
              <a:off x="165219" y="3140968"/>
              <a:ext cx="2462565" cy="1728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5" name="テキスト ボックス 134"/>
            <p:cNvSpPr txBox="1"/>
            <p:nvPr/>
          </p:nvSpPr>
          <p:spPr>
            <a:xfrm>
              <a:off x="215620" y="3399292"/>
              <a:ext cx="2412164" cy="276999"/>
            </a:xfrm>
            <a:prstGeom prst="rect">
              <a:avLst/>
            </a:prstGeom>
            <a:noFill/>
          </p:spPr>
          <p:txBody>
            <a:bodyPr wrap="square" rtlCol="0">
              <a:spAutoFit/>
            </a:bodyPr>
            <a:lstStyle/>
            <a:p>
              <a:r>
                <a:rPr lang="en-US" altLang="ja-JP" sz="1200" dirty="0"/>
                <a:t>【</a:t>
              </a:r>
              <a:r>
                <a:rPr lang="ja-JP" altLang="en-US" sz="1200" dirty="0"/>
                <a:t> </a:t>
              </a:r>
              <a:r>
                <a:rPr lang="en-US" altLang="ja-JP" sz="1200" dirty="0" smtClean="0"/>
                <a:t>CYC_DISP : </a:t>
              </a:r>
              <a:r>
                <a:rPr lang="en-US" altLang="ja-JP" sz="1200" dirty="0" err="1" smtClean="0"/>
                <a:t>disp_timing</a:t>
              </a:r>
              <a:r>
                <a:rPr lang="en-US" altLang="ja-JP" sz="1200" dirty="0"/>
                <a:t>()</a:t>
              </a:r>
              <a:r>
                <a:rPr lang="ja-JP" altLang="en-US" sz="1200" dirty="0"/>
                <a:t> </a:t>
              </a:r>
              <a:r>
                <a:rPr lang="en-US" altLang="ja-JP" sz="1200" dirty="0"/>
                <a:t>】</a:t>
              </a:r>
              <a:endParaRPr lang="ja-JP" altLang="en-US" sz="1200" dirty="0"/>
            </a:p>
          </p:txBody>
        </p:sp>
        <p:sp>
          <p:nvSpPr>
            <p:cNvPr id="184" name="テキスト ボックス 183"/>
            <p:cNvSpPr txBox="1"/>
            <p:nvPr/>
          </p:nvSpPr>
          <p:spPr>
            <a:xfrm>
              <a:off x="256623" y="3645024"/>
              <a:ext cx="2367276" cy="400110"/>
            </a:xfrm>
            <a:prstGeom prst="rect">
              <a:avLst/>
            </a:prstGeom>
            <a:noFill/>
          </p:spPr>
          <p:txBody>
            <a:bodyPr wrap="square" rtlCol="0">
              <a:spAutoFit/>
            </a:bodyPr>
            <a:lstStyle/>
            <a:p>
              <a:r>
                <a:rPr lang="en-US" altLang="ja-JP" sz="1000" dirty="0" err="1"/>
                <a:t>wup_tsk</a:t>
              </a:r>
              <a:r>
                <a:rPr lang="en-US" altLang="ja-JP" sz="1000" dirty="0"/>
                <a:t>()</a:t>
              </a:r>
              <a:r>
                <a:rPr lang="ja-JP" altLang="en-US" sz="1000" dirty="0"/>
                <a:t> を実行すると</a:t>
              </a:r>
              <a:endParaRPr lang="en-US" altLang="ja-JP" sz="1000" dirty="0"/>
            </a:p>
            <a:p>
              <a:r>
                <a:rPr lang="ja-JP" altLang="en-US" sz="1000" dirty="0"/>
                <a:t>              </a:t>
              </a:r>
              <a:r>
                <a:rPr lang="en-US" altLang="ja-JP" sz="1000" dirty="0"/>
                <a:t>LCD</a:t>
              </a:r>
              <a:r>
                <a:rPr lang="ja-JP" altLang="en-US" sz="1000" dirty="0"/>
                <a:t>にスロット文字表示</a:t>
              </a:r>
              <a:endParaRPr lang="en-US" altLang="ja-JP" sz="1000" dirty="0"/>
            </a:p>
          </p:txBody>
        </p:sp>
        <p:grpSp>
          <p:nvGrpSpPr>
            <p:cNvPr id="251" name="グループ化 250"/>
            <p:cNvGrpSpPr/>
            <p:nvPr/>
          </p:nvGrpSpPr>
          <p:grpSpPr>
            <a:xfrm>
              <a:off x="232118" y="4321620"/>
              <a:ext cx="749109" cy="464003"/>
              <a:chOff x="5000628" y="2714620"/>
              <a:chExt cx="2000264" cy="1357322"/>
            </a:xfrm>
          </p:grpSpPr>
          <p:sp>
            <p:nvSpPr>
              <p:cNvPr id="252" name="円/楕円 251"/>
              <p:cNvSpPr/>
              <p:nvPr/>
            </p:nvSpPr>
            <p:spPr>
              <a:xfrm>
                <a:off x="542925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3" name="円/楕円 252"/>
              <p:cNvSpPr/>
              <p:nvPr/>
            </p:nvSpPr>
            <p:spPr>
              <a:xfrm>
                <a:off x="6143636" y="3643314"/>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4" name="円/楕円 253"/>
              <p:cNvSpPr/>
              <p:nvPr/>
            </p:nvSpPr>
            <p:spPr>
              <a:xfrm>
                <a:off x="5357818" y="2714620"/>
                <a:ext cx="1285884" cy="12858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5" name="円/楕円 254"/>
              <p:cNvSpPr/>
              <p:nvPr/>
            </p:nvSpPr>
            <p:spPr>
              <a:xfrm>
                <a:off x="5500694"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円/楕円 255"/>
              <p:cNvSpPr/>
              <p:nvPr/>
            </p:nvSpPr>
            <p:spPr>
              <a:xfrm>
                <a:off x="6000760" y="3000372"/>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7" name="円/楕円 256"/>
              <p:cNvSpPr/>
              <p:nvPr/>
            </p:nvSpPr>
            <p:spPr>
              <a:xfrm>
                <a:off x="5715008"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8" name="円/楕円 257"/>
              <p:cNvSpPr/>
              <p:nvPr/>
            </p:nvSpPr>
            <p:spPr>
              <a:xfrm>
                <a:off x="6215074" y="3143248"/>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9" name="円弧 258"/>
              <p:cNvSpPr/>
              <p:nvPr/>
            </p:nvSpPr>
            <p:spPr>
              <a:xfrm rot="16501385">
                <a:off x="5122572" y="33070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0" name="円弧 259"/>
              <p:cNvSpPr/>
              <p:nvPr/>
            </p:nvSpPr>
            <p:spPr>
              <a:xfrm rot="5607988">
                <a:off x="6414727" y="2872156"/>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61" name="円/楕円 260"/>
              <p:cNvSpPr/>
              <p:nvPr/>
            </p:nvSpPr>
            <p:spPr>
              <a:xfrm>
                <a:off x="6786578" y="3000372"/>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2" name="円/楕円 261"/>
              <p:cNvSpPr/>
              <p:nvPr/>
            </p:nvSpPr>
            <p:spPr>
              <a:xfrm>
                <a:off x="5000628" y="350043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3" name="環状矢印 262"/>
            <p:cNvSpPr/>
            <p:nvPr/>
          </p:nvSpPr>
          <p:spPr>
            <a:xfrm rot="19754913">
              <a:off x="274033" y="4123411"/>
              <a:ext cx="473049" cy="555710"/>
            </a:xfrm>
            <a:prstGeom prst="circularArrow">
              <a:avLst/>
            </a:prstGeom>
            <a:solidFill>
              <a:srgbClr val="FFFFCC"/>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18" name="グループ化 17"/>
          <p:cNvGrpSpPr/>
          <p:nvPr/>
        </p:nvGrpSpPr>
        <p:grpSpPr>
          <a:xfrm>
            <a:off x="169174" y="5157192"/>
            <a:ext cx="2597178" cy="1310283"/>
            <a:chOff x="169174" y="5143053"/>
            <a:chExt cx="2597178" cy="1310283"/>
          </a:xfrm>
        </p:grpSpPr>
        <p:sp>
          <p:nvSpPr>
            <p:cNvPr id="95" name="テキスト ボックス 94"/>
            <p:cNvSpPr txBox="1"/>
            <p:nvPr/>
          </p:nvSpPr>
          <p:spPr>
            <a:xfrm>
              <a:off x="169174" y="5143053"/>
              <a:ext cx="2491388" cy="253916"/>
            </a:xfrm>
            <a:prstGeom prst="rect">
              <a:avLst/>
            </a:prstGeom>
            <a:noFill/>
          </p:spPr>
          <p:txBody>
            <a:bodyPr wrap="none" rtlCol="0">
              <a:spAutoFit/>
            </a:bodyPr>
            <a:lstStyle/>
            <a:p>
              <a:r>
                <a:rPr lang="en-US" altLang="ja-JP" sz="1050" dirty="0"/>
                <a:t>【</a:t>
              </a:r>
              <a:r>
                <a:rPr lang="ja-JP" altLang="en-US" sz="1050" dirty="0"/>
                <a:t> </a:t>
              </a:r>
              <a:r>
                <a:rPr lang="en-US" altLang="ja-JP" sz="1050" dirty="0"/>
                <a:t>TSK_LCD_DISP</a:t>
              </a:r>
              <a:r>
                <a:rPr lang="ja-JP" altLang="en-US" sz="1050" dirty="0"/>
                <a:t> ： </a:t>
              </a:r>
              <a:r>
                <a:rPr lang="en-US" altLang="ja-JP" sz="1050" dirty="0"/>
                <a:t>lcd_display()</a:t>
              </a:r>
              <a:r>
                <a:rPr lang="ja-JP" altLang="en-US" sz="1050" dirty="0"/>
                <a:t> </a:t>
              </a:r>
              <a:r>
                <a:rPr lang="en-US" altLang="ja-JP" sz="1050" dirty="0"/>
                <a:t>】</a:t>
              </a:r>
              <a:endParaRPr lang="ja-JP" altLang="en-US" sz="1050" dirty="0"/>
            </a:p>
          </p:txBody>
        </p:sp>
        <p:sp>
          <p:nvSpPr>
            <p:cNvPr id="123" name="正方形/長方形 122"/>
            <p:cNvSpPr/>
            <p:nvPr/>
          </p:nvSpPr>
          <p:spPr>
            <a:xfrm>
              <a:off x="169174" y="5143053"/>
              <a:ext cx="2458610" cy="131028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p>
          </p:txBody>
        </p:sp>
        <p:sp>
          <p:nvSpPr>
            <p:cNvPr id="130" name="テキスト ボックス 129"/>
            <p:cNvSpPr txBox="1"/>
            <p:nvPr/>
          </p:nvSpPr>
          <p:spPr>
            <a:xfrm>
              <a:off x="775101" y="5983931"/>
              <a:ext cx="1991251" cy="400110"/>
            </a:xfrm>
            <a:prstGeom prst="rect">
              <a:avLst/>
            </a:prstGeom>
            <a:noFill/>
          </p:spPr>
          <p:txBody>
            <a:bodyPr wrap="none" rtlCol="0">
              <a:spAutoFit/>
            </a:bodyPr>
            <a:lstStyle/>
            <a:p>
              <a:r>
                <a:rPr lang="ja-JP" altLang="en-US" sz="1000" dirty="0"/>
                <a:t>表示文字の作成：</a:t>
              </a:r>
              <a:r>
                <a:rPr lang="en-US" altLang="ja-JP" sz="1000" dirty="0"/>
                <a:t>make_char()</a:t>
              </a:r>
            </a:p>
            <a:p>
              <a:r>
                <a:rPr lang="ja-JP" altLang="en-US" sz="1000" dirty="0"/>
                <a:t>その後その文字を</a:t>
              </a:r>
              <a:r>
                <a:rPr lang="en-US" altLang="ja-JP" sz="1000" dirty="0"/>
                <a:t>LCD</a:t>
              </a:r>
              <a:r>
                <a:rPr lang="ja-JP" altLang="en-US" sz="1000" dirty="0"/>
                <a:t>に表示</a:t>
              </a:r>
              <a:endParaRPr lang="en-US" altLang="ja-JP" sz="1000" dirty="0"/>
            </a:p>
          </p:txBody>
        </p:sp>
        <p:sp>
          <p:nvSpPr>
            <p:cNvPr id="189" name="テキスト ボックス 188"/>
            <p:cNvSpPr txBox="1"/>
            <p:nvPr/>
          </p:nvSpPr>
          <p:spPr>
            <a:xfrm>
              <a:off x="2043354" y="5445224"/>
              <a:ext cx="583814" cy="307777"/>
            </a:xfrm>
            <a:prstGeom prst="rect">
              <a:avLst/>
            </a:prstGeom>
            <a:noFill/>
            <a:ln w="31750">
              <a:solidFill>
                <a:srgbClr val="FF0066"/>
              </a:solidFill>
            </a:ln>
          </p:spPr>
          <p:txBody>
            <a:bodyPr wrap="none" rtlCol="0">
              <a:spAutoFit/>
            </a:bodyPr>
            <a:lstStyle/>
            <a:p>
              <a:r>
                <a:rPr lang="en-US" altLang="ja-JP" sz="1400" dirty="0"/>
                <a:t>Pri</a:t>
              </a:r>
              <a:r>
                <a:rPr lang="ja-JP" altLang="en-US" sz="1400" dirty="0"/>
                <a:t> </a:t>
              </a:r>
              <a:r>
                <a:rPr lang="en-US" altLang="ja-JP" sz="1400" dirty="0"/>
                <a:t>2</a:t>
              </a:r>
              <a:endParaRPr lang="ja-JP" altLang="en-US" sz="1400" dirty="0"/>
            </a:p>
          </p:txBody>
        </p:sp>
        <p:grpSp>
          <p:nvGrpSpPr>
            <p:cNvPr id="264" name="グループ化 22"/>
            <p:cNvGrpSpPr/>
            <p:nvPr/>
          </p:nvGrpSpPr>
          <p:grpSpPr>
            <a:xfrm>
              <a:off x="298552" y="5445224"/>
              <a:ext cx="601040" cy="498341"/>
              <a:chOff x="4786314" y="1643050"/>
              <a:chExt cx="1857388" cy="1571636"/>
            </a:xfrm>
          </p:grpSpPr>
          <p:sp>
            <p:nvSpPr>
              <p:cNvPr id="265" name="円/楕円 264"/>
              <p:cNvSpPr/>
              <p:nvPr/>
            </p:nvSpPr>
            <p:spPr>
              <a:xfrm>
                <a:off x="5214942"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6" name="円/楕円 265"/>
              <p:cNvSpPr/>
              <p:nvPr/>
            </p:nvSpPr>
            <p:spPr>
              <a:xfrm>
                <a:off x="5786446" y="2786058"/>
                <a:ext cx="428628" cy="428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67" name="グループ化 10"/>
              <p:cNvGrpSpPr/>
              <p:nvPr/>
            </p:nvGrpSpPr>
            <p:grpSpPr>
              <a:xfrm>
                <a:off x="4857752" y="1643050"/>
                <a:ext cx="1428760" cy="1357322"/>
                <a:chOff x="4786314" y="1571612"/>
                <a:chExt cx="1428760" cy="1357322"/>
              </a:xfrm>
              <a:solidFill>
                <a:schemeClr val="tx2">
                  <a:lumMod val="20000"/>
                  <a:lumOff val="80000"/>
                </a:schemeClr>
              </a:solidFill>
            </p:grpSpPr>
            <p:sp>
              <p:nvSpPr>
                <p:cNvPr id="276" name="正方形/長方形 275"/>
                <p:cNvSpPr/>
                <p:nvPr/>
              </p:nvSpPr>
              <p:spPr>
                <a:xfrm>
                  <a:off x="4786314" y="1571612"/>
                  <a:ext cx="285752"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7" name="正方形/長方形 276"/>
                <p:cNvSpPr/>
                <p:nvPr/>
              </p:nvSpPr>
              <p:spPr>
                <a:xfrm>
                  <a:off x="5072066" y="1857364"/>
                  <a:ext cx="1143008" cy="10715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8" name="円/楕円 267"/>
              <p:cNvSpPr/>
              <p:nvPr/>
            </p:nvSpPr>
            <p:spPr>
              <a:xfrm>
                <a:off x="5214942"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9" name="円/楕円 268"/>
              <p:cNvSpPr/>
              <p:nvPr/>
            </p:nvSpPr>
            <p:spPr>
              <a:xfrm>
                <a:off x="5715008" y="2143116"/>
                <a:ext cx="428628" cy="42862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0" name="円/楕円 269"/>
              <p:cNvSpPr/>
              <p:nvPr/>
            </p:nvSpPr>
            <p:spPr>
              <a:xfrm>
                <a:off x="542925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1" name="円/楕円 270"/>
              <p:cNvSpPr/>
              <p:nvPr/>
            </p:nvSpPr>
            <p:spPr>
              <a:xfrm>
                <a:off x="5786446" y="2285992"/>
                <a:ext cx="142876" cy="14287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2" name="円弧 271"/>
              <p:cNvSpPr/>
              <p:nvPr/>
            </p:nvSpPr>
            <p:spPr>
              <a:xfrm>
                <a:off x="6000760" y="2285992"/>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3" name="円弧 272"/>
              <p:cNvSpPr/>
              <p:nvPr/>
            </p:nvSpPr>
            <p:spPr>
              <a:xfrm rot="11029570">
                <a:off x="4945318" y="2016368"/>
                <a:ext cx="500066" cy="500066"/>
              </a:xfrm>
              <a:prstGeom prst="arc">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74" name="円/楕円 273"/>
              <p:cNvSpPr/>
              <p:nvPr/>
            </p:nvSpPr>
            <p:spPr>
              <a:xfrm>
                <a:off x="6429388" y="2500306"/>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5" name="円/楕円 274"/>
              <p:cNvSpPr/>
              <p:nvPr/>
            </p:nvSpPr>
            <p:spPr>
              <a:xfrm>
                <a:off x="4786314" y="2071678"/>
                <a:ext cx="214314" cy="21431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19" name="テキスト ボックス 18"/>
          <p:cNvSpPr txBox="1"/>
          <p:nvPr/>
        </p:nvSpPr>
        <p:spPr>
          <a:xfrm>
            <a:off x="3183102" y="2683255"/>
            <a:ext cx="1028859" cy="707880"/>
          </a:xfrm>
          <a:prstGeom prst="rect">
            <a:avLst/>
          </a:prstGeom>
          <a:noFill/>
          <a:ln w="25400">
            <a:solidFill>
              <a:schemeClr val="accent3">
                <a:lumMod val="75000"/>
              </a:schemeClr>
            </a:solidFill>
            <a:prstDash val="sysDash"/>
          </a:ln>
        </p:spPr>
        <p:txBody>
          <a:bodyPr wrap="square" lIns="91435" tIns="45717" rIns="91435" bIns="45717" rtlCol="0">
            <a:spAutoFit/>
          </a:bodyPr>
          <a:lstStyle/>
          <a:p>
            <a:r>
              <a:rPr lang="en-US" altLang="ja-JP" sz="800" dirty="0">
                <a:latin typeface="Meiryo UI" pitchFamily="50" charset="-128"/>
                <a:ea typeface="Meiryo UI" pitchFamily="50" charset="-128"/>
                <a:cs typeface="Meiryo UI" pitchFamily="50" charset="-128"/>
              </a:rPr>
              <a:t>【</a:t>
            </a:r>
            <a:r>
              <a:rPr lang="ja-JP" altLang="en-US" sz="800" dirty="0">
                <a:latin typeface="Meiryo UI" pitchFamily="50" charset="-128"/>
                <a:ea typeface="Meiryo UI" pitchFamily="50" charset="-128"/>
                <a:cs typeface="Meiryo UI" pitchFamily="50" charset="-128"/>
              </a:rPr>
              <a:t>状態変数</a:t>
            </a:r>
            <a:r>
              <a:rPr lang="en-US" altLang="ja-JP" sz="800" dirty="0">
                <a:latin typeface="Meiryo UI" pitchFamily="50" charset="-128"/>
                <a:ea typeface="Meiryo UI" pitchFamily="50" charset="-128"/>
                <a:cs typeface="Meiryo UI" pitchFamily="50" charset="-128"/>
              </a:rPr>
              <a:t>】</a:t>
            </a:r>
          </a:p>
          <a:p>
            <a:r>
              <a:rPr lang="ja-JP" altLang="en-US" sz="800" dirty="0">
                <a:latin typeface="Meiryo UI" pitchFamily="50" charset="-128"/>
                <a:ea typeface="Meiryo UI" pitchFamily="50" charset="-128"/>
                <a:cs typeface="Meiryo UI" pitchFamily="50" charset="-128"/>
              </a:rPr>
              <a:t>  </a:t>
            </a:r>
            <a:r>
              <a:rPr lang="en-US" altLang="ja-JP" sz="800" dirty="0" smtClean="0">
                <a:latin typeface="Meiryo UI" pitchFamily="50" charset="-128"/>
                <a:ea typeface="Meiryo UI" pitchFamily="50" charset="-128"/>
                <a:cs typeface="Meiryo UI" pitchFamily="50" charset="-128"/>
              </a:rPr>
              <a:t>STANDBY  </a:t>
            </a:r>
            <a:r>
              <a:rPr lang="en-US" altLang="ja-JP" sz="800" dirty="0" smtClean="0">
                <a:solidFill>
                  <a:srgbClr val="3333FF"/>
                </a:solidFill>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0</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START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1</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GAME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2</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FINISH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3</a:t>
            </a:r>
            <a:endParaRPr lang="en-US" altLang="ja-JP" sz="800" b="1" dirty="0">
              <a:solidFill>
                <a:srgbClr val="3333FF"/>
              </a:solidFill>
              <a:latin typeface="Meiryo UI" pitchFamily="50" charset="-128"/>
              <a:ea typeface="Meiryo UI" pitchFamily="50" charset="-128"/>
              <a:cs typeface="Meiryo UI" pitchFamily="50" charset="-128"/>
            </a:endParaRPr>
          </a:p>
        </p:txBody>
      </p:sp>
      <p:sp>
        <p:nvSpPr>
          <p:cNvPr id="173" name="テキスト ボックス 172"/>
          <p:cNvSpPr txBox="1"/>
          <p:nvPr/>
        </p:nvSpPr>
        <p:spPr>
          <a:xfrm>
            <a:off x="2766352" y="3679173"/>
            <a:ext cx="1976634" cy="830997"/>
          </a:xfrm>
          <a:prstGeom prst="rect">
            <a:avLst/>
          </a:prstGeom>
          <a:noFill/>
          <a:ln w="25400">
            <a:solidFill>
              <a:schemeClr val="accent3">
                <a:lumMod val="75000"/>
              </a:schemeClr>
            </a:solidFill>
            <a:prstDash val="sysDash"/>
          </a:ln>
        </p:spPr>
        <p:txBody>
          <a:bodyPr wrap="square" lIns="91435" tIns="45717" rIns="91435" bIns="45717" rtlCol="0">
            <a:spAutoFit/>
          </a:bodyPr>
          <a:lstStyle/>
          <a:p>
            <a:r>
              <a:rPr lang="en-US" altLang="ja-JP" sz="800" dirty="0">
                <a:latin typeface="Meiryo UI" pitchFamily="50" charset="-128"/>
                <a:ea typeface="Meiryo UI" pitchFamily="50" charset="-128"/>
                <a:cs typeface="Meiryo UI" pitchFamily="50" charset="-128"/>
              </a:rPr>
              <a:t>【</a:t>
            </a:r>
            <a:r>
              <a:rPr lang="ja-JP" altLang="en-US" sz="800" dirty="0">
                <a:latin typeface="Meiryo UI" pitchFamily="50" charset="-128"/>
                <a:ea typeface="Meiryo UI" pitchFamily="50" charset="-128"/>
                <a:cs typeface="Meiryo UI" pitchFamily="50" charset="-128"/>
              </a:rPr>
              <a:t>状態変数</a:t>
            </a:r>
            <a:r>
              <a:rPr lang="en-US" altLang="ja-JP" sz="800" dirty="0">
                <a:latin typeface="Meiryo UI" pitchFamily="50" charset="-128"/>
                <a:ea typeface="Meiryo UI" pitchFamily="50" charset="-128"/>
                <a:cs typeface="Meiryo UI" pitchFamily="50" charset="-128"/>
              </a:rPr>
              <a:t>】</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FIRST</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ゲームスタート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1</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SECOND</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スロット左端を停止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2</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THIRD</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スロット真中を停止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3</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FOURTH</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スロット右端を停止</a:t>
            </a:r>
            <a:r>
              <a:rPr lang="en-US" altLang="ja-JP" sz="800" dirty="0">
                <a:latin typeface="Meiryo UI" pitchFamily="50" charset="-128"/>
                <a:ea typeface="Meiryo UI" pitchFamily="50" charset="-128"/>
                <a:cs typeface="Meiryo UI" pitchFamily="50" charset="-128"/>
              </a:rPr>
              <a:t>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4</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FIFTH</a:t>
            </a:r>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 </a:t>
            </a:r>
            <a:r>
              <a:rPr lang="ja-JP" altLang="en-US" sz="800" dirty="0">
                <a:latin typeface="Meiryo UI" pitchFamily="50" charset="-128"/>
                <a:ea typeface="Meiryo UI" pitchFamily="50" charset="-128"/>
                <a:cs typeface="Meiryo UI" pitchFamily="50" charset="-128"/>
              </a:rPr>
              <a:t>ゲーム再開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5</a:t>
            </a:r>
            <a:endParaRPr lang="en-US" altLang="ja-JP" sz="800" b="1" dirty="0">
              <a:solidFill>
                <a:srgbClr val="3333FF"/>
              </a:solidFill>
              <a:latin typeface="Meiryo UI" pitchFamily="50" charset="-128"/>
              <a:ea typeface="Meiryo UI" pitchFamily="50" charset="-128"/>
              <a:cs typeface="Meiryo UI" pitchFamily="50" charset="-128"/>
            </a:endParaRPr>
          </a:p>
        </p:txBody>
      </p:sp>
      <p:sp>
        <p:nvSpPr>
          <p:cNvPr id="174" name="テキスト ボックス 173"/>
          <p:cNvSpPr txBox="1"/>
          <p:nvPr/>
        </p:nvSpPr>
        <p:spPr>
          <a:xfrm>
            <a:off x="2901252" y="4822682"/>
            <a:ext cx="1399817" cy="584775"/>
          </a:xfrm>
          <a:prstGeom prst="rect">
            <a:avLst/>
          </a:prstGeom>
          <a:noFill/>
          <a:ln w="25400">
            <a:solidFill>
              <a:schemeClr val="accent3">
                <a:lumMod val="75000"/>
              </a:schemeClr>
            </a:solidFill>
            <a:prstDash val="sysDash"/>
          </a:ln>
        </p:spPr>
        <p:txBody>
          <a:bodyPr wrap="square" lIns="91435" tIns="45717" rIns="91435" bIns="45717" rtlCol="0">
            <a:spAutoFit/>
          </a:bodyPr>
          <a:lstStyle/>
          <a:p>
            <a:r>
              <a:rPr lang="en-US" altLang="ja-JP" sz="800" dirty="0">
                <a:latin typeface="Meiryo UI" pitchFamily="50" charset="-128"/>
                <a:ea typeface="Meiryo UI" pitchFamily="50" charset="-128"/>
                <a:cs typeface="Meiryo UI" pitchFamily="50" charset="-128"/>
              </a:rPr>
              <a:t>【</a:t>
            </a:r>
            <a:r>
              <a:rPr lang="ja-JP" altLang="en-US" sz="800" dirty="0">
                <a:latin typeface="Meiryo UI" pitchFamily="50" charset="-128"/>
                <a:ea typeface="Meiryo UI" pitchFamily="50" charset="-128"/>
                <a:cs typeface="Meiryo UI" pitchFamily="50" charset="-128"/>
              </a:rPr>
              <a:t>状態変数</a:t>
            </a:r>
            <a:r>
              <a:rPr lang="en-US" altLang="ja-JP" sz="800" dirty="0">
                <a:latin typeface="Meiryo UI" pitchFamily="50" charset="-128"/>
                <a:ea typeface="Meiryo UI" pitchFamily="50" charset="-128"/>
                <a:cs typeface="Meiryo UI" pitchFamily="50" charset="-128"/>
              </a:rPr>
              <a:t>】</a:t>
            </a: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LEFT_STOP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1</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smtClean="0">
                <a:latin typeface="Meiryo UI" pitchFamily="50" charset="-128"/>
                <a:ea typeface="Meiryo UI" pitchFamily="50" charset="-128"/>
                <a:cs typeface="Meiryo UI" pitchFamily="50" charset="-128"/>
              </a:rPr>
              <a:t>CENTER_STOP    </a:t>
            </a:r>
            <a:r>
              <a:rPr lang="en-US" altLang="ja-JP" sz="800" b="1" dirty="0" smtClean="0">
                <a:solidFill>
                  <a:srgbClr val="3333FF"/>
                </a:solidFill>
                <a:latin typeface="Meiryo UI" pitchFamily="50" charset="-128"/>
                <a:ea typeface="Meiryo UI" pitchFamily="50" charset="-128"/>
                <a:cs typeface="Meiryo UI" pitchFamily="50" charset="-128"/>
              </a:rPr>
              <a:t>2</a:t>
            </a:r>
            <a:endParaRPr lang="en-US" altLang="ja-JP" sz="800" b="1" dirty="0">
              <a:solidFill>
                <a:srgbClr val="3333FF"/>
              </a:solidFill>
              <a:latin typeface="Meiryo UI" pitchFamily="50" charset="-128"/>
              <a:ea typeface="Meiryo UI" pitchFamily="50" charset="-128"/>
              <a:cs typeface="Meiryo UI" pitchFamily="50" charset="-128"/>
            </a:endParaRPr>
          </a:p>
          <a:p>
            <a:r>
              <a:rPr lang="ja-JP" altLang="en-US" sz="800" dirty="0">
                <a:latin typeface="Meiryo UI" pitchFamily="50" charset="-128"/>
                <a:ea typeface="Meiryo UI" pitchFamily="50" charset="-128"/>
                <a:cs typeface="Meiryo UI" pitchFamily="50" charset="-128"/>
              </a:rPr>
              <a:t>  </a:t>
            </a:r>
            <a:r>
              <a:rPr lang="en-US" altLang="ja-JP" sz="800" dirty="0">
                <a:latin typeface="Meiryo UI" pitchFamily="50" charset="-128"/>
                <a:ea typeface="Meiryo UI" pitchFamily="50" charset="-128"/>
                <a:cs typeface="Meiryo UI" pitchFamily="50" charset="-128"/>
              </a:rPr>
              <a:t>RIGHT_STOP </a:t>
            </a:r>
            <a:r>
              <a:rPr lang="en-US" altLang="ja-JP" sz="800" dirty="0" smtClean="0">
                <a:latin typeface="Meiryo UI" pitchFamily="50" charset="-128"/>
                <a:ea typeface="Meiryo UI" pitchFamily="50" charset="-128"/>
                <a:cs typeface="Meiryo UI" pitchFamily="50" charset="-128"/>
              </a:rPr>
              <a:t>     </a:t>
            </a:r>
            <a:r>
              <a:rPr lang="en-US" altLang="ja-JP" sz="800" b="1" dirty="0" smtClean="0">
                <a:solidFill>
                  <a:srgbClr val="3333FF"/>
                </a:solidFill>
                <a:latin typeface="Meiryo UI" pitchFamily="50" charset="-128"/>
                <a:ea typeface="Meiryo UI" pitchFamily="50" charset="-128"/>
                <a:cs typeface="Meiryo UI" pitchFamily="50" charset="-128"/>
              </a:rPr>
              <a:t>3</a:t>
            </a:r>
            <a:endParaRPr lang="en-US" altLang="ja-JP" sz="800" b="1" dirty="0">
              <a:solidFill>
                <a:srgbClr val="3333FF"/>
              </a:solidFill>
              <a:latin typeface="Meiryo UI" pitchFamily="50" charset="-128"/>
              <a:ea typeface="Meiryo UI" pitchFamily="50" charset="-128"/>
              <a:cs typeface="Meiryo UI" pitchFamily="50" charset="-128"/>
            </a:endParaRPr>
          </a:p>
        </p:txBody>
      </p:sp>
      <p:cxnSp>
        <p:nvCxnSpPr>
          <p:cNvPr id="25" name="直線矢印コネクタ 24"/>
          <p:cNvCxnSpPr/>
          <p:nvPr/>
        </p:nvCxnSpPr>
        <p:spPr>
          <a:xfrm flipV="1">
            <a:off x="3563888" y="5414979"/>
            <a:ext cx="0" cy="280421"/>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78" name="直線矢印コネクタ 177"/>
          <p:cNvCxnSpPr/>
          <p:nvPr/>
        </p:nvCxnSpPr>
        <p:spPr>
          <a:xfrm flipV="1">
            <a:off x="4491467" y="4527831"/>
            <a:ext cx="8525" cy="1167569"/>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80" name="直線矢印コネクタ 179"/>
          <p:cNvCxnSpPr/>
          <p:nvPr/>
        </p:nvCxnSpPr>
        <p:spPr>
          <a:xfrm flipH="1">
            <a:off x="4219572" y="3031102"/>
            <a:ext cx="640463" cy="0"/>
          </a:xfrm>
          <a:prstGeom prst="straightConnector1">
            <a:avLst/>
          </a:prstGeom>
          <a:ln w="25400">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189948" y="748159"/>
            <a:ext cx="2263751" cy="954101"/>
          </a:xfrm>
          <a:prstGeom prst="rect">
            <a:avLst/>
          </a:prstGeom>
          <a:noFill/>
        </p:spPr>
        <p:txBody>
          <a:bodyPr wrap="none" lIns="91435" tIns="45717" rIns="91435" bIns="45717" rtlCol="0">
            <a:spAutoFit/>
          </a:bodyPr>
          <a:lstStyle/>
          <a:p>
            <a:r>
              <a:rPr lang="ja-JP" altLang="en-US" sz="800" dirty="0">
                <a:latin typeface="+mn-ea"/>
              </a:rPr>
              <a:t>グローバル変数</a:t>
            </a:r>
            <a:endParaRPr lang="en-US" altLang="ja-JP" sz="800" dirty="0">
              <a:latin typeface="+mn-ea"/>
            </a:endParaRPr>
          </a:p>
          <a:p>
            <a:r>
              <a:rPr lang="en-US" altLang="ja-JP" sz="800" dirty="0">
                <a:latin typeface="+mn-ea"/>
              </a:rPr>
              <a:t>static int adc_val_glb = -1;   /* ADC</a:t>
            </a:r>
            <a:r>
              <a:rPr lang="ja-JP" altLang="en-US" sz="800" dirty="0">
                <a:latin typeface="+mn-ea"/>
              </a:rPr>
              <a:t>値 *</a:t>
            </a:r>
            <a:r>
              <a:rPr lang="en-US" altLang="ja-JP" sz="800" dirty="0">
                <a:latin typeface="+mn-ea"/>
              </a:rPr>
              <a:t>/</a:t>
            </a:r>
          </a:p>
          <a:p>
            <a:endParaRPr lang="en-US" altLang="ja-JP" sz="800" dirty="0">
              <a:latin typeface="+mn-ea"/>
            </a:endParaRPr>
          </a:p>
          <a:p>
            <a:r>
              <a:rPr lang="en-US" altLang="ja-JP" sz="800" dirty="0">
                <a:latin typeface="+mn-ea"/>
              </a:rPr>
              <a:t>Initialize task</a:t>
            </a:r>
            <a:r>
              <a:rPr lang="ja-JP" altLang="en-US" sz="800" dirty="0">
                <a:latin typeface="+mn-ea"/>
              </a:rPr>
              <a:t> で 値設定</a:t>
            </a:r>
            <a:endParaRPr lang="en-US" altLang="ja-JP" sz="800" dirty="0">
              <a:latin typeface="+mn-ea"/>
            </a:endParaRPr>
          </a:p>
          <a:p>
            <a:r>
              <a:rPr lang="en-US" altLang="ja-JP" sz="800" dirty="0">
                <a:latin typeface="+mn-ea"/>
              </a:rPr>
              <a:t>adc_val_glb = 2000;   </a:t>
            </a:r>
          </a:p>
          <a:p>
            <a:endParaRPr lang="en-US" altLang="ja-JP" sz="800" dirty="0">
              <a:latin typeface="+mn-ea"/>
            </a:endParaRPr>
          </a:p>
          <a:p>
            <a:endParaRPr lang="ja-JP" altLang="en-US" sz="800" dirty="0">
              <a:latin typeface="+mn-ea"/>
            </a:endParaRPr>
          </a:p>
        </p:txBody>
      </p:sp>
      <p:sp>
        <p:nvSpPr>
          <p:cNvPr id="2" name="テキスト ボックス 1"/>
          <p:cNvSpPr txBox="1"/>
          <p:nvPr/>
        </p:nvSpPr>
        <p:spPr>
          <a:xfrm>
            <a:off x="3161457" y="2420888"/>
            <a:ext cx="1067921" cy="261610"/>
          </a:xfrm>
          <a:prstGeom prst="rect">
            <a:avLst/>
          </a:prstGeom>
          <a:noFill/>
        </p:spPr>
        <p:txBody>
          <a:bodyPr wrap="none" rtlCol="0">
            <a:spAutoFit/>
          </a:bodyPr>
          <a:lstStyle/>
          <a:p>
            <a:r>
              <a:rPr kumimoji="1" lang="en-US" altLang="ja-JP" sz="1100" b="1" dirty="0" smtClean="0">
                <a:solidFill>
                  <a:srgbClr val="3333FF"/>
                </a:solidFill>
              </a:rPr>
              <a:t>state_game</a:t>
            </a:r>
            <a:endParaRPr kumimoji="1" lang="ja-JP" altLang="en-US" sz="1100" b="1" dirty="0">
              <a:solidFill>
                <a:srgbClr val="3333FF"/>
              </a:solidFill>
            </a:endParaRPr>
          </a:p>
        </p:txBody>
      </p:sp>
      <p:sp>
        <p:nvSpPr>
          <p:cNvPr id="153" name="テキスト ボックス 152"/>
          <p:cNvSpPr txBox="1"/>
          <p:nvPr/>
        </p:nvSpPr>
        <p:spPr>
          <a:xfrm>
            <a:off x="2771800" y="3401111"/>
            <a:ext cx="716863" cy="261610"/>
          </a:xfrm>
          <a:prstGeom prst="rect">
            <a:avLst/>
          </a:prstGeom>
          <a:noFill/>
        </p:spPr>
        <p:txBody>
          <a:bodyPr wrap="none" rtlCol="0">
            <a:spAutoFit/>
          </a:bodyPr>
          <a:lstStyle/>
          <a:p>
            <a:r>
              <a:rPr kumimoji="1" lang="en-US" altLang="ja-JP" sz="1100" b="1" dirty="0" smtClean="0">
                <a:solidFill>
                  <a:srgbClr val="3333FF"/>
                </a:solidFill>
              </a:rPr>
              <a:t>sw_cnt</a:t>
            </a:r>
            <a:endParaRPr kumimoji="1" lang="ja-JP" altLang="en-US" sz="1100" b="1" dirty="0">
              <a:solidFill>
                <a:srgbClr val="3333FF"/>
              </a:solidFill>
            </a:endParaRPr>
          </a:p>
        </p:txBody>
      </p:sp>
      <p:sp>
        <p:nvSpPr>
          <p:cNvPr id="154" name="テキスト ボックス 153"/>
          <p:cNvSpPr txBox="1"/>
          <p:nvPr/>
        </p:nvSpPr>
        <p:spPr>
          <a:xfrm>
            <a:off x="2919033" y="4552273"/>
            <a:ext cx="1370888" cy="261610"/>
          </a:xfrm>
          <a:prstGeom prst="rect">
            <a:avLst/>
          </a:prstGeom>
          <a:noFill/>
        </p:spPr>
        <p:txBody>
          <a:bodyPr wrap="none" rtlCol="0">
            <a:spAutoFit/>
          </a:bodyPr>
          <a:lstStyle/>
          <a:p>
            <a:r>
              <a:rPr kumimoji="1" lang="en-US" altLang="ja-JP" sz="1100" b="1" dirty="0" smtClean="0">
                <a:solidFill>
                  <a:srgbClr val="3333FF"/>
                </a:solidFill>
              </a:rPr>
              <a:t>state_sw_mode</a:t>
            </a:r>
            <a:endParaRPr kumimoji="1" lang="ja-JP" altLang="en-US" sz="1100" b="1" dirty="0">
              <a:solidFill>
                <a:srgbClr val="3333FF"/>
              </a:solidFill>
            </a:endParaRPr>
          </a:p>
        </p:txBody>
      </p:sp>
      <p:sp>
        <p:nvSpPr>
          <p:cNvPr id="156" name="フッター プレースホルダー 2"/>
          <p:cNvSpPr>
            <a:spLocks noGrp="1"/>
          </p:cNvSpPr>
          <p:nvPr>
            <p:ph type="ftr" sz="quarter" idx="4294967295"/>
          </p:nvPr>
        </p:nvSpPr>
        <p:spPr>
          <a:xfrm>
            <a:off x="0" y="6592267"/>
            <a:ext cx="9144000" cy="365125"/>
          </a:xfrm>
          <a:prstGeom prst="rect">
            <a:avLst/>
          </a:prstGeom>
        </p:spPr>
        <p:txBody>
          <a:bodyPr/>
          <a:lstStyle>
            <a:lvl1pPr algn="ctr">
              <a:defRPr sz="800"/>
            </a:lvl1pPr>
          </a:lstStyle>
          <a:p>
            <a:r>
              <a:rPr lang="en-US" altLang="ja-JP" dirty="0" smtClean="0"/>
              <a:t>© 2016 TRON Forum, All Rights Reserved, © 2016 Cypress</a:t>
            </a:r>
            <a:r>
              <a:rPr lang="ja-JP" altLang="en-US" dirty="0" smtClean="0"/>
              <a:t> </a:t>
            </a:r>
            <a:r>
              <a:rPr lang="en-US" altLang="ja-JP" dirty="0" smtClean="0"/>
              <a:t>Inc., © 2016 FUJITSU ELECTRONICS INC., @2016 FUJITSU COMPUTER TECHNOLOGIES LIMITED</a:t>
            </a:r>
          </a:p>
          <a:p>
            <a:endParaRPr lang="ja-JP" altLang="en-US" sz="700" dirty="0"/>
          </a:p>
        </p:txBody>
      </p:sp>
    </p:spTree>
    <p:extLst>
      <p:ext uri="{BB962C8B-B14F-4D97-AF65-F5344CB8AC3E}">
        <p14:creationId xmlns:p14="http://schemas.microsoft.com/office/powerpoint/2010/main" val="23205558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5"/>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5"/>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3.xml><?xml version="1.0" encoding="utf-8"?>
<a:theme xmlns:a="http://schemas.openxmlformats.org/drawingml/2006/main" name="ﾌﾟﾛｼﾞｪｸﾄの概要 (標準)">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ﾌﾟﾛｼﾞｪｸﾄの概要 (標準)">
      <a:majorFont>
        <a:latin typeface="Verdana"/>
        <a:ea typeface="ＤＦＧ平成ゴシック体W7"/>
        <a:cs typeface="ＤＦＧ平成ゴシック体W7"/>
      </a:majorFont>
      <a:minorFont>
        <a:latin typeface="ＤＦＧ平成ゴシック体W7"/>
        <a:ea typeface="ＤＦＧ平成ゴシック体W7"/>
        <a:cs typeface="ＤＦＧ平成ゴシック体W7"/>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lnDef>
  </a:objectDefaults>
  <a:extraClrSchemeLst>
    <a:extraClrScheme>
      <a:clrScheme name="ﾌﾟﾛｼﾞｪｸﾄの概要 (標準)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ﾌﾟﾛｼﾞｪｸﾄの概要 (標準)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ﾌﾟﾛｼﾞｪｸﾄの概要 (標準)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1021</TotalTime>
  <Words>12555</Words>
  <Application>Microsoft Office PowerPoint</Application>
  <PresentationFormat>画面に合わせる (4:3)</PresentationFormat>
  <Paragraphs>2371</Paragraphs>
  <Slides>116</Slides>
  <Notes>99</Notes>
  <HiddenSlides>0</HiddenSlides>
  <MMClips>0</MMClips>
  <ScaleCrop>false</ScaleCrop>
  <HeadingPairs>
    <vt:vector size="4" baseType="variant">
      <vt:variant>
        <vt:lpstr>テーマ</vt:lpstr>
      </vt:variant>
      <vt:variant>
        <vt:i4>3</vt:i4>
      </vt:variant>
      <vt:variant>
        <vt:lpstr>スライド タイトル</vt:lpstr>
      </vt:variant>
      <vt:variant>
        <vt:i4>116</vt:i4>
      </vt:variant>
    </vt:vector>
  </HeadingPairs>
  <TitlesOfParts>
    <vt:vector size="119" baseType="lpstr">
      <vt:lpstr>Office ​​テーマ</vt:lpstr>
      <vt:lpstr>1_Office ​​テーマ</vt:lpstr>
      <vt:lpstr>ﾌﾟﾛｼﾞｪｸﾄの概要 (標準)</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μT-Licenseについて</vt:lpstr>
      <vt:lpstr>PowerPoint プレゼンテーション</vt:lpstr>
      <vt:lpstr>PowerPoint プレゼンテーション</vt:lpstr>
      <vt:lpstr>ソースコード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Spansion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Yasushi Iida</dc:creator>
  <cp:lastModifiedBy>Miyamoto</cp:lastModifiedBy>
  <cp:revision>99</cp:revision>
  <dcterms:created xsi:type="dcterms:W3CDTF">2015-03-05T00:19:53Z</dcterms:created>
  <dcterms:modified xsi:type="dcterms:W3CDTF">2016-09-26T07:07:36Z</dcterms:modified>
</cp:coreProperties>
</file>